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4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5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gdos" initials="M" lastIdx="1" clrIdx="0">
    <p:extLst>
      <p:ext uri="{19B8F6BF-5375-455C-9EA6-DF929625EA0E}">
        <p15:presenceInfo xmlns:p15="http://schemas.microsoft.com/office/powerpoint/2012/main" userId="Magdo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6" y="9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5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6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Arkusz1!$B$3</c:f>
              <c:strCache>
                <c:ptCount val="1"/>
                <c:pt idx="0">
                  <c:v>Control</c:v>
                </c:pt>
              </c:strCache>
            </c:strRef>
          </c:tx>
          <c:spPr>
            <a:solidFill>
              <a:schemeClr val="bg1"/>
            </a:solidFill>
            <a:ln w="15875">
              <a:solidFill>
                <a:schemeClr val="bg1">
                  <a:lumMod val="6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Arkusz1!$J$27:$J$29</c:f>
                <c:numCache>
                  <c:formatCode>General</c:formatCode>
                  <c:ptCount val="3"/>
                  <c:pt idx="0">
                    <c:v>2.3712865706194193</c:v>
                  </c:pt>
                  <c:pt idx="1">
                    <c:v>2.7298351598585615</c:v>
                  </c:pt>
                  <c:pt idx="2">
                    <c:v>2.4351591323771831</c:v>
                  </c:pt>
                </c:numCache>
              </c:numRef>
            </c:plus>
            <c:minus>
              <c:numRef>
                <c:f>Arkusz1!$J$27:$J$29</c:f>
                <c:numCache>
                  <c:formatCode>General</c:formatCode>
                  <c:ptCount val="3"/>
                  <c:pt idx="0">
                    <c:v>2.3712865706194193</c:v>
                  </c:pt>
                  <c:pt idx="1">
                    <c:v>2.7298351598585615</c:v>
                  </c:pt>
                  <c:pt idx="2">
                    <c:v>2.4351591323771831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Arkusz1!$A$27:$A$29</c:f>
              <c:strCache>
                <c:ptCount val="3"/>
                <c:pt idx="0">
                  <c:v>Compound 3</c:v>
                </c:pt>
                <c:pt idx="1">
                  <c:v>Compound 4</c:v>
                </c:pt>
                <c:pt idx="2">
                  <c:v>Compound 5</c:v>
                </c:pt>
              </c:strCache>
            </c:strRef>
          </c:cat>
          <c:val>
            <c:numRef>
              <c:f>Arkusz1!$B$27:$B$29</c:f>
              <c:numCache>
                <c:formatCode>0.00</c:formatCode>
                <c:ptCount val="3"/>
                <c:pt idx="0">
                  <c:v>97.26</c:v>
                </c:pt>
                <c:pt idx="1">
                  <c:v>93.18</c:v>
                </c:pt>
                <c:pt idx="2">
                  <c:v>91.449999999999989</c:v>
                </c:pt>
              </c:numCache>
            </c:numRef>
          </c:val>
        </c:ser>
        <c:ser>
          <c:idx val="1"/>
          <c:order val="1"/>
          <c:tx>
            <c:strRef>
              <c:f>Arkusz1!$C$3</c:f>
              <c:strCache>
                <c:ptCount val="1"/>
                <c:pt idx="0">
                  <c:v>0.04 µM/mL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5875">
              <a:solidFill>
                <a:schemeClr val="bg1">
                  <a:lumMod val="6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Arkusz1!$K$27:$K$29</c:f>
                <c:numCache>
                  <c:formatCode>General</c:formatCode>
                  <c:ptCount val="3"/>
                  <c:pt idx="0">
                    <c:v>3.7479327635377846</c:v>
                  </c:pt>
                  <c:pt idx="1">
                    <c:v>4.2334973721498868</c:v>
                  </c:pt>
                  <c:pt idx="2">
                    <c:v>2.6209095113465231</c:v>
                  </c:pt>
                </c:numCache>
              </c:numRef>
            </c:plus>
            <c:minus>
              <c:numRef>
                <c:f>Arkusz1!$K$27:$K$29</c:f>
                <c:numCache>
                  <c:formatCode>General</c:formatCode>
                  <c:ptCount val="3"/>
                  <c:pt idx="0">
                    <c:v>3.7479327635377846</c:v>
                  </c:pt>
                  <c:pt idx="1">
                    <c:v>4.2334973721498868</c:v>
                  </c:pt>
                  <c:pt idx="2">
                    <c:v>2.6209095113465231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Arkusz1!$A$27:$A$29</c:f>
              <c:strCache>
                <c:ptCount val="3"/>
                <c:pt idx="0">
                  <c:v>Compound 3</c:v>
                </c:pt>
                <c:pt idx="1">
                  <c:v>Compound 4</c:v>
                </c:pt>
                <c:pt idx="2">
                  <c:v>Compound 5</c:v>
                </c:pt>
              </c:strCache>
            </c:strRef>
          </c:cat>
          <c:val>
            <c:numRef>
              <c:f>Arkusz1!$C$27:$C$29</c:f>
              <c:numCache>
                <c:formatCode>0.00</c:formatCode>
                <c:ptCount val="3"/>
                <c:pt idx="0">
                  <c:v>93.28</c:v>
                </c:pt>
                <c:pt idx="1">
                  <c:v>97.525000000000006</c:v>
                </c:pt>
                <c:pt idx="2">
                  <c:v>93.174999999999997</c:v>
                </c:pt>
              </c:numCache>
            </c:numRef>
          </c:val>
        </c:ser>
        <c:ser>
          <c:idx val="2"/>
          <c:order val="2"/>
          <c:tx>
            <c:strRef>
              <c:f>Arkusz1!$D$3</c:f>
              <c:strCache>
                <c:ptCount val="1"/>
                <c:pt idx="0">
                  <c:v>0.2 µM/mL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 w="158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Arkusz1!$L$27:$L$29</c:f>
                <c:numCache>
                  <c:formatCode>General</c:formatCode>
                  <c:ptCount val="3"/>
                  <c:pt idx="0">
                    <c:v>0.5033222956847172</c:v>
                  </c:pt>
                  <c:pt idx="1">
                    <c:v>2.5205158202241065</c:v>
                  </c:pt>
                  <c:pt idx="2">
                    <c:v>2.5447658700425357</c:v>
                  </c:pt>
                </c:numCache>
              </c:numRef>
            </c:plus>
            <c:minus>
              <c:numRef>
                <c:f>Arkusz1!$L$27:$L$29</c:f>
                <c:numCache>
                  <c:formatCode>General</c:formatCode>
                  <c:ptCount val="3"/>
                  <c:pt idx="0">
                    <c:v>0.5033222956847172</c:v>
                  </c:pt>
                  <c:pt idx="1">
                    <c:v>2.5205158202241065</c:v>
                  </c:pt>
                  <c:pt idx="2">
                    <c:v>2.5447658700425357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Arkusz1!$A$27:$A$29</c:f>
              <c:strCache>
                <c:ptCount val="3"/>
                <c:pt idx="0">
                  <c:v>Compound 3</c:v>
                </c:pt>
                <c:pt idx="1">
                  <c:v>Compound 4</c:v>
                </c:pt>
                <c:pt idx="2">
                  <c:v>Compound 5</c:v>
                </c:pt>
              </c:strCache>
            </c:strRef>
          </c:cat>
          <c:val>
            <c:numRef>
              <c:f>Arkusz1!$D$27:$D$29</c:f>
              <c:numCache>
                <c:formatCode>0.00</c:formatCode>
                <c:ptCount val="3"/>
                <c:pt idx="0">
                  <c:v>95.166666666666671</c:v>
                </c:pt>
                <c:pt idx="1">
                  <c:v>95.539999999999992</c:v>
                </c:pt>
                <c:pt idx="2">
                  <c:v>92.624999999999986</c:v>
                </c:pt>
              </c:numCache>
            </c:numRef>
          </c:val>
        </c:ser>
        <c:ser>
          <c:idx val="3"/>
          <c:order val="3"/>
          <c:tx>
            <c:strRef>
              <c:f>Arkusz1!$E$3</c:f>
              <c:strCache>
                <c:ptCount val="1"/>
                <c:pt idx="0">
                  <c:v>0.4 µM/mL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 w="15875"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Arkusz1!$M$27:$M$29</c:f>
                <c:numCache>
                  <c:formatCode>General</c:formatCode>
                  <c:ptCount val="3"/>
                  <c:pt idx="0">
                    <c:v>1.8889150324988129</c:v>
                  </c:pt>
                  <c:pt idx="1">
                    <c:v>1.3992855319769455</c:v>
                  </c:pt>
                  <c:pt idx="2">
                    <c:v>3.5621856586464804</c:v>
                  </c:pt>
                </c:numCache>
              </c:numRef>
            </c:plus>
            <c:minus>
              <c:numRef>
                <c:f>Arkusz1!$M$27:$M$29</c:f>
                <c:numCache>
                  <c:formatCode>General</c:formatCode>
                  <c:ptCount val="3"/>
                  <c:pt idx="0">
                    <c:v>1.8889150324988129</c:v>
                  </c:pt>
                  <c:pt idx="1">
                    <c:v>1.3992855319769455</c:v>
                  </c:pt>
                  <c:pt idx="2">
                    <c:v>3.5621856586464804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Arkusz1!$A$27:$A$29</c:f>
              <c:strCache>
                <c:ptCount val="3"/>
                <c:pt idx="0">
                  <c:v>Compound 3</c:v>
                </c:pt>
                <c:pt idx="1">
                  <c:v>Compound 4</c:v>
                </c:pt>
                <c:pt idx="2">
                  <c:v>Compound 5</c:v>
                </c:pt>
              </c:strCache>
            </c:strRef>
          </c:cat>
          <c:val>
            <c:numRef>
              <c:f>Arkusz1!$E$27:$E$29</c:f>
              <c:numCache>
                <c:formatCode>0.00</c:formatCode>
                <c:ptCount val="3"/>
                <c:pt idx="0">
                  <c:v>96.34</c:v>
                </c:pt>
                <c:pt idx="1">
                  <c:v>96.36</c:v>
                </c:pt>
                <c:pt idx="2">
                  <c:v>92.625</c:v>
                </c:pt>
              </c:numCache>
            </c:numRef>
          </c:val>
        </c:ser>
        <c:ser>
          <c:idx val="4"/>
          <c:order val="4"/>
          <c:tx>
            <c:strRef>
              <c:f>Arkusz1!$F$3</c:f>
              <c:strCache>
                <c:ptCount val="1"/>
                <c:pt idx="0">
                  <c:v>2 µM/mL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Arkusz1!$N$27:$N$29</c:f>
                <c:numCache>
                  <c:formatCode>General</c:formatCode>
                  <c:ptCount val="3"/>
                  <c:pt idx="0">
                    <c:v>9.5932267772632152</c:v>
                  </c:pt>
                  <c:pt idx="1">
                    <c:v>2.7770487932335626</c:v>
                  </c:pt>
                  <c:pt idx="2">
                    <c:v>5.5731499172371102</c:v>
                  </c:pt>
                </c:numCache>
              </c:numRef>
            </c:plus>
            <c:minus>
              <c:numRef>
                <c:f>Arkusz1!$N$27:$N$29</c:f>
                <c:numCache>
                  <c:formatCode>General</c:formatCode>
                  <c:ptCount val="3"/>
                  <c:pt idx="0">
                    <c:v>9.5932267772632152</c:v>
                  </c:pt>
                  <c:pt idx="1">
                    <c:v>2.7770487932335626</c:v>
                  </c:pt>
                  <c:pt idx="2">
                    <c:v>5.5731499172371102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Arkusz1!$A$27:$A$29</c:f>
              <c:strCache>
                <c:ptCount val="3"/>
                <c:pt idx="0">
                  <c:v>Compound 3</c:v>
                </c:pt>
                <c:pt idx="1">
                  <c:v>Compound 4</c:v>
                </c:pt>
                <c:pt idx="2">
                  <c:v>Compound 5</c:v>
                </c:pt>
              </c:strCache>
            </c:strRef>
          </c:cat>
          <c:val>
            <c:numRef>
              <c:f>Arkusz1!$F$27:$F$29</c:f>
              <c:numCache>
                <c:formatCode>0.00</c:formatCode>
                <c:ptCount val="3"/>
                <c:pt idx="0">
                  <c:v>91.65</c:v>
                </c:pt>
                <c:pt idx="1">
                  <c:v>94.88</c:v>
                </c:pt>
                <c:pt idx="2">
                  <c:v>87.4</c:v>
                </c:pt>
              </c:numCache>
            </c:numRef>
          </c:val>
        </c:ser>
        <c:ser>
          <c:idx val="5"/>
          <c:order val="5"/>
          <c:tx>
            <c:strRef>
              <c:f>Arkusz1!$G$3</c:f>
              <c:strCache>
                <c:ptCount val="1"/>
                <c:pt idx="0">
                  <c:v>4 µM/mL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Arkusz1!$O$27:$O$29</c:f>
                <c:numCache>
                  <c:formatCode>General</c:formatCode>
                  <c:ptCount val="3"/>
                  <c:pt idx="0">
                    <c:v>0.70000000000000595</c:v>
                  </c:pt>
                  <c:pt idx="1">
                    <c:v>5.6695090910354233</c:v>
                  </c:pt>
                  <c:pt idx="2">
                    <c:v>15.245821439442</c:v>
                  </c:pt>
                </c:numCache>
              </c:numRef>
            </c:plus>
            <c:minus>
              <c:numRef>
                <c:f>Arkusz1!$O$27:$O$29</c:f>
                <c:numCache>
                  <c:formatCode>General</c:formatCode>
                  <c:ptCount val="3"/>
                  <c:pt idx="0">
                    <c:v>0.70000000000000595</c:v>
                  </c:pt>
                  <c:pt idx="1">
                    <c:v>5.6695090910354233</c:v>
                  </c:pt>
                  <c:pt idx="2">
                    <c:v>15.245821439442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Arkusz1!$A$27:$A$29</c:f>
              <c:strCache>
                <c:ptCount val="3"/>
                <c:pt idx="0">
                  <c:v>Compound 3</c:v>
                </c:pt>
                <c:pt idx="1">
                  <c:v>Compound 4</c:v>
                </c:pt>
                <c:pt idx="2">
                  <c:v>Compound 5</c:v>
                </c:pt>
              </c:strCache>
            </c:strRef>
          </c:cat>
          <c:val>
            <c:numRef>
              <c:f>Arkusz1!$G$27:$G$29</c:f>
              <c:numCache>
                <c:formatCode>0.00</c:formatCode>
                <c:ptCount val="3"/>
                <c:pt idx="0">
                  <c:v>78.100000000000009</c:v>
                </c:pt>
                <c:pt idx="1">
                  <c:v>82.649999999999991</c:v>
                </c:pt>
                <c:pt idx="2">
                  <c:v>81.95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1030416"/>
        <c:axId val="211030976"/>
      </c:barChart>
      <c:catAx>
        <c:axId val="211030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11030976"/>
        <c:crosses val="autoZero"/>
        <c:auto val="1"/>
        <c:lblAlgn val="ctr"/>
        <c:lblOffset val="100"/>
        <c:noMultiLvlLbl val="0"/>
      </c:catAx>
      <c:valAx>
        <c:axId val="211030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l-PL" sz="1100" b="1">
                    <a:solidFill>
                      <a:sysClr val="windowText" lastClr="000000"/>
                    </a:solidFill>
                  </a:rPr>
                  <a:t>Fmax [%T]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</c:title>
        <c:numFmt formatCode="0" sourceLinked="0"/>
        <c:majorTickMark val="in"/>
        <c:minorTickMark val="none"/>
        <c:tickLblPos val="nextTo"/>
        <c:spPr>
          <a:noFill/>
          <a:ln>
            <a:solidFill>
              <a:schemeClr val="bg1">
                <a:lumMod val="6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11030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solidFill>
        <a:schemeClr val="bg1">
          <a:lumMod val="85000"/>
        </a:schemeClr>
      </a:solidFill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Arkusz1!$S$3</c:f>
              <c:strCache>
                <c:ptCount val="1"/>
                <c:pt idx="0">
                  <c:v>Control</c:v>
                </c:pt>
              </c:strCache>
            </c:strRef>
          </c:tx>
          <c:spPr>
            <a:solidFill>
              <a:schemeClr val="bg1"/>
            </a:solidFill>
            <a:ln w="19050">
              <a:solidFill>
                <a:schemeClr val="bg1">
                  <a:lumMod val="7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Arkusz1!$Z$27:$Z$28</c:f>
                <c:numCache>
                  <c:formatCode>General</c:formatCode>
                  <c:ptCount val="2"/>
                  <c:pt idx="0">
                    <c:v>0.62182527020591916</c:v>
                  </c:pt>
                  <c:pt idx="1">
                    <c:v>3.0610455730027959</c:v>
                  </c:pt>
                </c:numCache>
              </c:numRef>
            </c:plus>
            <c:minus>
              <c:numRef>
                <c:f>Arkusz1!$Z$27:$Z$28</c:f>
                <c:numCache>
                  <c:formatCode>General</c:formatCode>
                  <c:ptCount val="2"/>
                  <c:pt idx="0">
                    <c:v>0.62182527020591916</c:v>
                  </c:pt>
                  <c:pt idx="1">
                    <c:v>3.0610455730027959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Arkusz1!$R$27:$R$28</c:f>
              <c:strCache>
                <c:ptCount val="2"/>
                <c:pt idx="0">
                  <c:v>Compound 1</c:v>
                </c:pt>
                <c:pt idx="1">
                  <c:v>Compound 2</c:v>
                </c:pt>
              </c:strCache>
            </c:strRef>
          </c:cat>
          <c:val>
            <c:numRef>
              <c:f>Arkusz1!$S$27:$S$28</c:f>
              <c:numCache>
                <c:formatCode>General</c:formatCode>
                <c:ptCount val="2"/>
                <c:pt idx="0">
                  <c:v>90.4</c:v>
                </c:pt>
                <c:pt idx="1">
                  <c:v>92.75</c:v>
                </c:pt>
              </c:numCache>
            </c:numRef>
          </c:val>
        </c:ser>
        <c:ser>
          <c:idx val="1"/>
          <c:order val="1"/>
          <c:tx>
            <c:strRef>
              <c:f>Arkusz1!$T$3</c:f>
              <c:strCache>
                <c:ptCount val="1"/>
                <c:pt idx="0">
                  <c:v>0.04 µM/mL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9050">
              <a:solidFill>
                <a:schemeClr val="bg1">
                  <a:lumMod val="7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Arkusz1!$AA$27:$AA$28</c:f>
                <c:numCache>
                  <c:formatCode>General</c:formatCode>
                  <c:ptCount val="2"/>
                  <c:pt idx="0">
                    <c:v>2.1486429825977749</c:v>
                  </c:pt>
                  <c:pt idx="1">
                    <c:v>2.4283053075481806</c:v>
                  </c:pt>
                </c:numCache>
              </c:numRef>
            </c:plus>
            <c:minus>
              <c:numRef>
                <c:f>Arkusz1!$AA$27:$AA$28</c:f>
                <c:numCache>
                  <c:formatCode>General</c:formatCode>
                  <c:ptCount val="2"/>
                  <c:pt idx="0">
                    <c:v>2.1486429825977749</c:v>
                  </c:pt>
                  <c:pt idx="1">
                    <c:v>2.4283053075481806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Arkusz1!$R$27:$R$28</c:f>
              <c:strCache>
                <c:ptCount val="2"/>
                <c:pt idx="0">
                  <c:v>Compound 1</c:v>
                </c:pt>
                <c:pt idx="1">
                  <c:v>Compound 2</c:v>
                </c:pt>
              </c:strCache>
            </c:strRef>
          </c:cat>
          <c:val>
            <c:numRef>
              <c:f>Arkusz1!$T$27:$T$28</c:f>
              <c:numCache>
                <c:formatCode>General</c:formatCode>
                <c:ptCount val="2"/>
                <c:pt idx="0">
                  <c:v>92.15</c:v>
                </c:pt>
                <c:pt idx="1">
                  <c:v>93.65</c:v>
                </c:pt>
              </c:numCache>
            </c:numRef>
          </c:val>
        </c:ser>
        <c:ser>
          <c:idx val="2"/>
          <c:order val="2"/>
          <c:tx>
            <c:strRef>
              <c:f>Arkusz1!$U$3</c:f>
              <c:strCache>
                <c:ptCount val="1"/>
                <c:pt idx="0">
                  <c:v>0.2 µM/mL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Arkusz1!$AB$27:$AB$28</c:f>
                <c:numCache>
                  <c:formatCode>General</c:formatCode>
                  <c:ptCount val="2"/>
                  <c:pt idx="0">
                    <c:v>1.6700798384109254</c:v>
                  </c:pt>
                  <c:pt idx="1">
                    <c:v>3.9555867664186874</c:v>
                  </c:pt>
                </c:numCache>
              </c:numRef>
            </c:plus>
            <c:minus>
              <c:numRef>
                <c:f>Arkusz1!$AB$27:$AB$28</c:f>
                <c:numCache>
                  <c:formatCode>General</c:formatCode>
                  <c:ptCount val="2"/>
                  <c:pt idx="0">
                    <c:v>1.6700798384109254</c:v>
                  </c:pt>
                  <c:pt idx="1">
                    <c:v>3.9555867664186874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Arkusz1!$R$27:$R$28</c:f>
              <c:strCache>
                <c:ptCount val="2"/>
                <c:pt idx="0">
                  <c:v>Compound 1</c:v>
                </c:pt>
                <c:pt idx="1">
                  <c:v>Compound 2</c:v>
                </c:pt>
              </c:strCache>
            </c:strRef>
          </c:cat>
          <c:val>
            <c:numRef>
              <c:f>Arkusz1!$U$27:$U$28</c:f>
              <c:numCache>
                <c:formatCode>General</c:formatCode>
                <c:ptCount val="2"/>
                <c:pt idx="0">
                  <c:v>91.925000000000011</c:v>
                </c:pt>
                <c:pt idx="1">
                  <c:v>91.1</c:v>
                </c:pt>
              </c:numCache>
            </c:numRef>
          </c:val>
        </c:ser>
        <c:ser>
          <c:idx val="3"/>
          <c:order val="3"/>
          <c:tx>
            <c:strRef>
              <c:f>Arkusz1!$V$3</c:f>
              <c:strCache>
                <c:ptCount val="1"/>
                <c:pt idx="0">
                  <c:v>0.4 µM/mL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Arkusz1!$AC$27:$AC$28</c:f>
                <c:numCache>
                  <c:formatCode>General</c:formatCode>
                  <c:ptCount val="2"/>
                  <c:pt idx="0">
                    <c:v>1.2714820748507059</c:v>
                  </c:pt>
                  <c:pt idx="1">
                    <c:v>5.3909646632119568</c:v>
                  </c:pt>
                </c:numCache>
              </c:numRef>
            </c:plus>
            <c:minus>
              <c:numRef>
                <c:f>Arkusz1!$AC$27:$AC$28</c:f>
                <c:numCache>
                  <c:formatCode>General</c:formatCode>
                  <c:ptCount val="2"/>
                  <c:pt idx="0">
                    <c:v>1.2714820748507059</c:v>
                  </c:pt>
                  <c:pt idx="1">
                    <c:v>5.3909646632119568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Arkusz1!$R$27:$R$28</c:f>
              <c:strCache>
                <c:ptCount val="2"/>
                <c:pt idx="0">
                  <c:v>Compound 1</c:v>
                </c:pt>
                <c:pt idx="1">
                  <c:v>Compound 2</c:v>
                </c:pt>
              </c:strCache>
            </c:strRef>
          </c:cat>
          <c:val>
            <c:numRef>
              <c:f>Arkusz1!$V$27:$V$28</c:f>
              <c:numCache>
                <c:formatCode>General</c:formatCode>
                <c:ptCount val="2"/>
                <c:pt idx="0">
                  <c:v>92.449999999999989</c:v>
                </c:pt>
                <c:pt idx="1">
                  <c:v>90.475000000000009</c:v>
                </c:pt>
              </c:numCache>
            </c:numRef>
          </c:val>
        </c:ser>
        <c:ser>
          <c:idx val="4"/>
          <c:order val="4"/>
          <c:tx>
            <c:strRef>
              <c:f>Arkusz1!$W$3</c:f>
              <c:strCache>
                <c:ptCount val="1"/>
                <c:pt idx="0">
                  <c:v>2 µM/mL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Arkusz1!$AD$27:$AD$28</c:f>
                <c:numCache>
                  <c:formatCode>General</c:formatCode>
                  <c:ptCount val="2"/>
                  <c:pt idx="0">
                    <c:v>2.019900987672417</c:v>
                  </c:pt>
                  <c:pt idx="1">
                    <c:v>0.8164965809277237</c:v>
                  </c:pt>
                </c:numCache>
              </c:numRef>
            </c:plus>
            <c:minus>
              <c:numRef>
                <c:f>Arkusz1!$AD$27:$AD$28</c:f>
                <c:numCache>
                  <c:formatCode>General</c:formatCode>
                  <c:ptCount val="2"/>
                  <c:pt idx="0">
                    <c:v>2.019900987672417</c:v>
                  </c:pt>
                  <c:pt idx="1">
                    <c:v>0.8164965809277237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Arkusz1!$R$27:$R$28</c:f>
              <c:strCache>
                <c:ptCount val="2"/>
                <c:pt idx="0">
                  <c:v>Compound 1</c:v>
                </c:pt>
                <c:pt idx="1">
                  <c:v>Compound 2</c:v>
                </c:pt>
              </c:strCache>
            </c:strRef>
          </c:cat>
          <c:val>
            <c:numRef>
              <c:f>Arkusz1!$W$27:$W$28</c:f>
              <c:numCache>
                <c:formatCode>General</c:formatCode>
                <c:ptCount val="2"/>
                <c:pt idx="0">
                  <c:v>93.1</c:v>
                </c:pt>
                <c:pt idx="1">
                  <c:v>93.100000000000009</c:v>
                </c:pt>
              </c:numCache>
            </c:numRef>
          </c:val>
        </c:ser>
        <c:ser>
          <c:idx val="5"/>
          <c:order val="5"/>
          <c:tx>
            <c:strRef>
              <c:f>Arkusz1!$X$3</c:f>
              <c:strCache>
                <c:ptCount val="1"/>
                <c:pt idx="0">
                  <c:v>4 µM/mL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Arkusz1!$AE$27:$AE$28</c:f>
                <c:numCache>
                  <c:formatCode>General</c:formatCode>
                  <c:ptCount val="2"/>
                  <c:pt idx="0">
                    <c:v>4.1411552333457244</c:v>
                  </c:pt>
                  <c:pt idx="1">
                    <c:v>1.9754746265138439</c:v>
                  </c:pt>
                </c:numCache>
              </c:numRef>
            </c:plus>
            <c:minus>
              <c:numRef>
                <c:f>Arkusz1!$AE$27:$AE$28</c:f>
                <c:numCache>
                  <c:formatCode>General</c:formatCode>
                  <c:ptCount val="2"/>
                  <c:pt idx="0">
                    <c:v>4.1411552333457244</c:v>
                  </c:pt>
                  <c:pt idx="1">
                    <c:v>1.9754746265138439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Arkusz1!$R$27:$R$28</c:f>
              <c:strCache>
                <c:ptCount val="2"/>
                <c:pt idx="0">
                  <c:v>Compound 1</c:v>
                </c:pt>
                <c:pt idx="1">
                  <c:v>Compound 2</c:v>
                </c:pt>
              </c:strCache>
            </c:strRef>
          </c:cat>
          <c:val>
            <c:numRef>
              <c:f>Arkusz1!$X$27:$X$28</c:f>
              <c:numCache>
                <c:formatCode>General</c:formatCode>
                <c:ptCount val="2"/>
                <c:pt idx="0">
                  <c:v>86.224999999999994</c:v>
                </c:pt>
                <c:pt idx="1">
                  <c:v>90.824999999999989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1036016"/>
        <c:axId val="209129008"/>
      </c:barChart>
      <c:catAx>
        <c:axId val="211036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09129008"/>
        <c:crosses val="autoZero"/>
        <c:auto val="1"/>
        <c:lblAlgn val="ctr"/>
        <c:lblOffset val="100"/>
        <c:noMultiLvlLbl val="0"/>
      </c:catAx>
      <c:valAx>
        <c:axId val="209129008"/>
        <c:scaling>
          <c:orientation val="minMax"/>
          <c:max val="12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l-PL" sz="1200" b="1" baseline="0">
                    <a:solidFill>
                      <a:sysClr val="windowText" lastClr="000000"/>
                    </a:solidFill>
                  </a:rPr>
                  <a:t>Fmax [%T]</a:t>
                </a:r>
                <a:endParaRPr lang="pl-PL" sz="12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2222190725031142E-2"/>
              <c:y val="0.331161052785068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11036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solidFill>
        <a:schemeClr val="bg1">
          <a:lumMod val="85000"/>
        </a:schemeClr>
      </a:solidFill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Arkusz1!$B$3</c:f>
              <c:strCache>
                <c:ptCount val="1"/>
                <c:pt idx="0">
                  <c:v>Control</c:v>
                </c:pt>
              </c:strCache>
            </c:strRef>
          </c:tx>
          <c:spPr>
            <a:solidFill>
              <a:schemeClr val="bg1"/>
            </a:solidFill>
            <a:ln w="15875">
              <a:solidFill>
                <a:schemeClr val="bg1">
                  <a:lumMod val="6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Arkusz1!$J$46:$J$48</c:f>
                <c:numCache>
                  <c:formatCode>General</c:formatCode>
                  <c:ptCount val="3"/>
                  <c:pt idx="0">
                    <c:v>24.49081460466358</c:v>
                  </c:pt>
                  <c:pt idx="1">
                    <c:v>25.674890457409884</c:v>
                  </c:pt>
                  <c:pt idx="2">
                    <c:v>1.5</c:v>
                  </c:pt>
                </c:numCache>
              </c:numRef>
            </c:plus>
            <c:minus>
              <c:numRef>
                <c:f>Arkusz1!$J$46:$J$48</c:f>
                <c:numCache>
                  <c:formatCode>General</c:formatCode>
                  <c:ptCount val="3"/>
                  <c:pt idx="0">
                    <c:v>24.49081460466358</c:v>
                  </c:pt>
                  <c:pt idx="1">
                    <c:v>25.674890457409884</c:v>
                  </c:pt>
                  <c:pt idx="2">
                    <c:v>1.5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Arkusz1!$A$46:$A$48</c:f>
              <c:strCache>
                <c:ptCount val="3"/>
                <c:pt idx="0">
                  <c:v>Compound 3</c:v>
                </c:pt>
                <c:pt idx="1">
                  <c:v>Compound 4</c:v>
                </c:pt>
                <c:pt idx="2">
                  <c:v>Compound 5</c:v>
                </c:pt>
              </c:strCache>
            </c:strRef>
          </c:cat>
          <c:val>
            <c:numRef>
              <c:f>Arkusz1!$B$46:$B$48</c:f>
              <c:numCache>
                <c:formatCode>General</c:formatCode>
                <c:ptCount val="3"/>
                <c:pt idx="0">
                  <c:v>187.4</c:v>
                </c:pt>
                <c:pt idx="1">
                  <c:v>182.8</c:v>
                </c:pt>
                <c:pt idx="2">
                  <c:v>199.75</c:v>
                </c:pt>
              </c:numCache>
            </c:numRef>
          </c:val>
        </c:ser>
        <c:ser>
          <c:idx val="1"/>
          <c:order val="1"/>
          <c:tx>
            <c:strRef>
              <c:f>Arkusz1!$C$3</c:f>
              <c:strCache>
                <c:ptCount val="1"/>
                <c:pt idx="0">
                  <c:v>0.04 µM/mL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5875">
              <a:solidFill>
                <a:schemeClr val="bg1">
                  <a:lumMod val="6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Arkusz1!$K$46:$K$48</c:f>
                <c:numCache>
                  <c:formatCode>General</c:formatCode>
                  <c:ptCount val="3"/>
                  <c:pt idx="0">
                    <c:v>23.328094650013686</c:v>
                  </c:pt>
                  <c:pt idx="1">
                    <c:v>40.020000000000003</c:v>
                  </c:pt>
                  <c:pt idx="2">
                    <c:v>38.31</c:v>
                  </c:pt>
                </c:numCache>
              </c:numRef>
            </c:plus>
            <c:minus>
              <c:numRef>
                <c:f>Arkusz1!$K$46:$K$48</c:f>
                <c:numCache>
                  <c:formatCode>General</c:formatCode>
                  <c:ptCount val="3"/>
                  <c:pt idx="0">
                    <c:v>23.328094650013686</c:v>
                  </c:pt>
                  <c:pt idx="1">
                    <c:v>40.020000000000003</c:v>
                  </c:pt>
                  <c:pt idx="2">
                    <c:v>38.31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Arkusz1!$A$46:$A$48</c:f>
              <c:strCache>
                <c:ptCount val="3"/>
                <c:pt idx="0">
                  <c:v>Compound 3</c:v>
                </c:pt>
                <c:pt idx="1">
                  <c:v>Compound 4</c:v>
                </c:pt>
                <c:pt idx="2">
                  <c:v>Compound 5</c:v>
                </c:pt>
              </c:strCache>
            </c:strRef>
          </c:cat>
          <c:val>
            <c:numRef>
              <c:f>Arkusz1!$C$46:$C$48</c:f>
              <c:numCache>
                <c:formatCode>General</c:formatCode>
                <c:ptCount val="3"/>
                <c:pt idx="0">
                  <c:v>169.8</c:v>
                </c:pt>
                <c:pt idx="1">
                  <c:v>173</c:v>
                </c:pt>
                <c:pt idx="2">
                  <c:v>219.25</c:v>
                </c:pt>
              </c:numCache>
            </c:numRef>
          </c:val>
        </c:ser>
        <c:ser>
          <c:idx val="2"/>
          <c:order val="2"/>
          <c:tx>
            <c:strRef>
              <c:f>Arkusz1!$D$3</c:f>
              <c:strCache>
                <c:ptCount val="1"/>
                <c:pt idx="0">
                  <c:v>0.2 µM/mL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 w="158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Arkusz1!$L$46:$L$48</c:f>
                <c:numCache>
                  <c:formatCode>General</c:formatCode>
                  <c:ptCount val="3"/>
                  <c:pt idx="0">
                    <c:v>24.583192089989772</c:v>
                  </c:pt>
                  <c:pt idx="1">
                    <c:v>41.213189636328693</c:v>
                  </c:pt>
                  <c:pt idx="2">
                    <c:v>44.11</c:v>
                  </c:pt>
                </c:numCache>
              </c:numRef>
            </c:plus>
            <c:minus>
              <c:numRef>
                <c:f>Arkusz1!$L$46:$L$48</c:f>
                <c:numCache>
                  <c:formatCode>General</c:formatCode>
                  <c:ptCount val="3"/>
                  <c:pt idx="0">
                    <c:v>24.583192089989772</c:v>
                  </c:pt>
                  <c:pt idx="1">
                    <c:v>41.213189636328693</c:v>
                  </c:pt>
                  <c:pt idx="2">
                    <c:v>44.11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Arkusz1!$A$46:$A$48</c:f>
              <c:strCache>
                <c:ptCount val="3"/>
                <c:pt idx="0">
                  <c:v>Compound 3</c:v>
                </c:pt>
                <c:pt idx="1">
                  <c:v>Compound 4</c:v>
                </c:pt>
                <c:pt idx="2">
                  <c:v>Compound 5</c:v>
                </c:pt>
              </c:strCache>
            </c:strRef>
          </c:cat>
          <c:val>
            <c:numRef>
              <c:f>Arkusz1!$D$46:$D$48</c:f>
              <c:numCache>
                <c:formatCode>General</c:formatCode>
                <c:ptCount val="3"/>
                <c:pt idx="0">
                  <c:v>185.33333333333334</c:v>
                </c:pt>
                <c:pt idx="1">
                  <c:v>155.88000000000002</c:v>
                </c:pt>
                <c:pt idx="2">
                  <c:v>194.75</c:v>
                </c:pt>
              </c:numCache>
            </c:numRef>
          </c:val>
        </c:ser>
        <c:ser>
          <c:idx val="3"/>
          <c:order val="3"/>
          <c:tx>
            <c:strRef>
              <c:f>Arkusz1!$E$3</c:f>
              <c:strCache>
                <c:ptCount val="1"/>
                <c:pt idx="0">
                  <c:v>0.4 µM/mL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 w="15875"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Arkusz1!$M$46:$M$48</c:f>
                <c:numCache>
                  <c:formatCode>General</c:formatCode>
                  <c:ptCount val="3"/>
                  <c:pt idx="0">
                    <c:v>20.334699407662754</c:v>
                  </c:pt>
                  <c:pt idx="1">
                    <c:v>11.705212514089604</c:v>
                  </c:pt>
                  <c:pt idx="2">
                    <c:v>30.923292192132454</c:v>
                  </c:pt>
                </c:numCache>
              </c:numRef>
            </c:plus>
            <c:minus>
              <c:numRef>
                <c:f>Arkusz1!$M$46:$M$48</c:f>
                <c:numCache>
                  <c:formatCode>General</c:formatCode>
                  <c:ptCount val="3"/>
                  <c:pt idx="0">
                    <c:v>20.334699407662754</c:v>
                  </c:pt>
                  <c:pt idx="1">
                    <c:v>11.705212514089604</c:v>
                  </c:pt>
                  <c:pt idx="2">
                    <c:v>30.923292192132454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Arkusz1!$A$46:$A$48</c:f>
              <c:strCache>
                <c:ptCount val="3"/>
                <c:pt idx="0">
                  <c:v>Compound 3</c:v>
                </c:pt>
                <c:pt idx="1">
                  <c:v>Compound 4</c:v>
                </c:pt>
                <c:pt idx="2">
                  <c:v>Compound 5</c:v>
                </c:pt>
              </c:strCache>
            </c:strRef>
          </c:cat>
          <c:val>
            <c:numRef>
              <c:f>Arkusz1!$E$46:$E$48</c:f>
              <c:numCache>
                <c:formatCode>General</c:formatCode>
                <c:ptCount val="3"/>
                <c:pt idx="0">
                  <c:v>143</c:v>
                </c:pt>
                <c:pt idx="1">
                  <c:v>132.07999999999998</c:v>
                </c:pt>
                <c:pt idx="2">
                  <c:v>193.25</c:v>
                </c:pt>
              </c:numCache>
            </c:numRef>
          </c:val>
        </c:ser>
        <c:ser>
          <c:idx val="4"/>
          <c:order val="4"/>
          <c:tx>
            <c:strRef>
              <c:f>Arkusz1!$F$3</c:f>
              <c:strCache>
                <c:ptCount val="1"/>
                <c:pt idx="0">
                  <c:v>2 µM/mL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Arkusz1!$N$46:$N$48</c:f>
                <c:numCache>
                  <c:formatCode>General</c:formatCode>
                  <c:ptCount val="3"/>
                  <c:pt idx="0">
                    <c:v>18.231291780891375</c:v>
                  </c:pt>
                  <c:pt idx="1">
                    <c:v>21.582400237230317</c:v>
                  </c:pt>
                  <c:pt idx="2">
                    <c:v>8.0251687417358006</c:v>
                  </c:pt>
                </c:numCache>
              </c:numRef>
            </c:plus>
            <c:minus>
              <c:numRef>
                <c:f>Arkusz1!$N$46:$N$48</c:f>
                <c:numCache>
                  <c:formatCode>General</c:formatCode>
                  <c:ptCount val="3"/>
                  <c:pt idx="0">
                    <c:v>18.231291780891375</c:v>
                  </c:pt>
                  <c:pt idx="1">
                    <c:v>21.582400237230317</c:v>
                  </c:pt>
                  <c:pt idx="2">
                    <c:v>8.0251687417358006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Arkusz1!$A$46:$A$48</c:f>
              <c:strCache>
                <c:ptCount val="3"/>
                <c:pt idx="0">
                  <c:v>Compound 3</c:v>
                </c:pt>
                <c:pt idx="1">
                  <c:v>Compound 4</c:v>
                </c:pt>
                <c:pt idx="2">
                  <c:v>Compound 5</c:v>
                </c:pt>
              </c:strCache>
            </c:strRef>
          </c:cat>
          <c:val>
            <c:numRef>
              <c:f>Arkusz1!$F$46:$F$48</c:f>
              <c:numCache>
                <c:formatCode>General</c:formatCode>
                <c:ptCount val="3"/>
                <c:pt idx="0">
                  <c:v>98.4</c:v>
                </c:pt>
                <c:pt idx="1">
                  <c:v>132.4</c:v>
                </c:pt>
                <c:pt idx="2">
                  <c:v>99.050000000000011</c:v>
                </c:pt>
              </c:numCache>
            </c:numRef>
          </c:val>
        </c:ser>
        <c:ser>
          <c:idx val="5"/>
          <c:order val="5"/>
          <c:tx>
            <c:strRef>
              <c:f>Arkusz1!$G$3</c:f>
              <c:strCache>
                <c:ptCount val="1"/>
                <c:pt idx="0">
                  <c:v>4 µM/mL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Arkusz1!$O$46:$O$48</c:f>
                <c:numCache>
                  <c:formatCode>General</c:formatCode>
                  <c:ptCount val="3"/>
                  <c:pt idx="0">
                    <c:v>1.0016652800877812</c:v>
                  </c:pt>
                  <c:pt idx="1">
                    <c:v>15.095032295427526</c:v>
                  </c:pt>
                  <c:pt idx="2">
                    <c:v>7.4087785767965846</c:v>
                  </c:pt>
                </c:numCache>
              </c:numRef>
            </c:plus>
            <c:minus>
              <c:numRef>
                <c:f>Arkusz1!$O$46:$O$48</c:f>
                <c:numCache>
                  <c:formatCode>General</c:formatCode>
                  <c:ptCount val="3"/>
                  <c:pt idx="0">
                    <c:v>1.0016652800877812</c:v>
                  </c:pt>
                  <c:pt idx="1">
                    <c:v>15.095032295427526</c:v>
                  </c:pt>
                  <c:pt idx="2">
                    <c:v>7.4087785767965846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Arkusz1!$A$46:$A$48</c:f>
              <c:strCache>
                <c:ptCount val="3"/>
                <c:pt idx="0">
                  <c:v>Compound 3</c:v>
                </c:pt>
                <c:pt idx="1">
                  <c:v>Compound 4</c:v>
                </c:pt>
                <c:pt idx="2">
                  <c:v>Compound 5</c:v>
                </c:pt>
              </c:strCache>
            </c:strRef>
          </c:cat>
          <c:val>
            <c:numRef>
              <c:f>Arkusz1!$G$46:$G$48</c:f>
              <c:numCache>
                <c:formatCode>General</c:formatCode>
                <c:ptCount val="3"/>
                <c:pt idx="0">
                  <c:v>58.433333333333337</c:v>
                </c:pt>
                <c:pt idx="1">
                  <c:v>51.1</c:v>
                </c:pt>
                <c:pt idx="2">
                  <c:v>72.849999999999994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9134048"/>
        <c:axId val="209134608"/>
      </c:barChart>
      <c:catAx>
        <c:axId val="209134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09134608"/>
        <c:crosses val="autoZero"/>
        <c:auto val="1"/>
        <c:lblAlgn val="ctr"/>
        <c:lblOffset val="100"/>
        <c:noMultiLvlLbl val="0"/>
      </c:catAx>
      <c:valAx>
        <c:axId val="209134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l-PL" sz="1100" b="1">
                    <a:solidFill>
                      <a:sysClr val="windowText" lastClr="000000"/>
                    </a:solidFill>
                  </a:rPr>
                  <a:t>Fvo [%T/min]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</c:title>
        <c:numFmt formatCode="0" sourceLinked="0"/>
        <c:majorTickMark val="in"/>
        <c:minorTickMark val="none"/>
        <c:tickLblPos val="nextTo"/>
        <c:spPr>
          <a:noFill/>
          <a:ln>
            <a:solidFill>
              <a:schemeClr val="bg1">
                <a:lumMod val="6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09134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solidFill>
        <a:schemeClr val="bg1">
          <a:lumMod val="75000"/>
        </a:schemeClr>
      </a:solidFill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Arkusz1!$S$3</c:f>
              <c:strCache>
                <c:ptCount val="1"/>
                <c:pt idx="0">
                  <c:v>Control</c:v>
                </c:pt>
              </c:strCache>
            </c:strRef>
          </c:tx>
          <c:spPr>
            <a:solidFill>
              <a:schemeClr val="bg1"/>
            </a:solidFill>
            <a:ln w="19050">
              <a:solidFill>
                <a:schemeClr val="bg1">
                  <a:lumMod val="7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Arkusz1!$Z$46:$Z$47</c:f>
                <c:numCache>
                  <c:formatCode>General</c:formatCode>
                  <c:ptCount val="2"/>
                  <c:pt idx="0">
                    <c:v>17.858238061652855</c:v>
                  </c:pt>
                  <c:pt idx="1">
                    <c:v>13.391539617733779</c:v>
                  </c:pt>
                </c:numCache>
              </c:numRef>
            </c:plus>
            <c:minus>
              <c:numRef>
                <c:f>Arkusz1!$Z$46:$Z$47</c:f>
                <c:numCache>
                  <c:formatCode>General</c:formatCode>
                  <c:ptCount val="2"/>
                  <c:pt idx="0">
                    <c:v>17.858238061652855</c:v>
                  </c:pt>
                  <c:pt idx="1">
                    <c:v>13.391539617733779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Arkusz1!$R$46:$R$47</c:f>
              <c:strCache>
                <c:ptCount val="2"/>
                <c:pt idx="0">
                  <c:v>Compound 1</c:v>
                </c:pt>
                <c:pt idx="1">
                  <c:v>Compound 2</c:v>
                </c:pt>
              </c:strCache>
            </c:strRef>
          </c:cat>
          <c:val>
            <c:numRef>
              <c:f>Arkusz1!$S$46:$S$47</c:f>
              <c:numCache>
                <c:formatCode>General</c:formatCode>
                <c:ptCount val="2"/>
                <c:pt idx="0">
                  <c:v>176.75</c:v>
                </c:pt>
                <c:pt idx="1">
                  <c:v>226</c:v>
                </c:pt>
              </c:numCache>
            </c:numRef>
          </c:val>
        </c:ser>
        <c:ser>
          <c:idx val="1"/>
          <c:order val="1"/>
          <c:tx>
            <c:strRef>
              <c:f>Arkusz1!$T$3</c:f>
              <c:strCache>
                <c:ptCount val="1"/>
                <c:pt idx="0">
                  <c:v>0.04 µM/mL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9050">
              <a:solidFill>
                <a:schemeClr val="bg1">
                  <a:lumMod val="7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Arkusz1!$AA$46:$AA$47</c:f>
                <c:numCache>
                  <c:formatCode>General</c:formatCode>
                  <c:ptCount val="2"/>
                  <c:pt idx="0">
                    <c:v>13.400870618483463</c:v>
                  </c:pt>
                  <c:pt idx="1">
                    <c:v>13.527749258468683</c:v>
                  </c:pt>
                </c:numCache>
              </c:numRef>
            </c:plus>
            <c:minus>
              <c:numRef>
                <c:f>Arkusz1!$AA$46:$AA$47</c:f>
                <c:numCache>
                  <c:formatCode>General</c:formatCode>
                  <c:ptCount val="2"/>
                  <c:pt idx="0">
                    <c:v>13.400870618483463</c:v>
                  </c:pt>
                  <c:pt idx="1">
                    <c:v>13.527749258468683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Arkusz1!$R$46:$R$47</c:f>
              <c:strCache>
                <c:ptCount val="2"/>
                <c:pt idx="0">
                  <c:v>Compound 1</c:v>
                </c:pt>
                <c:pt idx="1">
                  <c:v>Compound 2</c:v>
                </c:pt>
              </c:strCache>
            </c:strRef>
          </c:cat>
          <c:val>
            <c:numRef>
              <c:f>Arkusz1!$T$46:$T$47</c:f>
              <c:numCache>
                <c:formatCode>General</c:formatCode>
                <c:ptCount val="2"/>
                <c:pt idx="0">
                  <c:v>184.75</c:v>
                </c:pt>
                <c:pt idx="1">
                  <c:v>225.5</c:v>
                </c:pt>
              </c:numCache>
            </c:numRef>
          </c:val>
        </c:ser>
        <c:ser>
          <c:idx val="2"/>
          <c:order val="2"/>
          <c:tx>
            <c:strRef>
              <c:f>Arkusz1!$U$3</c:f>
              <c:strCache>
                <c:ptCount val="1"/>
                <c:pt idx="0">
                  <c:v>0.2 µM/mL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Arkusz1!$AB$46:$AB$47</c:f>
                <c:numCache>
                  <c:formatCode>General</c:formatCode>
                  <c:ptCount val="2"/>
                  <c:pt idx="0">
                    <c:v>23.753947040439407</c:v>
                  </c:pt>
                  <c:pt idx="1">
                    <c:v>34.063665882187919</c:v>
                  </c:pt>
                </c:numCache>
              </c:numRef>
            </c:plus>
            <c:minus>
              <c:numRef>
                <c:f>Arkusz1!$AB$46:$AB$47</c:f>
                <c:numCache>
                  <c:formatCode>General</c:formatCode>
                  <c:ptCount val="2"/>
                  <c:pt idx="0">
                    <c:v>23.753947040439407</c:v>
                  </c:pt>
                  <c:pt idx="1">
                    <c:v>34.063665882187919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Arkusz1!$R$46:$R$47</c:f>
              <c:strCache>
                <c:ptCount val="2"/>
                <c:pt idx="0">
                  <c:v>Compound 1</c:v>
                </c:pt>
                <c:pt idx="1">
                  <c:v>Compound 2</c:v>
                </c:pt>
              </c:strCache>
            </c:strRef>
          </c:cat>
          <c:val>
            <c:numRef>
              <c:f>Arkusz1!$U$46:$U$47</c:f>
              <c:numCache>
                <c:formatCode>General</c:formatCode>
                <c:ptCount val="2"/>
                <c:pt idx="0">
                  <c:v>207.25</c:v>
                </c:pt>
                <c:pt idx="1">
                  <c:v>222.5</c:v>
                </c:pt>
              </c:numCache>
            </c:numRef>
          </c:val>
        </c:ser>
        <c:ser>
          <c:idx val="3"/>
          <c:order val="3"/>
          <c:tx>
            <c:strRef>
              <c:f>Arkusz1!$V$3</c:f>
              <c:strCache>
                <c:ptCount val="1"/>
                <c:pt idx="0">
                  <c:v>0.4 µM/mL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Arkusz1!$AC$46:$AC$47</c:f>
                <c:numCache>
                  <c:formatCode>General</c:formatCode>
                  <c:ptCount val="2"/>
                  <c:pt idx="0">
                    <c:v>18.991226044325487</c:v>
                  </c:pt>
                  <c:pt idx="1">
                    <c:v>39.894652941632835</c:v>
                  </c:pt>
                </c:numCache>
              </c:numRef>
            </c:plus>
            <c:minus>
              <c:numRef>
                <c:f>Arkusz1!$AC$46:$AC$47</c:f>
                <c:numCache>
                  <c:formatCode>General</c:formatCode>
                  <c:ptCount val="2"/>
                  <c:pt idx="0">
                    <c:v>18.991226044325487</c:v>
                  </c:pt>
                  <c:pt idx="1">
                    <c:v>39.894652941632835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Arkusz1!$R$46:$R$47</c:f>
              <c:strCache>
                <c:ptCount val="2"/>
                <c:pt idx="0">
                  <c:v>Compound 1</c:v>
                </c:pt>
                <c:pt idx="1">
                  <c:v>Compound 2</c:v>
                </c:pt>
              </c:strCache>
            </c:strRef>
          </c:cat>
          <c:val>
            <c:numRef>
              <c:f>Arkusz1!$V$46:$V$47</c:f>
              <c:numCache>
                <c:formatCode>General</c:formatCode>
                <c:ptCount val="2"/>
                <c:pt idx="0">
                  <c:v>189</c:v>
                </c:pt>
                <c:pt idx="1">
                  <c:v>186.75</c:v>
                </c:pt>
              </c:numCache>
            </c:numRef>
          </c:val>
        </c:ser>
        <c:ser>
          <c:idx val="4"/>
          <c:order val="4"/>
          <c:tx>
            <c:strRef>
              <c:f>Arkusz1!$W$3</c:f>
              <c:strCache>
                <c:ptCount val="1"/>
                <c:pt idx="0">
                  <c:v>2 µM/mL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Arkusz1!$AD$46:$AD$47</c:f>
                <c:numCache>
                  <c:formatCode>General</c:formatCode>
                  <c:ptCount val="2"/>
                  <c:pt idx="0">
                    <c:v>18.136059844041835</c:v>
                  </c:pt>
                  <c:pt idx="1">
                    <c:v>34.970022876744039</c:v>
                  </c:pt>
                </c:numCache>
              </c:numRef>
            </c:plus>
            <c:minus>
              <c:numRef>
                <c:f>Arkusz1!$AD$46:$AD$47</c:f>
                <c:numCache>
                  <c:formatCode>General</c:formatCode>
                  <c:ptCount val="2"/>
                  <c:pt idx="0">
                    <c:v>18.136059844041835</c:v>
                  </c:pt>
                  <c:pt idx="1">
                    <c:v>34.970022876744039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Arkusz1!$R$46:$R$47</c:f>
              <c:strCache>
                <c:ptCount val="2"/>
                <c:pt idx="0">
                  <c:v>Compound 1</c:v>
                </c:pt>
                <c:pt idx="1">
                  <c:v>Compound 2</c:v>
                </c:pt>
              </c:strCache>
            </c:strRef>
          </c:cat>
          <c:val>
            <c:numRef>
              <c:f>Arkusz1!$W$46:$W$47</c:f>
              <c:numCache>
                <c:formatCode>General</c:formatCode>
                <c:ptCount val="2"/>
                <c:pt idx="0">
                  <c:v>199.75</c:v>
                </c:pt>
                <c:pt idx="1">
                  <c:v>166.72499999999999</c:v>
                </c:pt>
              </c:numCache>
            </c:numRef>
          </c:val>
        </c:ser>
        <c:ser>
          <c:idx val="5"/>
          <c:order val="5"/>
          <c:tx>
            <c:strRef>
              <c:f>Arkusz1!$X$3</c:f>
              <c:strCache>
                <c:ptCount val="1"/>
                <c:pt idx="0">
                  <c:v>4 µM/mL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Arkusz1!$AE$46:$AE$47</c:f>
                <c:numCache>
                  <c:formatCode>General</c:formatCode>
                  <c:ptCount val="2"/>
                  <c:pt idx="0">
                    <c:v>16.404953520202369</c:v>
                  </c:pt>
                  <c:pt idx="1">
                    <c:v>14.183206031547927</c:v>
                  </c:pt>
                </c:numCache>
              </c:numRef>
            </c:plus>
            <c:minus>
              <c:numRef>
                <c:f>Arkusz1!$AE$46:$AE$47</c:f>
                <c:numCache>
                  <c:formatCode>General</c:formatCode>
                  <c:ptCount val="2"/>
                  <c:pt idx="0">
                    <c:v>16.404953520202369</c:v>
                  </c:pt>
                  <c:pt idx="1">
                    <c:v>14.183206031547927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Arkusz1!$R$46:$R$47</c:f>
              <c:strCache>
                <c:ptCount val="2"/>
                <c:pt idx="0">
                  <c:v>Compound 1</c:v>
                </c:pt>
                <c:pt idx="1">
                  <c:v>Compound 2</c:v>
                </c:pt>
              </c:strCache>
            </c:strRef>
          </c:cat>
          <c:val>
            <c:numRef>
              <c:f>Arkusz1!$X$46:$X$47</c:f>
              <c:numCache>
                <c:formatCode>General</c:formatCode>
                <c:ptCount val="2"/>
                <c:pt idx="0">
                  <c:v>85.474999999999994</c:v>
                </c:pt>
                <c:pt idx="1">
                  <c:v>93.35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0730896"/>
        <c:axId val="210731456"/>
      </c:barChart>
      <c:catAx>
        <c:axId val="210730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10731456"/>
        <c:crosses val="autoZero"/>
        <c:auto val="1"/>
        <c:lblAlgn val="ctr"/>
        <c:lblOffset val="100"/>
        <c:noMultiLvlLbl val="0"/>
      </c:catAx>
      <c:valAx>
        <c:axId val="210731456"/>
        <c:scaling>
          <c:orientation val="minMax"/>
          <c:max val="3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l-PL" sz="1200" b="1" baseline="0">
                    <a:solidFill>
                      <a:sysClr val="windowText" lastClr="000000"/>
                    </a:solidFill>
                  </a:rPr>
                  <a:t>Fvo [%T/min]</a:t>
                </a:r>
                <a:endParaRPr lang="pl-PL" sz="12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2222190725031142E-2"/>
              <c:y val="0.331161052785068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</c:title>
        <c:numFmt formatCode="General" sourceLinked="1"/>
        <c:majorTickMark val="in"/>
        <c:minorTickMark val="none"/>
        <c:tickLblPos val="nextTo"/>
        <c:spPr>
          <a:noFill/>
          <a:ln w="12700"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10730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solidFill>
        <a:schemeClr val="bg1">
          <a:lumMod val="75000"/>
        </a:schemeClr>
      </a:solidFill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Wykresy!$B$1</c:f>
              <c:strCache>
                <c:ptCount val="1"/>
                <c:pt idx="0">
                  <c:v>Control</c:v>
                </c:pt>
              </c:strCache>
            </c:strRef>
          </c:tx>
          <c:spPr>
            <a:solidFill>
              <a:schemeClr val="bg1"/>
            </a:solidFill>
            <a:ln w="15875"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Wykresy!$O$2:$O$3</c:f>
                <c:numCache>
                  <c:formatCode>General</c:formatCode>
                  <c:ptCount val="2"/>
                  <c:pt idx="0">
                    <c:v>27.694764848252458</c:v>
                  </c:pt>
                  <c:pt idx="1">
                    <c:v>26.350205565295564</c:v>
                  </c:pt>
                </c:numCache>
              </c:numRef>
            </c:plus>
            <c:minus>
              <c:numRef>
                <c:f>Wykresy!$O$2:$O$3</c:f>
                <c:numCache>
                  <c:formatCode>General</c:formatCode>
                  <c:ptCount val="2"/>
                  <c:pt idx="0">
                    <c:v>27.694764848252458</c:v>
                  </c:pt>
                  <c:pt idx="1">
                    <c:v>26.350205565295564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Wykresy!$A$2:$A$3</c:f>
              <c:strCache>
                <c:ptCount val="2"/>
                <c:pt idx="0">
                  <c:v>Compound 1</c:v>
                </c:pt>
                <c:pt idx="1">
                  <c:v>Compound 2</c:v>
                </c:pt>
              </c:strCache>
            </c:strRef>
          </c:cat>
          <c:val>
            <c:numRef>
              <c:f>Wykresy!$B$2:$B$3</c:f>
              <c:numCache>
                <c:formatCode>General</c:formatCode>
                <c:ptCount val="2"/>
                <c:pt idx="0">
                  <c:v>185.5</c:v>
                </c:pt>
                <c:pt idx="1">
                  <c:v>166.5</c:v>
                </c:pt>
              </c:numCache>
            </c:numRef>
          </c:val>
        </c:ser>
        <c:ser>
          <c:idx val="1"/>
          <c:order val="1"/>
          <c:tx>
            <c:strRef>
              <c:f>Wykresy!$C$1</c:f>
              <c:strCache>
                <c:ptCount val="1"/>
                <c:pt idx="0">
                  <c:v>0.04 µmol/mL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5875">
              <a:solidFill>
                <a:schemeClr val="bg1">
                  <a:lumMod val="7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Wykresy!$P$2:$P$3</c:f>
                <c:numCache>
                  <c:formatCode>General</c:formatCode>
                  <c:ptCount val="2"/>
                  <c:pt idx="0">
                    <c:v>9.3229108472979973</c:v>
                  </c:pt>
                  <c:pt idx="1">
                    <c:v>9.9791449199484692</c:v>
                  </c:pt>
                </c:numCache>
              </c:numRef>
            </c:plus>
            <c:minus>
              <c:numRef>
                <c:f>Wykresy!$P$2:$P$3</c:f>
                <c:numCache>
                  <c:formatCode>General</c:formatCode>
                  <c:ptCount val="2"/>
                  <c:pt idx="0">
                    <c:v>9.3229108472979973</c:v>
                  </c:pt>
                  <c:pt idx="1">
                    <c:v>9.9791449199484692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Wykresy!$A$2:$A$3</c:f>
              <c:strCache>
                <c:ptCount val="2"/>
                <c:pt idx="0">
                  <c:v>Compound 1</c:v>
                </c:pt>
                <c:pt idx="1">
                  <c:v>Compound 2</c:v>
                </c:pt>
              </c:strCache>
            </c:strRef>
          </c:cat>
          <c:val>
            <c:numRef>
              <c:f>Wykresy!$C$2:$C$3</c:f>
              <c:numCache>
                <c:formatCode>General</c:formatCode>
                <c:ptCount val="2"/>
                <c:pt idx="0">
                  <c:v>188.75</c:v>
                </c:pt>
                <c:pt idx="1">
                  <c:v>150.75</c:v>
                </c:pt>
              </c:numCache>
            </c:numRef>
          </c:val>
        </c:ser>
        <c:ser>
          <c:idx val="2"/>
          <c:order val="2"/>
          <c:tx>
            <c:strRef>
              <c:f>Wykresy!$D$1</c:f>
              <c:strCache>
                <c:ptCount val="1"/>
                <c:pt idx="0">
                  <c:v>0.2 µmol/mL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158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Wykresy!$Q$2:$Q$3</c:f>
                <c:numCache>
                  <c:formatCode>General</c:formatCode>
                  <c:ptCount val="2"/>
                  <c:pt idx="0">
                    <c:v>18.661457606521523</c:v>
                  </c:pt>
                  <c:pt idx="1">
                    <c:v>9.0691785736085269</c:v>
                  </c:pt>
                </c:numCache>
              </c:numRef>
            </c:plus>
            <c:minus>
              <c:numRef>
                <c:f>Wykresy!$Q$2:$Q$3</c:f>
                <c:numCache>
                  <c:formatCode>General</c:formatCode>
                  <c:ptCount val="2"/>
                  <c:pt idx="0">
                    <c:v>18.661457606521523</c:v>
                  </c:pt>
                  <c:pt idx="1">
                    <c:v>9.0691785736085269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Wykresy!$A$2:$A$3</c:f>
              <c:strCache>
                <c:ptCount val="2"/>
                <c:pt idx="0">
                  <c:v>Compound 1</c:v>
                </c:pt>
                <c:pt idx="1">
                  <c:v>Compound 2</c:v>
                </c:pt>
              </c:strCache>
            </c:strRef>
          </c:cat>
          <c:val>
            <c:numRef>
              <c:f>Wykresy!$D$2:$D$3</c:f>
              <c:numCache>
                <c:formatCode>General</c:formatCode>
                <c:ptCount val="2"/>
                <c:pt idx="0">
                  <c:v>204.75</c:v>
                </c:pt>
                <c:pt idx="1">
                  <c:v>194.25</c:v>
                </c:pt>
              </c:numCache>
            </c:numRef>
          </c:val>
        </c:ser>
        <c:ser>
          <c:idx val="3"/>
          <c:order val="3"/>
          <c:tx>
            <c:strRef>
              <c:f>Wykresy!$E$1</c:f>
              <c:strCache>
                <c:ptCount val="1"/>
                <c:pt idx="0">
                  <c:v>0.4 µmol/mL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 w="15875">
              <a:solidFill>
                <a:schemeClr val="tx1">
                  <a:lumMod val="65000"/>
                  <a:lumOff val="3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Wykresy!$R$2:$R$3</c:f>
                <c:numCache>
                  <c:formatCode>General</c:formatCode>
                  <c:ptCount val="2"/>
                  <c:pt idx="0">
                    <c:v>14.453949863849212</c:v>
                  </c:pt>
                  <c:pt idx="1">
                    <c:v>11.460075625114056</c:v>
                  </c:pt>
                </c:numCache>
              </c:numRef>
            </c:plus>
            <c:minus>
              <c:numRef>
                <c:f>Wykresy!$R$2:$R$3</c:f>
                <c:numCache>
                  <c:formatCode>General</c:formatCode>
                  <c:ptCount val="2"/>
                  <c:pt idx="0">
                    <c:v>14.453949863849212</c:v>
                  </c:pt>
                  <c:pt idx="1">
                    <c:v>11.460075625114056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Wykresy!$A$2:$A$3</c:f>
              <c:strCache>
                <c:ptCount val="2"/>
                <c:pt idx="0">
                  <c:v>Compound 1</c:v>
                </c:pt>
                <c:pt idx="1">
                  <c:v>Compound 2</c:v>
                </c:pt>
              </c:strCache>
            </c:strRef>
          </c:cat>
          <c:val>
            <c:numRef>
              <c:f>Wykresy!$E$2:$E$3</c:f>
              <c:numCache>
                <c:formatCode>General</c:formatCode>
                <c:ptCount val="2"/>
                <c:pt idx="0">
                  <c:v>213.75</c:v>
                </c:pt>
                <c:pt idx="1">
                  <c:v>194</c:v>
                </c:pt>
              </c:numCache>
            </c:numRef>
          </c:val>
        </c:ser>
        <c:ser>
          <c:idx val="4"/>
          <c:order val="4"/>
          <c:tx>
            <c:strRef>
              <c:f>Wykresy!$F$1</c:f>
              <c:strCache>
                <c:ptCount val="1"/>
                <c:pt idx="0">
                  <c:v>2.0 µmol/mL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Wykresy!$S$2:$S$3</c:f>
                <c:numCache>
                  <c:formatCode>General</c:formatCode>
                  <c:ptCount val="2"/>
                  <c:pt idx="0">
                    <c:v>20.642250361818618</c:v>
                  </c:pt>
                  <c:pt idx="1">
                    <c:v>30.458209074073928</c:v>
                  </c:pt>
                </c:numCache>
              </c:numRef>
            </c:plus>
            <c:minus>
              <c:numRef>
                <c:f>Wykresy!$S$2:$S$3</c:f>
                <c:numCache>
                  <c:formatCode>General</c:formatCode>
                  <c:ptCount val="2"/>
                  <c:pt idx="0">
                    <c:v>20.642250361818618</c:v>
                  </c:pt>
                  <c:pt idx="1">
                    <c:v>30.458209074073928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Wykresy!$A$2:$A$3</c:f>
              <c:strCache>
                <c:ptCount val="2"/>
                <c:pt idx="0">
                  <c:v>Compound 1</c:v>
                </c:pt>
                <c:pt idx="1">
                  <c:v>Compound 2</c:v>
                </c:pt>
              </c:strCache>
            </c:strRef>
          </c:cat>
          <c:val>
            <c:numRef>
              <c:f>Wykresy!$F$2:$F$3</c:f>
              <c:numCache>
                <c:formatCode>General</c:formatCode>
                <c:ptCount val="2"/>
                <c:pt idx="0">
                  <c:v>70.474999999999994</c:v>
                </c:pt>
                <c:pt idx="1">
                  <c:v>69.625</c:v>
                </c:pt>
              </c:numCache>
            </c:numRef>
          </c:val>
        </c:ser>
        <c:ser>
          <c:idx val="5"/>
          <c:order val="5"/>
          <c:tx>
            <c:strRef>
              <c:f>Wykresy!$G$1</c:f>
              <c:strCache>
                <c:ptCount val="1"/>
                <c:pt idx="0">
                  <c:v>4.0 µmol/mL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invertIfNegative val="0"/>
          <c:errBars>
            <c:errBarType val="both"/>
            <c:errValType val="stdDev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Wykresy!$A$2:$A$3</c:f>
              <c:strCache>
                <c:ptCount val="2"/>
                <c:pt idx="0">
                  <c:v>Compound 1</c:v>
                </c:pt>
                <c:pt idx="1">
                  <c:v>Compound 2</c:v>
                </c:pt>
              </c:strCache>
            </c:strRef>
          </c:cat>
          <c:val>
            <c:numRef>
              <c:f>Wykresy!$G$2:$G$3</c:f>
              <c:numCache>
                <c:formatCode>General</c:formatCode>
                <c:ptCount val="2"/>
                <c:pt idx="0">
                  <c:v>0.01</c:v>
                </c:pt>
                <c:pt idx="1">
                  <c:v>0.01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0546880"/>
        <c:axId val="210547440"/>
      </c:barChart>
      <c:catAx>
        <c:axId val="210546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10547440"/>
        <c:crosses val="autoZero"/>
        <c:auto val="1"/>
        <c:lblAlgn val="ctr"/>
        <c:lblOffset val="100"/>
        <c:noMultiLvlLbl val="0"/>
      </c:catAx>
      <c:valAx>
        <c:axId val="210547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l-PL">
                    <a:solidFill>
                      <a:sysClr val="windowText" lastClr="000000"/>
                    </a:solidFill>
                  </a:rPr>
                  <a:t>GTmax</a:t>
                </a:r>
                <a:r>
                  <a:rPr lang="pl-PL" baseline="0">
                    <a:solidFill>
                      <a:sysClr val="windowText" lastClr="000000"/>
                    </a:solidFill>
                  </a:rPr>
                  <a:t> [mOD]</a:t>
                </a:r>
                <a:endParaRPr lang="pl-PL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9444444444444445E-2"/>
              <c:y val="0.327098643919510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5875"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10546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970100612423447E-2"/>
          <c:y val="0.82291557305336838"/>
          <c:w val="0.92726443569553807"/>
          <c:h val="0.149306649168853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solidFill>
        <a:schemeClr val="bg1">
          <a:lumMod val="75000"/>
        </a:schemeClr>
      </a:solidFill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Wykresy!$B$1</c:f>
              <c:strCache>
                <c:ptCount val="1"/>
                <c:pt idx="0">
                  <c:v>Control</c:v>
                </c:pt>
              </c:strCache>
            </c:strRef>
          </c:tx>
          <c:spPr>
            <a:solidFill>
              <a:schemeClr val="bg1"/>
            </a:solidFill>
            <a:ln w="15875"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Wykresy!$O$4:$O$6</c:f>
                <c:numCache>
                  <c:formatCode>General</c:formatCode>
                  <c:ptCount val="3"/>
                  <c:pt idx="0">
                    <c:v>9.742518497116988</c:v>
                  </c:pt>
                  <c:pt idx="1">
                    <c:v>21.234798484249072</c:v>
                  </c:pt>
                  <c:pt idx="2">
                    <c:v>17.253019059476713</c:v>
                  </c:pt>
                </c:numCache>
              </c:numRef>
            </c:plus>
            <c:minus>
              <c:numRef>
                <c:f>Wykresy!$O$4:$O$6</c:f>
                <c:numCache>
                  <c:formatCode>General</c:formatCode>
                  <c:ptCount val="3"/>
                  <c:pt idx="0">
                    <c:v>9.742518497116988</c:v>
                  </c:pt>
                  <c:pt idx="1">
                    <c:v>21.234798484249072</c:v>
                  </c:pt>
                  <c:pt idx="2">
                    <c:v>17.253019059476713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Wykresy!$A$4:$A$6</c:f>
              <c:strCache>
                <c:ptCount val="3"/>
                <c:pt idx="0">
                  <c:v>Compound 3</c:v>
                </c:pt>
                <c:pt idx="1">
                  <c:v>Compound 4</c:v>
                </c:pt>
                <c:pt idx="2">
                  <c:v>Compound 5</c:v>
                </c:pt>
              </c:strCache>
            </c:strRef>
          </c:cat>
          <c:val>
            <c:numRef>
              <c:f>Wykresy!$B$4:$B$6</c:f>
              <c:numCache>
                <c:formatCode>General</c:formatCode>
                <c:ptCount val="3"/>
                <c:pt idx="0">
                  <c:v>138.25</c:v>
                </c:pt>
                <c:pt idx="1">
                  <c:v>180.25</c:v>
                </c:pt>
                <c:pt idx="2">
                  <c:v>169.5</c:v>
                </c:pt>
              </c:numCache>
            </c:numRef>
          </c:val>
        </c:ser>
        <c:ser>
          <c:idx val="1"/>
          <c:order val="1"/>
          <c:tx>
            <c:strRef>
              <c:f>Wykresy!$C$1</c:f>
              <c:strCache>
                <c:ptCount val="1"/>
                <c:pt idx="0">
                  <c:v>0.04 µmol/mL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5875">
              <a:solidFill>
                <a:schemeClr val="bg1">
                  <a:lumMod val="7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Wykresy!$P$4:$P$6</c:f>
                <c:numCache>
                  <c:formatCode>General</c:formatCode>
                  <c:ptCount val="3"/>
                  <c:pt idx="0">
                    <c:v>4.5460605656619517</c:v>
                  </c:pt>
                  <c:pt idx="1">
                    <c:v>14.384598244882151</c:v>
                  </c:pt>
                  <c:pt idx="2">
                    <c:v>13.527749258468683</c:v>
                  </c:pt>
                </c:numCache>
              </c:numRef>
            </c:plus>
            <c:minus>
              <c:numRef>
                <c:f>Wykresy!$P$4:$P$6</c:f>
                <c:numCache>
                  <c:formatCode>General</c:formatCode>
                  <c:ptCount val="3"/>
                  <c:pt idx="0">
                    <c:v>4.5460605656619517</c:v>
                  </c:pt>
                  <c:pt idx="1">
                    <c:v>14.384598244882151</c:v>
                  </c:pt>
                  <c:pt idx="2">
                    <c:v>13.527749258468683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Wykresy!$A$4:$A$6</c:f>
              <c:strCache>
                <c:ptCount val="3"/>
                <c:pt idx="0">
                  <c:v>Compound 3</c:v>
                </c:pt>
                <c:pt idx="1">
                  <c:v>Compound 4</c:v>
                </c:pt>
                <c:pt idx="2">
                  <c:v>Compound 5</c:v>
                </c:pt>
              </c:strCache>
            </c:strRef>
          </c:cat>
          <c:val>
            <c:numRef>
              <c:f>Wykresy!$C$4:$C$6</c:f>
              <c:numCache>
                <c:formatCode>General</c:formatCode>
                <c:ptCount val="3"/>
                <c:pt idx="0">
                  <c:v>139</c:v>
                </c:pt>
                <c:pt idx="1">
                  <c:v>169.75</c:v>
                </c:pt>
                <c:pt idx="2">
                  <c:v>154.5</c:v>
                </c:pt>
              </c:numCache>
            </c:numRef>
          </c:val>
        </c:ser>
        <c:ser>
          <c:idx val="2"/>
          <c:order val="2"/>
          <c:tx>
            <c:strRef>
              <c:f>Wykresy!$D$1</c:f>
              <c:strCache>
                <c:ptCount val="1"/>
                <c:pt idx="0">
                  <c:v>0.2 µmol/mL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15875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Wykresy!$Q$4:$Q$6</c:f>
                <c:numCache>
                  <c:formatCode>General</c:formatCode>
                  <c:ptCount val="3"/>
                  <c:pt idx="0">
                    <c:v>25.316332014465811</c:v>
                  </c:pt>
                  <c:pt idx="1">
                    <c:v>24.481285369304722</c:v>
                  </c:pt>
                  <c:pt idx="2">
                    <c:v>26.056029372616745</c:v>
                  </c:pt>
                </c:numCache>
              </c:numRef>
            </c:plus>
            <c:minus>
              <c:numRef>
                <c:f>Wykresy!$Q$4:$Q$6</c:f>
                <c:numCache>
                  <c:formatCode>General</c:formatCode>
                  <c:ptCount val="3"/>
                  <c:pt idx="0">
                    <c:v>25.316332014465811</c:v>
                  </c:pt>
                  <c:pt idx="1">
                    <c:v>24.481285369304722</c:v>
                  </c:pt>
                  <c:pt idx="2">
                    <c:v>26.056029372616745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Wykresy!$A$4:$A$6</c:f>
              <c:strCache>
                <c:ptCount val="3"/>
                <c:pt idx="0">
                  <c:v>Compound 3</c:v>
                </c:pt>
                <c:pt idx="1">
                  <c:v>Compound 4</c:v>
                </c:pt>
                <c:pt idx="2">
                  <c:v>Compound 5</c:v>
                </c:pt>
              </c:strCache>
            </c:strRef>
          </c:cat>
          <c:val>
            <c:numRef>
              <c:f>Wykresy!$D$4:$D$6</c:f>
              <c:numCache>
                <c:formatCode>General</c:formatCode>
                <c:ptCount val="3"/>
                <c:pt idx="0">
                  <c:v>130.25</c:v>
                </c:pt>
                <c:pt idx="1">
                  <c:v>194</c:v>
                </c:pt>
                <c:pt idx="2">
                  <c:v>170.75</c:v>
                </c:pt>
              </c:numCache>
            </c:numRef>
          </c:val>
        </c:ser>
        <c:ser>
          <c:idx val="3"/>
          <c:order val="3"/>
          <c:tx>
            <c:strRef>
              <c:f>Wykresy!$E$1</c:f>
              <c:strCache>
                <c:ptCount val="1"/>
                <c:pt idx="0">
                  <c:v>0.4 µmol/mL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 w="15875">
              <a:solidFill>
                <a:schemeClr val="tx1">
                  <a:lumMod val="65000"/>
                  <a:lumOff val="3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Wykresy!$R$4:$R$6</c:f>
                <c:numCache>
                  <c:formatCode>General</c:formatCode>
                  <c:ptCount val="3"/>
                  <c:pt idx="0">
                    <c:v>28.825625173908485</c:v>
                  </c:pt>
                  <c:pt idx="1">
                    <c:v>31.123410267299864</c:v>
                  </c:pt>
                  <c:pt idx="2">
                    <c:v>27.820855486487112</c:v>
                  </c:pt>
                </c:numCache>
              </c:numRef>
            </c:plus>
            <c:minus>
              <c:numRef>
                <c:f>Wykresy!$R$4:$R$6</c:f>
                <c:numCache>
                  <c:formatCode>General</c:formatCode>
                  <c:ptCount val="3"/>
                  <c:pt idx="0">
                    <c:v>28.825625173908485</c:v>
                  </c:pt>
                  <c:pt idx="1">
                    <c:v>31.123410267299864</c:v>
                  </c:pt>
                  <c:pt idx="2">
                    <c:v>27.820855486487112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Wykresy!$A$4:$A$6</c:f>
              <c:strCache>
                <c:ptCount val="3"/>
                <c:pt idx="0">
                  <c:v>Compound 3</c:v>
                </c:pt>
                <c:pt idx="1">
                  <c:v>Compound 4</c:v>
                </c:pt>
                <c:pt idx="2">
                  <c:v>Compound 5</c:v>
                </c:pt>
              </c:strCache>
            </c:strRef>
          </c:cat>
          <c:val>
            <c:numRef>
              <c:f>Wykresy!$E$4:$E$6</c:f>
              <c:numCache>
                <c:formatCode>General</c:formatCode>
                <c:ptCount val="3"/>
                <c:pt idx="0">
                  <c:v>143.25</c:v>
                </c:pt>
                <c:pt idx="1">
                  <c:v>190</c:v>
                </c:pt>
                <c:pt idx="2">
                  <c:v>172</c:v>
                </c:pt>
              </c:numCache>
            </c:numRef>
          </c:val>
        </c:ser>
        <c:ser>
          <c:idx val="4"/>
          <c:order val="4"/>
          <c:tx>
            <c:strRef>
              <c:f>Wykresy!$F$1</c:f>
              <c:strCache>
                <c:ptCount val="1"/>
                <c:pt idx="0">
                  <c:v>2.0 µmol/mL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Wykresy!$S$4:$S$6</c:f>
                <c:numCache>
                  <c:formatCode>General</c:formatCode>
                  <c:ptCount val="3"/>
                  <c:pt idx="0">
                    <c:v>29.400382650571018</c:v>
                  </c:pt>
                  <c:pt idx="1">
                    <c:v>19.283326130796702</c:v>
                  </c:pt>
                  <c:pt idx="2">
                    <c:v>18.282505298782223</c:v>
                  </c:pt>
                </c:numCache>
              </c:numRef>
            </c:plus>
            <c:minus>
              <c:numRef>
                <c:f>Wykresy!$S$4:$S$6</c:f>
                <c:numCache>
                  <c:formatCode>General</c:formatCode>
                  <c:ptCount val="3"/>
                  <c:pt idx="0">
                    <c:v>29.400382650571018</c:v>
                  </c:pt>
                  <c:pt idx="1">
                    <c:v>19.283326130796702</c:v>
                  </c:pt>
                  <c:pt idx="2">
                    <c:v>18.282505298782223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Wykresy!$A$4:$A$6</c:f>
              <c:strCache>
                <c:ptCount val="3"/>
                <c:pt idx="0">
                  <c:v>Compound 3</c:v>
                </c:pt>
                <c:pt idx="1">
                  <c:v>Compound 4</c:v>
                </c:pt>
                <c:pt idx="2">
                  <c:v>Compound 5</c:v>
                </c:pt>
              </c:strCache>
            </c:strRef>
          </c:cat>
          <c:val>
            <c:numRef>
              <c:f>Wykresy!$F$4:$F$6</c:f>
              <c:numCache>
                <c:formatCode>General</c:formatCode>
                <c:ptCount val="3"/>
                <c:pt idx="0">
                  <c:v>103.02500000000001</c:v>
                </c:pt>
                <c:pt idx="1">
                  <c:v>38.199999999999996</c:v>
                </c:pt>
                <c:pt idx="2">
                  <c:v>161.75</c:v>
                </c:pt>
              </c:numCache>
            </c:numRef>
          </c:val>
        </c:ser>
        <c:ser>
          <c:idx val="5"/>
          <c:order val="5"/>
          <c:tx>
            <c:strRef>
              <c:f>Wykresy!$G$1</c:f>
              <c:strCache>
                <c:ptCount val="1"/>
                <c:pt idx="0">
                  <c:v>4.0 µmol/mL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Wykresy!$T$4:$T$6</c:f>
                <c:numCache>
                  <c:formatCode>General</c:formatCode>
                  <c:ptCount val="3"/>
                  <c:pt idx="0">
                    <c:v>0</c:v>
                  </c:pt>
                  <c:pt idx="1">
                    <c:v>0</c:v>
                  </c:pt>
                  <c:pt idx="2">
                    <c:v>24.226363050748386</c:v>
                  </c:pt>
                </c:numCache>
              </c:numRef>
            </c:plus>
            <c:minus>
              <c:numRef>
                <c:f>Wykresy!$T$4:$T$6</c:f>
                <c:numCache>
                  <c:formatCode>General</c:formatCode>
                  <c:ptCount val="3"/>
                  <c:pt idx="0">
                    <c:v>0</c:v>
                  </c:pt>
                  <c:pt idx="1">
                    <c:v>0</c:v>
                  </c:pt>
                  <c:pt idx="2">
                    <c:v>24.226363050748386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Wykresy!$A$4:$A$6</c:f>
              <c:strCache>
                <c:ptCount val="3"/>
                <c:pt idx="0">
                  <c:v>Compound 3</c:v>
                </c:pt>
                <c:pt idx="1">
                  <c:v>Compound 4</c:v>
                </c:pt>
                <c:pt idx="2">
                  <c:v>Compound 5</c:v>
                </c:pt>
              </c:strCache>
            </c:strRef>
          </c:cat>
          <c:val>
            <c:numRef>
              <c:f>Wykresy!$G$4:$G$6</c:f>
              <c:numCache>
                <c:formatCode>General</c:formatCode>
                <c:ptCount val="3"/>
                <c:pt idx="0">
                  <c:v>0.01</c:v>
                </c:pt>
                <c:pt idx="1">
                  <c:v>0.01</c:v>
                </c:pt>
                <c:pt idx="2">
                  <c:v>142.75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0552480"/>
        <c:axId val="210553040"/>
      </c:barChart>
      <c:catAx>
        <c:axId val="210552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10553040"/>
        <c:crosses val="autoZero"/>
        <c:auto val="1"/>
        <c:lblAlgn val="ctr"/>
        <c:lblOffset val="100"/>
        <c:noMultiLvlLbl val="0"/>
      </c:catAx>
      <c:valAx>
        <c:axId val="210553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l-PL">
                    <a:solidFill>
                      <a:sysClr val="windowText" lastClr="000000"/>
                    </a:solidFill>
                  </a:rPr>
                  <a:t>GTmax</a:t>
                </a:r>
                <a:r>
                  <a:rPr lang="pl-PL" baseline="0">
                    <a:solidFill>
                      <a:sysClr val="windowText" lastClr="000000"/>
                    </a:solidFill>
                  </a:rPr>
                  <a:t> [mOD]</a:t>
                </a:r>
                <a:endParaRPr lang="pl-PL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9444444444444445E-2"/>
              <c:y val="0.327098643919510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5875"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10552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1367672790901137E-2"/>
          <c:y val="0.82291557305336838"/>
          <c:w val="0.97448665791776024"/>
          <c:h val="0.149306649168853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solidFill>
        <a:schemeClr val="bg1">
          <a:lumMod val="75000"/>
        </a:schemeClr>
      </a:solidFill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0.29357</cdr:x>
      <cdr:y>0.21681</cdr:y>
    </cdr:from>
    <cdr:to>
      <cdr:x>0.33041</cdr:x>
      <cdr:y>0.28986</cdr:y>
    </cdr:to>
    <cdr:sp macro="" textlink="">
      <cdr:nvSpPr>
        <cdr:cNvPr id="2" name="pole tekstowe 4"/>
        <cdr:cNvSpPr txBox="1"/>
      </cdr:nvSpPr>
      <cdr:spPr>
        <a:xfrm xmlns:a="http://schemas.openxmlformats.org/drawingml/2006/main">
          <a:off x="1593850" y="593725"/>
          <a:ext cx="200026" cy="200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100" b="1"/>
            <a:t>*</a:t>
          </a:r>
        </a:p>
      </cdr:txBody>
    </cdr:sp>
  </cdr:relSizeAnchor>
  <cdr:relSizeAnchor xmlns:cdr="http://schemas.openxmlformats.org/drawingml/2006/chartDrawing">
    <cdr:from>
      <cdr:x>0.52515</cdr:x>
      <cdr:y>0.18551</cdr:y>
    </cdr:from>
    <cdr:to>
      <cdr:x>0.56199</cdr:x>
      <cdr:y>0.25855</cdr:y>
    </cdr:to>
    <cdr:sp macro="" textlink="">
      <cdr:nvSpPr>
        <cdr:cNvPr id="3" name="pole tekstowe 4"/>
        <cdr:cNvSpPr txBox="1"/>
      </cdr:nvSpPr>
      <cdr:spPr>
        <a:xfrm xmlns:a="http://schemas.openxmlformats.org/drawingml/2006/main">
          <a:off x="2851150" y="508000"/>
          <a:ext cx="200026" cy="200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100" b="1"/>
            <a:t>*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0.22865</cdr:x>
      <cdr:y>0.34203</cdr:y>
    </cdr:from>
    <cdr:to>
      <cdr:x>0.2655</cdr:x>
      <cdr:y>0.41507</cdr:y>
    </cdr:to>
    <cdr:sp macro="" textlink="">
      <cdr:nvSpPr>
        <cdr:cNvPr id="2" name="pole tekstowe 4"/>
        <cdr:cNvSpPr txBox="1"/>
      </cdr:nvSpPr>
      <cdr:spPr>
        <a:xfrm xmlns:a="http://schemas.openxmlformats.org/drawingml/2006/main">
          <a:off x="1241425" y="936625"/>
          <a:ext cx="200026" cy="200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100" b="1"/>
            <a:t>*</a:t>
          </a:r>
        </a:p>
      </cdr:txBody>
    </cdr:sp>
  </cdr:relSizeAnchor>
  <cdr:relSizeAnchor xmlns:cdr="http://schemas.openxmlformats.org/drawingml/2006/chartDrawing">
    <cdr:from>
      <cdr:x>0.26023</cdr:x>
      <cdr:y>0.46725</cdr:y>
    </cdr:from>
    <cdr:to>
      <cdr:x>0.29708</cdr:x>
      <cdr:y>0.54029</cdr:y>
    </cdr:to>
    <cdr:sp macro="" textlink="">
      <cdr:nvSpPr>
        <cdr:cNvPr id="4" name="pole tekstowe 4"/>
        <cdr:cNvSpPr txBox="1"/>
      </cdr:nvSpPr>
      <cdr:spPr>
        <a:xfrm xmlns:a="http://schemas.openxmlformats.org/drawingml/2006/main">
          <a:off x="1412875" y="1279525"/>
          <a:ext cx="200026" cy="200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100" b="1"/>
            <a:t>*</a:t>
          </a:r>
        </a:p>
      </cdr:txBody>
    </cdr:sp>
  </cdr:relSizeAnchor>
  <cdr:relSizeAnchor xmlns:cdr="http://schemas.openxmlformats.org/drawingml/2006/chartDrawing">
    <cdr:from>
      <cdr:x>0.29006</cdr:x>
      <cdr:y>0.64116</cdr:y>
    </cdr:from>
    <cdr:to>
      <cdr:x>0.3269</cdr:x>
      <cdr:y>0.7142</cdr:y>
    </cdr:to>
    <cdr:sp macro="" textlink="">
      <cdr:nvSpPr>
        <cdr:cNvPr id="5" name="pole tekstowe 4"/>
        <cdr:cNvSpPr txBox="1"/>
      </cdr:nvSpPr>
      <cdr:spPr>
        <a:xfrm xmlns:a="http://schemas.openxmlformats.org/drawingml/2006/main">
          <a:off x="1574800" y="1755775"/>
          <a:ext cx="200026" cy="200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100" b="1"/>
            <a:t>*</a:t>
          </a:r>
        </a:p>
      </cdr:txBody>
    </cdr:sp>
  </cdr:relSizeAnchor>
  <cdr:relSizeAnchor xmlns:cdr="http://schemas.openxmlformats.org/drawingml/2006/chartDrawing">
    <cdr:from>
      <cdr:x>0.46199</cdr:x>
      <cdr:y>0.41507</cdr:y>
    </cdr:from>
    <cdr:to>
      <cdr:x>0.49883</cdr:x>
      <cdr:y>0.48812</cdr:y>
    </cdr:to>
    <cdr:sp macro="" textlink="">
      <cdr:nvSpPr>
        <cdr:cNvPr id="6" name="pole tekstowe 4"/>
        <cdr:cNvSpPr txBox="1"/>
      </cdr:nvSpPr>
      <cdr:spPr>
        <a:xfrm xmlns:a="http://schemas.openxmlformats.org/drawingml/2006/main">
          <a:off x="2508250" y="1136650"/>
          <a:ext cx="200026" cy="200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100" b="1"/>
            <a:t>*</a:t>
          </a:r>
        </a:p>
      </cdr:txBody>
    </cdr:sp>
  </cdr:relSizeAnchor>
  <cdr:relSizeAnchor xmlns:cdr="http://schemas.openxmlformats.org/drawingml/2006/chartDrawing">
    <cdr:from>
      <cdr:x>0.49357</cdr:x>
      <cdr:y>0.38377</cdr:y>
    </cdr:from>
    <cdr:to>
      <cdr:x>0.53041</cdr:x>
      <cdr:y>0.45681</cdr:y>
    </cdr:to>
    <cdr:sp macro="" textlink="">
      <cdr:nvSpPr>
        <cdr:cNvPr id="7" name="pole tekstowe 4"/>
        <cdr:cNvSpPr txBox="1"/>
      </cdr:nvSpPr>
      <cdr:spPr>
        <a:xfrm xmlns:a="http://schemas.openxmlformats.org/drawingml/2006/main">
          <a:off x="2679700" y="1050925"/>
          <a:ext cx="200026" cy="200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100" b="1"/>
            <a:t>*</a:t>
          </a:r>
        </a:p>
      </cdr:txBody>
    </cdr:sp>
  </cdr:relSizeAnchor>
  <cdr:relSizeAnchor xmlns:cdr="http://schemas.openxmlformats.org/drawingml/2006/chartDrawing">
    <cdr:from>
      <cdr:x>0.52515</cdr:x>
      <cdr:y>0.62725</cdr:y>
    </cdr:from>
    <cdr:to>
      <cdr:x>0.56199</cdr:x>
      <cdr:y>0.70029</cdr:y>
    </cdr:to>
    <cdr:sp macro="" textlink="">
      <cdr:nvSpPr>
        <cdr:cNvPr id="8" name="pole tekstowe 4"/>
        <cdr:cNvSpPr txBox="1"/>
      </cdr:nvSpPr>
      <cdr:spPr>
        <a:xfrm xmlns:a="http://schemas.openxmlformats.org/drawingml/2006/main">
          <a:off x="2851150" y="1717675"/>
          <a:ext cx="200026" cy="200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100" b="1"/>
            <a:t>*</a:t>
          </a:r>
        </a:p>
      </cdr:txBody>
    </cdr:sp>
  </cdr:relSizeAnchor>
  <cdr:relSizeAnchor xmlns:cdr="http://schemas.openxmlformats.org/drawingml/2006/chartDrawing">
    <cdr:from>
      <cdr:x>0.72164</cdr:x>
      <cdr:y>0.49855</cdr:y>
    </cdr:from>
    <cdr:to>
      <cdr:x>0.75848</cdr:x>
      <cdr:y>0.57159</cdr:y>
    </cdr:to>
    <cdr:sp macro="" textlink="">
      <cdr:nvSpPr>
        <cdr:cNvPr id="9" name="pole tekstowe 4"/>
        <cdr:cNvSpPr txBox="1"/>
      </cdr:nvSpPr>
      <cdr:spPr>
        <a:xfrm xmlns:a="http://schemas.openxmlformats.org/drawingml/2006/main">
          <a:off x="3917950" y="1365250"/>
          <a:ext cx="200026" cy="200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100" b="1"/>
            <a:t>*</a:t>
          </a:r>
        </a:p>
      </cdr:txBody>
    </cdr:sp>
  </cdr:relSizeAnchor>
  <cdr:relSizeAnchor xmlns:cdr="http://schemas.openxmlformats.org/drawingml/2006/chartDrawing">
    <cdr:from>
      <cdr:x>0.75848</cdr:x>
      <cdr:y>0.58203</cdr:y>
    </cdr:from>
    <cdr:to>
      <cdr:x>0.79532</cdr:x>
      <cdr:y>0.65507</cdr:y>
    </cdr:to>
    <cdr:sp macro="" textlink="">
      <cdr:nvSpPr>
        <cdr:cNvPr id="10" name="pole tekstowe 4"/>
        <cdr:cNvSpPr txBox="1"/>
      </cdr:nvSpPr>
      <cdr:spPr>
        <a:xfrm xmlns:a="http://schemas.openxmlformats.org/drawingml/2006/main">
          <a:off x="4117975" y="1593850"/>
          <a:ext cx="200026" cy="200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100" b="1"/>
            <a:t>*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0.3919</cdr:x>
      <cdr:y>0.5</cdr:y>
    </cdr:from>
    <cdr:to>
      <cdr:x>0.4324</cdr:x>
      <cdr:y>0.57291</cdr:y>
    </cdr:to>
    <cdr:sp macro="" textlink="">
      <cdr:nvSpPr>
        <cdr:cNvPr id="2" name="pole tekstowe 4"/>
        <cdr:cNvSpPr txBox="1"/>
      </cdr:nvSpPr>
      <cdr:spPr>
        <a:xfrm xmlns:a="http://schemas.openxmlformats.org/drawingml/2006/main">
          <a:off x="1935496" y="1371600"/>
          <a:ext cx="200018" cy="20000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100" b="1" dirty="0"/>
            <a:t>*</a:t>
          </a:r>
        </a:p>
      </cdr:txBody>
    </cdr:sp>
  </cdr:relSizeAnchor>
  <cdr:relSizeAnchor xmlns:cdr="http://schemas.openxmlformats.org/drawingml/2006/chartDrawing">
    <cdr:from>
      <cdr:x>0.67567</cdr:x>
      <cdr:y>0.24074</cdr:y>
    </cdr:from>
    <cdr:to>
      <cdr:x>0.71617</cdr:x>
      <cdr:y>0.31365</cdr:y>
    </cdr:to>
    <cdr:sp macro="" textlink="">
      <cdr:nvSpPr>
        <cdr:cNvPr id="3" name="pole tekstowe 4"/>
        <cdr:cNvSpPr txBox="1"/>
      </cdr:nvSpPr>
      <cdr:spPr>
        <a:xfrm xmlns:a="http://schemas.openxmlformats.org/drawingml/2006/main">
          <a:off x="3336925" y="660400"/>
          <a:ext cx="200013" cy="20001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100" b="1"/>
            <a:t>*</a:t>
          </a:r>
        </a:p>
      </cdr:txBody>
    </cdr:sp>
  </cdr:relSizeAnchor>
  <cdr:relSizeAnchor xmlns:cdr="http://schemas.openxmlformats.org/drawingml/2006/chartDrawing">
    <cdr:from>
      <cdr:x>0.72195</cdr:x>
      <cdr:y>0.49074</cdr:y>
    </cdr:from>
    <cdr:to>
      <cdr:x>0.76245</cdr:x>
      <cdr:y>0.56365</cdr:y>
    </cdr:to>
    <cdr:sp macro="" textlink="">
      <cdr:nvSpPr>
        <cdr:cNvPr id="4" name="pole tekstowe 4"/>
        <cdr:cNvSpPr txBox="1"/>
      </cdr:nvSpPr>
      <cdr:spPr>
        <a:xfrm xmlns:a="http://schemas.openxmlformats.org/drawingml/2006/main">
          <a:off x="3565525" y="1346200"/>
          <a:ext cx="200013" cy="20001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100" b="1"/>
            <a:t>*</a:t>
          </a:r>
        </a:p>
      </cdr:txBody>
    </cdr:sp>
  </cdr:relSizeAnchor>
  <cdr:relSizeAnchor xmlns:cdr="http://schemas.openxmlformats.org/drawingml/2006/chartDrawing">
    <cdr:from>
      <cdr:x>0</cdr:x>
      <cdr:y>0.02951</cdr:y>
    </cdr:from>
    <cdr:to>
      <cdr:x>0.08391</cdr:x>
      <cdr:y>0.22306</cdr:y>
    </cdr:to>
    <cdr:sp macro="" textlink="">
      <cdr:nvSpPr>
        <cdr:cNvPr id="5" name="pole tekstowe 4"/>
        <cdr:cNvSpPr txBox="1"/>
      </cdr:nvSpPr>
      <cdr:spPr>
        <a:xfrm xmlns:a="http://schemas.openxmlformats.org/drawingml/2006/main">
          <a:off x="0" y="80961"/>
          <a:ext cx="414414" cy="5309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400" dirty="0" smtClean="0"/>
            <a:t>A.</a:t>
          </a:r>
          <a:endParaRPr lang="pl-PL" sz="14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0.40208</cdr:x>
      <cdr:y>0.40104</cdr:y>
    </cdr:from>
    <cdr:to>
      <cdr:x>0.46458</cdr:x>
      <cdr:y>0.47396</cdr:y>
    </cdr:to>
    <cdr:sp macro="" textlink="">
      <cdr:nvSpPr>
        <cdr:cNvPr id="2" name="pole tekstowe 1"/>
        <cdr:cNvSpPr txBox="1"/>
      </cdr:nvSpPr>
      <cdr:spPr>
        <a:xfrm xmlns:a="http://schemas.openxmlformats.org/drawingml/2006/main">
          <a:off x="1838325" y="1100138"/>
          <a:ext cx="285750" cy="200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200" b="1"/>
            <a:t>*</a:t>
          </a:r>
        </a:p>
      </cdr:txBody>
    </cdr:sp>
  </cdr:relSizeAnchor>
  <cdr:relSizeAnchor xmlns:cdr="http://schemas.openxmlformats.org/drawingml/2006/chartDrawing">
    <cdr:from>
      <cdr:x>0.45903</cdr:x>
      <cdr:y>0.63657</cdr:y>
    </cdr:from>
    <cdr:to>
      <cdr:x>0.52153</cdr:x>
      <cdr:y>0.70949</cdr:y>
    </cdr:to>
    <cdr:sp macro="" textlink="">
      <cdr:nvSpPr>
        <cdr:cNvPr id="3" name="pole tekstowe 1"/>
        <cdr:cNvSpPr txBox="1"/>
      </cdr:nvSpPr>
      <cdr:spPr>
        <a:xfrm xmlns:a="http://schemas.openxmlformats.org/drawingml/2006/main">
          <a:off x="2098675" y="1746250"/>
          <a:ext cx="285750" cy="200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200" b="1"/>
            <a:t>*</a:t>
          </a:r>
        </a:p>
      </cdr:txBody>
    </cdr:sp>
  </cdr:relSizeAnchor>
  <cdr:relSizeAnchor xmlns:cdr="http://schemas.openxmlformats.org/drawingml/2006/chartDrawing">
    <cdr:from>
      <cdr:x>0.81736</cdr:x>
      <cdr:y>0.39005</cdr:y>
    </cdr:from>
    <cdr:to>
      <cdr:x>0.87986</cdr:x>
      <cdr:y>0.46296</cdr:y>
    </cdr:to>
    <cdr:sp macro="" textlink="">
      <cdr:nvSpPr>
        <cdr:cNvPr id="4" name="pole tekstowe 1"/>
        <cdr:cNvSpPr txBox="1"/>
      </cdr:nvSpPr>
      <cdr:spPr>
        <a:xfrm xmlns:a="http://schemas.openxmlformats.org/drawingml/2006/main">
          <a:off x="3736975" y="1069975"/>
          <a:ext cx="285750" cy="200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200" b="1"/>
            <a:t>*</a:t>
          </a:r>
        </a:p>
      </cdr:txBody>
    </cdr:sp>
  </cdr:relSizeAnchor>
  <cdr:relSizeAnchor xmlns:cdr="http://schemas.openxmlformats.org/drawingml/2006/chartDrawing">
    <cdr:from>
      <cdr:x>0.87153</cdr:x>
      <cdr:y>0.64699</cdr:y>
    </cdr:from>
    <cdr:to>
      <cdr:x>0.93403</cdr:x>
      <cdr:y>0.71991</cdr:y>
    </cdr:to>
    <cdr:sp macro="" textlink="">
      <cdr:nvSpPr>
        <cdr:cNvPr id="5" name="pole tekstowe 1"/>
        <cdr:cNvSpPr txBox="1"/>
      </cdr:nvSpPr>
      <cdr:spPr>
        <a:xfrm xmlns:a="http://schemas.openxmlformats.org/drawingml/2006/main">
          <a:off x="3984625" y="1774825"/>
          <a:ext cx="285750" cy="200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200" b="1"/>
            <a:t>*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0.31111</cdr:x>
      <cdr:y>0.27546</cdr:y>
    </cdr:from>
    <cdr:to>
      <cdr:x>0.37361</cdr:x>
      <cdr:y>0.34838</cdr:y>
    </cdr:to>
    <cdr:sp macro="" textlink="">
      <cdr:nvSpPr>
        <cdr:cNvPr id="2" name="pole tekstowe 1"/>
        <cdr:cNvSpPr txBox="1"/>
      </cdr:nvSpPr>
      <cdr:spPr>
        <a:xfrm xmlns:a="http://schemas.openxmlformats.org/drawingml/2006/main">
          <a:off x="1422400" y="755650"/>
          <a:ext cx="285750" cy="200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200" b="1"/>
            <a:t>*</a:t>
          </a:r>
        </a:p>
      </cdr:txBody>
    </cdr:sp>
  </cdr:relSizeAnchor>
  <cdr:relSizeAnchor xmlns:cdr="http://schemas.openxmlformats.org/drawingml/2006/chartDrawing">
    <cdr:from>
      <cdr:x>0.33838</cdr:x>
      <cdr:y>0.63592</cdr:y>
    </cdr:from>
    <cdr:to>
      <cdr:x>0.40088</cdr:x>
      <cdr:y>0.70883</cdr:y>
    </cdr:to>
    <cdr:sp macro="" textlink="">
      <cdr:nvSpPr>
        <cdr:cNvPr id="3" name="pole tekstowe 1"/>
        <cdr:cNvSpPr txBox="1"/>
      </cdr:nvSpPr>
      <cdr:spPr>
        <a:xfrm xmlns:a="http://schemas.openxmlformats.org/drawingml/2006/main">
          <a:off x="1547052" y="1744463"/>
          <a:ext cx="285750" cy="2000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200" b="1" dirty="0"/>
            <a:t>*</a:t>
          </a:r>
        </a:p>
      </cdr:txBody>
    </cdr:sp>
  </cdr:relSizeAnchor>
  <cdr:relSizeAnchor xmlns:cdr="http://schemas.openxmlformats.org/drawingml/2006/chartDrawing">
    <cdr:from>
      <cdr:x>0.58194</cdr:x>
      <cdr:y>0.47158</cdr:y>
    </cdr:from>
    <cdr:to>
      <cdr:x>0.64444</cdr:x>
      <cdr:y>0.5445</cdr:y>
    </cdr:to>
    <cdr:sp macro="" textlink="">
      <cdr:nvSpPr>
        <cdr:cNvPr id="4" name="pole tekstowe 1"/>
        <cdr:cNvSpPr txBox="1"/>
      </cdr:nvSpPr>
      <cdr:spPr>
        <a:xfrm xmlns:a="http://schemas.openxmlformats.org/drawingml/2006/main">
          <a:off x="2660630" y="1293644"/>
          <a:ext cx="285750" cy="2000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200" b="1" dirty="0"/>
            <a:t>*</a:t>
          </a:r>
        </a:p>
      </cdr:txBody>
    </cdr:sp>
  </cdr:relSizeAnchor>
  <cdr:relSizeAnchor xmlns:cdr="http://schemas.openxmlformats.org/drawingml/2006/chartDrawing">
    <cdr:from>
      <cdr:x>0.61772</cdr:x>
      <cdr:y>0.63592</cdr:y>
    </cdr:from>
    <cdr:to>
      <cdr:x>0.68022</cdr:x>
      <cdr:y>0.70884</cdr:y>
    </cdr:to>
    <cdr:sp macro="" textlink="">
      <cdr:nvSpPr>
        <cdr:cNvPr id="5" name="pole tekstowe 1"/>
        <cdr:cNvSpPr txBox="1"/>
      </cdr:nvSpPr>
      <cdr:spPr>
        <a:xfrm xmlns:a="http://schemas.openxmlformats.org/drawingml/2006/main">
          <a:off x="2824218" y="1744450"/>
          <a:ext cx="285750" cy="2000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200" b="1" dirty="0"/>
            <a:t>*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A9C1-1D02-42A6-BA65-3702B15FA37B}" type="datetimeFigureOut">
              <a:rPr lang="pl-PL" smtClean="0"/>
              <a:t>2017-12-15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64A8-4ABF-407E-B770-DED2340CB7F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64793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A9C1-1D02-42A6-BA65-3702B15FA37B}" type="datetimeFigureOut">
              <a:rPr lang="pl-PL" smtClean="0"/>
              <a:t>2017-12-15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64A8-4ABF-407E-B770-DED2340CB7F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98867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A9C1-1D02-42A6-BA65-3702B15FA37B}" type="datetimeFigureOut">
              <a:rPr lang="pl-PL" smtClean="0"/>
              <a:t>2017-12-15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64A8-4ABF-407E-B770-DED2340CB7F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19166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A9C1-1D02-42A6-BA65-3702B15FA37B}" type="datetimeFigureOut">
              <a:rPr lang="pl-PL" smtClean="0"/>
              <a:t>2017-12-15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64A8-4ABF-407E-B770-DED2340CB7F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0678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A9C1-1D02-42A6-BA65-3702B15FA37B}" type="datetimeFigureOut">
              <a:rPr lang="pl-PL" smtClean="0"/>
              <a:t>2017-12-15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64A8-4ABF-407E-B770-DED2340CB7F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75485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A9C1-1D02-42A6-BA65-3702B15FA37B}" type="datetimeFigureOut">
              <a:rPr lang="pl-PL" smtClean="0"/>
              <a:t>2017-12-15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64A8-4ABF-407E-B770-DED2340CB7F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10350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A9C1-1D02-42A6-BA65-3702B15FA37B}" type="datetimeFigureOut">
              <a:rPr lang="pl-PL" smtClean="0"/>
              <a:t>2017-12-15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64A8-4ABF-407E-B770-DED2340CB7F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69884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A9C1-1D02-42A6-BA65-3702B15FA37B}" type="datetimeFigureOut">
              <a:rPr lang="pl-PL" smtClean="0"/>
              <a:t>2017-12-15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64A8-4ABF-407E-B770-DED2340CB7F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5822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A9C1-1D02-42A6-BA65-3702B15FA37B}" type="datetimeFigureOut">
              <a:rPr lang="pl-PL" smtClean="0"/>
              <a:t>2017-12-15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64A8-4ABF-407E-B770-DED2340CB7F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80303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A9C1-1D02-42A6-BA65-3702B15FA37B}" type="datetimeFigureOut">
              <a:rPr lang="pl-PL" smtClean="0"/>
              <a:t>2017-12-15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64A8-4ABF-407E-B770-DED2340CB7F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4513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A9C1-1D02-42A6-BA65-3702B15FA37B}" type="datetimeFigureOut">
              <a:rPr lang="pl-PL" smtClean="0"/>
              <a:t>2017-12-15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64A8-4ABF-407E-B770-DED2340CB7F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17700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3A9C1-1D02-42A6-BA65-3702B15FA37B}" type="datetimeFigureOut">
              <a:rPr lang="pl-PL" smtClean="0"/>
              <a:t>2017-12-15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664A8-4ABF-407E-B770-DED2340CB7F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56389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5990" y="308746"/>
            <a:ext cx="8096250" cy="4429125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1843342" y="4737871"/>
            <a:ext cx="9570720" cy="464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effectLst/>
                <a:ea typeface="Times New Roman" panose="02020603050405020304" pitchFamily="18" charset="0"/>
              </a:rPr>
              <a:t>Figure </a:t>
            </a:r>
            <a:r>
              <a:rPr lang="pl-PL" b="1" dirty="0" smtClean="0">
                <a:effectLst/>
                <a:ea typeface="Times New Roman" panose="02020603050405020304" pitchFamily="18" charset="0"/>
              </a:rPr>
              <a:t>S</a:t>
            </a:r>
            <a:r>
              <a:rPr lang="en-US" b="1" dirty="0" smtClean="0">
                <a:effectLst/>
                <a:ea typeface="Times New Roman" panose="02020603050405020304" pitchFamily="18" charset="0"/>
              </a:rPr>
              <a:t>1.</a:t>
            </a:r>
            <a:r>
              <a:rPr lang="en-US" dirty="0" smtClean="0">
                <a:effectLst/>
                <a:ea typeface="Times New Roman" panose="02020603050405020304" pitchFamily="18" charset="0"/>
              </a:rPr>
              <a:t> Synthesis of derivatives of N-(acetanilide)-</a:t>
            </a:r>
            <a:r>
              <a:rPr lang="en-US" dirty="0" err="1" smtClean="0">
                <a:effectLst/>
                <a:ea typeface="Times New Roman" panose="02020603050405020304" pitchFamily="18" charset="0"/>
              </a:rPr>
              <a:t>iminodiacetic</a:t>
            </a:r>
            <a:r>
              <a:rPr lang="en-US" dirty="0" smtClean="0">
                <a:effectLst/>
                <a:ea typeface="Times New Roman" panose="02020603050405020304" pitchFamily="18" charset="0"/>
              </a:rPr>
              <a:t> acid. </a:t>
            </a:r>
            <a:endParaRPr lang="pl-PL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771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0" y="0"/>
            <a:ext cx="11982090" cy="6973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pl-PL" sz="1050">
                <a:ea typeface="Times New Roman" panose="02020603050405020304" pitchFamily="18" charset="0"/>
                <a:cs typeface="Times New Roman" panose="02020603050405020304" pitchFamily="18" charset="0"/>
              </a:rPr>
              <a:t>GENERAL </a:t>
            </a:r>
            <a:r>
              <a:rPr lang="pl-PL" sz="1050" smtClean="0">
                <a:ea typeface="Times New Roman" panose="02020603050405020304" pitchFamily="18" charset="0"/>
                <a:cs typeface="Times New Roman" panose="02020603050405020304" pitchFamily="18" charset="0"/>
              </a:rPr>
              <a:t>DESCRIPTION OF SYNTHESIS PROCEDURE OF IMINODIACETIC ACID DERIVATIVES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A suspension of 2.00 g of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nitrilotriacetic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acid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(0,0105 mol) in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pyridine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was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heated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to 50° C.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Acetic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anhydride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(1.00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mL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) was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added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dropwise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reaction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mixture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cleared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and was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heated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to 100° C.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maintaining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for 30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minutes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, the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reaction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mixture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was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cooled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to 65° C and a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appropriate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aniline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derivative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(0,0105 mol) in 5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mL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dry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pyridine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was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added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slowly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reaction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was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heated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to 100° C and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1.5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hours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, the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was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cooled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ice-bath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reaction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mixture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was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evaporated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to a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semisolid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was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dissolved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in 11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mL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of 11%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sodium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hydroxide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was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extracted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with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15 ml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portions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methylene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chloride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basic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layer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was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brought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3 with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concentrated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hydrochloric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acid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precipitate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refrigeration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hours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, the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crude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product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filtered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dried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50° C. The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crude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product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was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purified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by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crystallization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of 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aqueous</a:t>
            </a:r>
            <a:r>
              <a:rPr lang="pl-PL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05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ethanol</a:t>
            </a:r>
            <a:r>
              <a:rPr lang="pl-PL" sz="105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l-PL" sz="1050" u="sng" dirty="0"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1050" u="sng" dirty="0">
                <a:ea typeface="Calibri" panose="020F0502020204030204" pitchFamily="34" charset="0"/>
                <a:cs typeface="Times New Roman" panose="02020603050405020304" pitchFamily="18" charset="0"/>
              </a:rPr>
              <a:t>N-(3-methoxyacetanilide)</a:t>
            </a:r>
            <a:r>
              <a:rPr lang="en-US" sz="1050" u="sng" dirty="0" err="1">
                <a:ea typeface="Calibri" panose="020F0502020204030204" pitchFamily="34" charset="0"/>
                <a:cs typeface="Times New Roman" panose="02020603050405020304" pitchFamily="18" charset="0"/>
              </a:rPr>
              <a:t>iminodiacetic</a:t>
            </a:r>
            <a:r>
              <a:rPr lang="en-US" sz="1050" u="sng" dirty="0">
                <a:ea typeface="Calibri" panose="020F0502020204030204" pitchFamily="34" charset="0"/>
                <a:cs typeface="Times New Roman" panose="02020603050405020304" pitchFamily="18" charset="0"/>
              </a:rPr>
              <a:t> acid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105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m.p</a:t>
            </a:r>
            <a:r>
              <a:rPr lang="en-US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.:</a:t>
            </a:r>
            <a:r>
              <a:rPr lang="en-US" sz="1050" dirty="0">
                <a:ea typeface="Calibri" panose="020F0502020204030204" pitchFamily="34" charset="0"/>
                <a:cs typeface="Times New Roman" panose="02020603050405020304" pitchFamily="18" charset="0"/>
              </a:rPr>
              <a:t> 158 - 160° C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Molecular weight:</a:t>
            </a:r>
            <a:r>
              <a:rPr lang="en-US" sz="1050" dirty="0">
                <a:ea typeface="Calibri" panose="020F0502020204030204" pitchFamily="34" charset="0"/>
                <a:cs typeface="Times New Roman" panose="02020603050405020304" pitchFamily="18" charset="0"/>
              </a:rPr>
              <a:t> 296.31 g/</a:t>
            </a:r>
            <a:r>
              <a:rPr lang="en-US" sz="1050" dirty="0" err="1">
                <a:ea typeface="Calibri" panose="020F0502020204030204" pitchFamily="34" charset="0"/>
                <a:cs typeface="Times New Roman" panose="02020603050405020304" pitchFamily="18" charset="0"/>
              </a:rPr>
              <a:t>mol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Elemental analysis:</a:t>
            </a:r>
            <a:r>
              <a:rPr lang="en-US" sz="1050" dirty="0">
                <a:ea typeface="Calibri" panose="020F0502020204030204" pitchFamily="34" charset="0"/>
                <a:cs typeface="Times New Roman" panose="02020603050405020304" pitchFamily="18" charset="0"/>
              </a:rPr>
              <a:t> obtained: C (52.40 %), H (5.53 %), N (9.80 %)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1050" dirty="0"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calculated: C (52.69 %), H (5.45 %), N (9.46 %)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050" b="1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pt-BR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H NMR (600 MHz, DMSO):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 12.59 (br s, 2H, 2x COOH); 10.22 (s, 1H, NH); </a:t>
            </a:r>
            <a:r>
              <a:rPr lang="pt-BR" sz="105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7.31 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(s, 1H); 7.21 (t, 1H); 7.14 (d, 1H); 6.65 (d, 1H); 3.73 (s, 2H, CH</a:t>
            </a:r>
            <a:r>
              <a:rPr lang="pt-BR" sz="10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); 3.54 (s, 4H, 2xCH</a:t>
            </a:r>
            <a:r>
              <a:rPr lang="pt-BR" sz="10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); 3.45 (s, 3H, OCH</a:t>
            </a:r>
            <a:r>
              <a:rPr lang="pt-BR" sz="10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IR (cm</a:t>
            </a:r>
            <a:r>
              <a:rPr lang="pt-BR" sz="1050" b="1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-1</a:t>
            </a:r>
            <a:r>
              <a:rPr lang="pt-BR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, KBr):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 3304 (N-H); 1733 (C=O); 1683 (C=O); 1615 (C=O); 1286 (C-O); 1246 (C-N</a:t>
            </a:r>
            <a:r>
              <a:rPr lang="pt-BR" sz="105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050" u="sng" dirty="0">
                <a:ea typeface="Calibri" panose="020F0502020204030204" pitchFamily="34" charset="0"/>
                <a:cs typeface="Times New Roman" panose="02020603050405020304" pitchFamily="18" charset="0"/>
              </a:rPr>
              <a:t>2. N-(2-methoxy-5-methylacetanilide)-iminodiacetic acid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m.p.: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 185 - 187° C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Molecular weight: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 310.34 </a:t>
            </a:r>
            <a:r>
              <a:rPr lang="pt-BR" sz="105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g/mol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Elemental analysis</a:t>
            </a:r>
            <a:r>
              <a:rPr lang="en-US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1050" dirty="0">
                <a:ea typeface="Calibri" panose="020F0502020204030204" pitchFamily="34" charset="0"/>
                <a:cs typeface="Times New Roman" panose="02020603050405020304" pitchFamily="18" charset="0"/>
              </a:rPr>
              <a:t> obtained: C (54.45%), H (6.20%), N (9.41%)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1050" dirty="0"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  calculated: C (54.18 %), H (5.86 %), N (9.03 %)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050" b="1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pt-BR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H NMR (600 MHz, DMSO):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 12.51 (br s, 2H, 2x COOH;  9.73 (s, 1H, NH);  </a:t>
            </a:r>
            <a:r>
              <a:rPr lang="pt-BR" sz="105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8.03 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(s, 1H);  6.90, (d, 1H);  6.85 (d, 1H);  3.78 (s, 3H, OCH</a:t>
            </a:r>
            <a:r>
              <a:rPr lang="pt-BR" sz="10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); 3.53 (s, 4H, 2xCH</a:t>
            </a:r>
            <a:r>
              <a:rPr lang="pt-BR" sz="10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);  3.43 (s, 2H, CH</a:t>
            </a:r>
            <a:r>
              <a:rPr lang="pt-BR" sz="10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); 2.23 (s, 3H, CH</a:t>
            </a:r>
            <a:r>
              <a:rPr lang="pt-BR" sz="10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IR (cm</a:t>
            </a:r>
            <a:r>
              <a:rPr lang="pt-BR" sz="1050" b="1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-1</a:t>
            </a:r>
            <a:r>
              <a:rPr lang="pt-BR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, KBr): 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3283 (N-H); 1710 (C=O); 1680 (C=O); 1548 (C-C), 1246 (C-N) 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050" u="sng" dirty="0">
                <a:ea typeface="Calibri" panose="020F0502020204030204" pitchFamily="34" charset="0"/>
                <a:cs typeface="Times New Roman" panose="02020603050405020304" pitchFamily="18" charset="0"/>
              </a:rPr>
              <a:t>3.</a:t>
            </a:r>
            <a:r>
              <a:rPr lang="en-US" sz="1050" u="sng" dirty="0">
                <a:ea typeface="Calibri" panose="020F0502020204030204" pitchFamily="34" charset="0"/>
                <a:cs typeface="Times New Roman" panose="02020603050405020304" pitchFamily="18" charset="0"/>
              </a:rPr>
              <a:t> N-(2,4-dimethoxyacetanilide)</a:t>
            </a:r>
            <a:r>
              <a:rPr lang="en-US" sz="1050" u="sng" dirty="0" err="1">
                <a:ea typeface="Calibri" panose="020F0502020204030204" pitchFamily="34" charset="0"/>
                <a:cs typeface="Times New Roman" panose="02020603050405020304" pitchFamily="18" charset="0"/>
              </a:rPr>
              <a:t>iminodiacetic</a:t>
            </a:r>
            <a:r>
              <a:rPr lang="en-US" sz="1050" u="sng" dirty="0">
                <a:ea typeface="Calibri" panose="020F0502020204030204" pitchFamily="34" charset="0"/>
                <a:cs typeface="Times New Roman" panose="02020603050405020304" pitchFamily="18" charset="0"/>
              </a:rPr>
              <a:t> acid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105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m.p</a:t>
            </a:r>
            <a:r>
              <a:rPr lang="en-US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.:</a:t>
            </a:r>
            <a:r>
              <a:rPr lang="en-US" sz="1050" dirty="0">
                <a:ea typeface="Calibri" panose="020F0502020204030204" pitchFamily="34" charset="0"/>
                <a:cs typeface="Times New Roman" panose="02020603050405020304" pitchFamily="18" charset="0"/>
              </a:rPr>
              <a:t> 125 - 126° C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Molecular weight:</a:t>
            </a:r>
            <a:r>
              <a:rPr lang="en-US" sz="1050" dirty="0">
                <a:ea typeface="Calibri" panose="020F0502020204030204" pitchFamily="34" charset="0"/>
                <a:cs typeface="Times New Roman" panose="02020603050405020304" pitchFamily="18" charset="0"/>
              </a:rPr>
              <a:t> 326.34 g/</a:t>
            </a:r>
            <a:r>
              <a:rPr lang="en-US" sz="1050" dirty="0" err="1">
                <a:ea typeface="Calibri" panose="020F0502020204030204" pitchFamily="34" charset="0"/>
                <a:cs typeface="Times New Roman" panose="02020603050405020304" pitchFamily="18" charset="0"/>
              </a:rPr>
              <a:t>mol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Elemental analysis:</a:t>
            </a:r>
            <a:r>
              <a:rPr lang="en-US" sz="1050" dirty="0">
                <a:ea typeface="Calibri" panose="020F0502020204030204" pitchFamily="34" charset="0"/>
                <a:cs typeface="Times New Roman" panose="02020603050405020304" pitchFamily="18" charset="0"/>
              </a:rPr>
              <a:t> obtained: C (51.68%),H (5.71%), N (8.89%)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1050" dirty="0"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calculated: C (51.52 %), H (5.57 %), N (8.59 %)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050" b="1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pt-BR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H NMR (600 MHz, DMSO):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 12.26 (br s, 2H, 2xCOOH);  9.56 (s, 1H, NH); 8.00 </a:t>
            </a:r>
            <a:r>
              <a:rPr lang="pt-BR" sz="105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d, 1H);  6.61 (s, 1H); 6.49 (d, 1H); 3.80 (s, 2H, CH</a:t>
            </a:r>
            <a:r>
              <a:rPr lang="pt-BR" sz="10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);  3.73 (s, 4H, 2xCH</a:t>
            </a:r>
            <a:r>
              <a:rPr lang="pt-BR" sz="10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);  3.50 (s, 3H, OCH</a:t>
            </a:r>
            <a:r>
              <a:rPr lang="pt-BR" sz="10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);  3.44 (s, 3H, OCH</a:t>
            </a:r>
            <a:r>
              <a:rPr lang="pt-BR" sz="10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IR (cm</a:t>
            </a:r>
            <a:r>
              <a:rPr lang="pt-BR" sz="1050" b="1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-1</a:t>
            </a:r>
            <a:r>
              <a:rPr lang="pt-BR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, KBr):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 3230 (N-H); 3039 (Ar C-H); 1733 (C=O); 1679 (C=O); 1617 (C=O); 1559 (C-C</a:t>
            </a:r>
            <a:r>
              <a:rPr lang="pt-BR" sz="105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050" u="sng" dirty="0"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n-US" sz="1050" u="sng" dirty="0">
                <a:ea typeface="Calibri" panose="020F0502020204030204" pitchFamily="34" charset="0"/>
                <a:cs typeface="Times New Roman" panose="02020603050405020304" pitchFamily="18" charset="0"/>
              </a:rPr>
              <a:t>N-(3,4-dimethoxyacetanilide)</a:t>
            </a:r>
            <a:r>
              <a:rPr lang="en-US" sz="1050" u="sng" dirty="0" err="1">
                <a:ea typeface="Calibri" panose="020F0502020204030204" pitchFamily="34" charset="0"/>
                <a:cs typeface="Times New Roman" panose="02020603050405020304" pitchFamily="18" charset="0"/>
              </a:rPr>
              <a:t>iminodiacetic</a:t>
            </a:r>
            <a:r>
              <a:rPr lang="en-US" sz="1050" u="sng" dirty="0">
                <a:ea typeface="Calibri" panose="020F0502020204030204" pitchFamily="34" charset="0"/>
                <a:cs typeface="Times New Roman" panose="02020603050405020304" pitchFamily="18" charset="0"/>
              </a:rPr>
              <a:t> acid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105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m.p</a:t>
            </a:r>
            <a:r>
              <a:rPr lang="en-US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.:</a:t>
            </a:r>
            <a:r>
              <a:rPr lang="en-US" sz="1050" dirty="0">
                <a:ea typeface="Calibri" panose="020F0502020204030204" pitchFamily="34" charset="0"/>
                <a:cs typeface="Times New Roman" panose="02020603050405020304" pitchFamily="18" charset="0"/>
              </a:rPr>
              <a:t> 196-197° C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Molecular weight:</a:t>
            </a:r>
            <a:r>
              <a:rPr lang="en-US" sz="1050" dirty="0">
                <a:ea typeface="Calibri" panose="020F0502020204030204" pitchFamily="34" charset="0"/>
                <a:cs typeface="Times New Roman" panose="02020603050405020304" pitchFamily="18" charset="0"/>
              </a:rPr>
              <a:t> 326.34 g/</a:t>
            </a:r>
            <a:r>
              <a:rPr lang="en-US" sz="1050" dirty="0" err="1">
                <a:ea typeface="Calibri" panose="020F0502020204030204" pitchFamily="34" charset="0"/>
                <a:cs typeface="Times New Roman" panose="02020603050405020304" pitchFamily="18" charset="0"/>
              </a:rPr>
              <a:t>mol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Elemental analysis:</a:t>
            </a:r>
            <a:r>
              <a:rPr lang="en-US" sz="1050" dirty="0">
                <a:ea typeface="Calibri" panose="020F0502020204030204" pitchFamily="34" charset="0"/>
                <a:cs typeface="Times New Roman" panose="02020603050405020304" pitchFamily="18" charset="0"/>
              </a:rPr>
              <a:t> obtained: C (51.23 %), H (5.12 %), N (8.37 %)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1050" dirty="0"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calculated: C (51.52 %), H (5.57 %), N (8.59 %)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050" b="1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pt-BR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H NMR (600 MHz, DMSO):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 12.20 (br s, 2H, 2xCOOH);  10.08 (s, 1H, NH); 7.31 </a:t>
            </a:r>
            <a:r>
              <a:rPr lang="pt-BR" sz="105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s, 1H);  7.11 (d, 1H); 6.89 (d, 1H); 3.73 (s, 2H, CH</a:t>
            </a:r>
            <a:r>
              <a:rPr lang="pt-BR" sz="10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);  3.71 (s, 4H, 2xCH</a:t>
            </a:r>
            <a:r>
              <a:rPr lang="pt-BR" sz="10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);  3.54 (s, 3H, OCH</a:t>
            </a:r>
            <a:r>
              <a:rPr lang="pt-BR" sz="10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);  3.45 (s, 3H, OCH</a:t>
            </a:r>
            <a:r>
              <a:rPr lang="pt-BR" sz="10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IR (cm</a:t>
            </a:r>
            <a:r>
              <a:rPr lang="pt-BR" sz="1050" b="1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-1</a:t>
            </a:r>
            <a:r>
              <a:rPr lang="pt-BR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, KBr):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 3282 (N-H); 3006 (Ar C-H); 1717 (C=O); 1683 (C=O); 1620 (C=O); 1520 (C-C</a:t>
            </a:r>
            <a:r>
              <a:rPr lang="pt-BR" sz="105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050" u="sng" dirty="0"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en-US" sz="1050" u="sng" dirty="0">
                <a:ea typeface="Calibri" panose="020F0502020204030204" pitchFamily="34" charset="0"/>
                <a:cs typeface="Times New Roman" panose="02020603050405020304" pitchFamily="18" charset="0"/>
              </a:rPr>
              <a:t>N-(3,5-dimethoxyacetanilide)</a:t>
            </a:r>
            <a:r>
              <a:rPr lang="en-US" sz="1050" u="sng" dirty="0" err="1">
                <a:ea typeface="Calibri" panose="020F0502020204030204" pitchFamily="34" charset="0"/>
                <a:cs typeface="Times New Roman" panose="02020603050405020304" pitchFamily="18" charset="0"/>
              </a:rPr>
              <a:t>iminodiacetic</a:t>
            </a:r>
            <a:r>
              <a:rPr lang="en-US" sz="1050" u="sng" dirty="0">
                <a:ea typeface="Calibri" panose="020F0502020204030204" pitchFamily="34" charset="0"/>
                <a:cs typeface="Times New Roman" panose="02020603050405020304" pitchFamily="18" charset="0"/>
              </a:rPr>
              <a:t> acid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105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m.p</a:t>
            </a:r>
            <a:r>
              <a:rPr lang="en-US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.:</a:t>
            </a:r>
            <a:r>
              <a:rPr lang="en-US" sz="1050" dirty="0">
                <a:ea typeface="Calibri" panose="020F0502020204030204" pitchFamily="34" charset="0"/>
                <a:cs typeface="Times New Roman" panose="02020603050405020304" pitchFamily="18" charset="0"/>
              </a:rPr>
              <a:t> 245-246° C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Molecular weight:</a:t>
            </a:r>
            <a:r>
              <a:rPr lang="en-US" sz="1050" dirty="0">
                <a:ea typeface="Calibri" panose="020F0502020204030204" pitchFamily="34" charset="0"/>
                <a:cs typeface="Times New Roman" panose="02020603050405020304" pitchFamily="18" charset="0"/>
              </a:rPr>
              <a:t> 326.34 g/</a:t>
            </a:r>
            <a:r>
              <a:rPr lang="en-US" sz="1050" dirty="0" err="1">
                <a:ea typeface="Calibri" panose="020F0502020204030204" pitchFamily="34" charset="0"/>
                <a:cs typeface="Times New Roman" panose="02020603050405020304" pitchFamily="18" charset="0"/>
              </a:rPr>
              <a:t>mol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Elemental analysis:</a:t>
            </a:r>
            <a:r>
              <a:rPr lang="en-US" sz="1050" dirty="0">
                <a:ea typeface="Calibri" panose="020F0502020204030204" pitchFamily="34" charset="0"/>
                <a:cs typeface="Times New Roman" panose="02020603050405020304" pitchFamily="18" charset="0"/>
              </a:rPr>
              <a:t> obtained: C (51.29 %), H (5.35 %), N (8.47 %)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1050" dirty="0"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calculated: C (51.52 %), H (5.57 %), N (8.59 %)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050" b="1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pt-BR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H NMR (600 MHz, DMSO):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 12.10 (br s, 2H, 2xCOOH);  9.88 (s, 1H, NH); 6.90 </a:t>
            </a:r>
            <a:r>
              <a:rPr lang="pt-BR" sz="105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s, 2H);  6.19 (s, 1H); 3.70 (s, 6H, 2xOCH</a:t>
            </a:r>
            <a:r>
              <a:rPr lang="pt-BR" sz="10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);  3.36 (s, 2H, CH</a:t>
            </a:r>
            <a:r>
              <a:rPr lang="pt-BR" sz="10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);  3.26 (s, 4H, 2xCH</a:t>
            </a:r>
            <a:r>
              <a:rPr lang="pt-BR" sz="105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IR (cm</a:t>
            </a:r>
            <a:r>
              <a:rPr lang="pt-BR" sz="1050" b="1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-1</a:t>
            </a:r>
            <a:r>
              <a:rPr lang="pt-BR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, KBr):</a:t>
            </a:r>
            <a:r>
              <a:rPr lang="pt-BR" sz="1050" dirty="0">
                <a:ea typeface="Calibri" panose="020F0502020204030204" pitchFamily="34" charset="0"/>
                <a:cs typeface="Times New Roman" panose="02020603050405020304" pitchFamily="18" charset="0"/>
              </a:rPr>
              <a:t> 3258 (N-H); 3004 (Ar C-H); 1690 (C=O); 1647 (C=O); 1613 (C=O</a:t>
            </a:r>
            <a:r>
              <a:rPr lang="pt-BR" sz="105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l-PL" sz="105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514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683147" y="550817"/>
            <a:ext cx="418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A. </a:t>
            </a:r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5732689" y="599978"/>
            <a:ext cx="481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B.</a:t>
            </a:r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440574" y="4136572"/>
            <a:ext cx="110660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Figure S2</a:t>
            </a:r>
            <a:r>
              <a:rPr lang="pl-PL" dirty="0" smtClean="0"/>
              <a:t>. </a:t>
            </a:r>
            <a:r>
              <a:rPr lang="pl-PL" dirty="0"/>
              <a:t>Results of </a:t>
            </a:r>
            <a:r>
              <a:rPr lang="pl-PL" dirty="0" err="1"/>
              <a:t>coagulation</a:t>
            </a:r>
            <a:r>
              <a:rPr lang="pl-PL" dirty="0"/>
              <a:t> </a:t>
            </a:r>
            <a:r>
              <a:rPr lang="pl-PL" dirty="0" err="1"/>
              <a:t>assay</a:t>
            </a:r>
            <a:r>
              <a:rPr lang="pl-PL" dirty="0"/>
              <a:t>. </a:t>
            </a:r>
            <a:r>
              <a:rPr lang="en-US" dirty="0" smtClean="0"/>
              <a:t>Influence of </a:t>
            </a:r>
            <a:r>
              <a:rPr lang="pl-PL" dirty="0" smtClean="0"/>
              <a:t>iminodiacetic </a:t>
            </a:r>
            <a:r>
              <a:rPr lang="pl-PL" dirty="0" err="1" smtClean="0"/>
              <a:t>acid</a:t>
            </a:r>
            <a:r>
              <a:rPr lang="pl-PL" dirty="0" smtClean="0"/>
              <a:t> derivatives</a:t>
            </a:r>
            <a:r>
              <a:rPr lang="en-US" dirty="0" smtClean="0"/>
              <a:t> (A.</a:t>
            </a:r>
            <a:r>
              <a:rPr lang="pl-PL" dirty="0" smtClean="0"/>
              <a:t> </a:t>
            </a:r>
            <a:r>
              <a:rPr lang="pl-PL" dirty="0" err="1" smtClean="0"/>
              <a:t>compounds</a:t>
            </a:r>
            <a:r>
              <a:rPr lang="pl-PL" dirty="0" smtClean="0"/>
              <a:t> </a:t>
            </a:r>
            <a:r>
              <a:rPr lang="pl-PL" b="1" dirty="0" smtClean="0"/>
              <a:t>1</a:t>
            </a:r>
            <a:r>
              <a:rPr lang="pl-PL" dirty="0" smtClean="0"/>
              <a:t> and </a:t>
            </a:r>
            <a:r>
              <a:rPr lang="pl-PL" b="1" dirty="0" smtClean="0"/>
              <a:t>2</a:t>
            </a:r>
            <a:r>
              <a:rPr lang="en-US" dirty="0" smtClean="0"/>
              <a:t>; B. </a:t>
            </a:r>
            <a:r>
              <a:rPr lang="pl-PL" dirty="0" err="1" smtClean="0"/>
              <a:t>compounds</a:t>
            </a:r>
            <a:r>
              <a:rPr lang="en-US" dirty="0" smtClean="0"/>
              <a:t> </a:t>
            </a:r>
            <a:r>
              <a:rPr lang="pl-PL" b="1" dirty="0"/>
              <a:t>3</a:t>
            </a:r>
            <a:r>
              <a:rPr lang="en-US" dirty="0" smtClean="0"/>
              <a:t> </a:t>
            </a:r>
            <a:r>
              <a:rPr lang="en-US" dirty="0" smtClean="0"/>
              <a:t>– </a:t>
            </a:r>
            <a:r>
              <a:rPr lang="pl-PL" b="1" dirty="0"/>
              <a:t>5</a:t>
            </a:r>
            <a:r>
              <a:rPr lang="en-US" dirty="0" smtClean="0"/>
              <a:t>) </a:t>
            </a:r>
            <a:r>
              <a:rPr lang="en-US" dirty="0" smtClean="0"/>
              <a:t>on </a:t>
            </a:r>
            <a:r>
              <a:rPr lang="pl-PL" dirty="0" smtClean="0"/>
              <a:t>maximum </a:t>
            </a:r>
            <a:r>
              <a:rPr lang="pl-PL" dirty="0" err="1" smtClean="0"/>
              <a:t>clotting</a:t>
            </a:r>
            <a:r>
              <a:rPr lang="en-US" dirty="0" smtClean="0"/>
              <a:t> </a:t>
            </a:r>
            <a:r>
              <a:rPr lang="pl-PL" dirty="0" smtClean="0"/>
              <a:t>(Fmax) (</a:t>
            </a:r>
            <a:r>
              <a:rPr lang="pl-PL" dirty="0" err="1" smtClean="0"/>
              <a:t>mean</a:t>
            </a:r>
            <a:r>
              <a:rPr lang="pl-PL" dirty="0" smtClean="0"/>
              <a:t> </a:t>
            </a:r>
            <a:r>
              <a:rPr lang="pl-PL" dirty="0"/>
              <a:t>± </a:t>
            </a:r>
            <a:r>
              <a:rPr lang="pl-PL" dirty="0" smtClean="0"/>
              <a:t>SD, n = 5) </a:t>
            </a:r>
            <a:r>
              <a:rPr lang="en-US" dirty="0" smtClean="0"/>
              <a:t>after </a:t>
            </a:r>
            <a:r>
              <a:rPr lang="en-US" dirty="0"/>
              <a:t>3 minute incubation in plasma; final volume 500 µL</a:t>
            </a:r>
            <a:r>
              <a:rPr lang="pl-PL" dirty="0" smtClean="0"/>
              <a:t>. </a:t>
            </a:r>
            <a:r>
              <a:rPr lang="en-US" dirty="0" smtClean="0"/>
              <a:t>Compound </a:t>
            </a:r>
            <a:r>
              <a:rPr lang="en-US" b="1" dirty="0"/>
              <a:t>1</a:t>
            </a:r>
            <a:r>
              <a:rPr lang="en-US" dirty="0"/>
              <a:t>, </a:t>
            </a:r>
            <a:r>
              <a:rPr lang="en-US" b="1" dirty="0"/>
              <a:t>2</a:t>
            </a:r>
            <a:r>
              <a:rPr lang="en-US" dirty="0"/>
              <a:t> and </a:t>
            </a:r>
            <a:r>
              <a:rPr lang="en-US" b="1" dirty="0"/>
              <a:t>5</a:t>
            </a:r>
            <a:r>
              <a:rPr lang="en-US" dirty="0"/>
              <a:t> did not exert a significant effect on the value </a:t>
            </a:r>
            <a:r>
              <a:rPr lang="en-US" dirty="0" smtClean="0"/>
              <a:t>of</a:t>
            </a:r>
            <a:r>
              <a:rPr lang="pl-PL" dirty="0" smtClean="0"/>
              <a:t> </a:t>
            </a:r>
            <a:r>
              <a:rPr lang="en-US" dirty="0" err="1" smtClean="0"/>
              <a:t>Fmax</a:t>
            </a:r>
            <a:r>
              <a:rPr lang="en-US" dirty="0" smtClean="0"/>
              <a:t> </a:t>
            </a:r>
            <a:r>
              <a:rPr lang="en-US" dirty="0"/>
              <a:t>over the whole concentration range. </a:t>
            </a:r>
            <a:r>
              <a:rPr lang="en-GB" dirty="0"/>
              <a:t>Lack of changes in </a:t>
            </a:r>
            <a:r>
              <a:rPr lang="en-GB" dirty="0" err="1"/>
              <a:t>Fmax</a:t>
            </a:r>
            <a:r>
              <a:rPr lang="en-GB" dirty="0"/>
              <a:t> means that this compound does not affect the structure of clot after generation of endogenous thrombin. </a:t>
            </a:r>
            <a:r>
              <a:rPr lang="pl-PL" dirty="0" err="1" smtClean="0"/>
              <a:t>Compounds</a:t>
            </a:r>
            <a:r>
              <a:rPr lang="pl-PL" dirty="0" smtClean="0"/>
              <a:t> </a:t>
            </a:r>
            <a:r>
              <a:rPr lang="pl-PL" b="1" dirty="0" smtClean="0"/>
              <a:t>3</a:t>
            </a:r>
            <a:r>
              <a:rPr lang="pl-PL" dirty="0" smtClean="0"/>
              <a:t> and </a:t>
            </a:r>
            <a:r>
              <a:rPr lang="pl-PL" b="1" dirty="0" smtClean="0"/>
              <a:t>4</a:t>
            </a:r>
            <a:r>
              <a:rPr lang="pl-PL" dirty="0" smtClean="0"/>
              <a:t> </a:t>
            </a:r>
            <a:r>
              <a:rPr lang="pl-PL" dirty="0" err="1" smtClean="0"/>
              <a:t>statistically</a:t>
            </a:r>
            <a:r>
              <a:rPr lang="pl-PL" dirty="0" smtClean="0"/>
              <a:t> </a:t>
            </a:r>
            <a:r>
              <a:rPr lang="pl-PL" dirty="0" err="1" smtClean="0"/>
              <a:t>significantly</a:t>
            </a:r>
            <a:r>
              <a:rPr lang="pl-PL" dirty="0" smtClean="0"/>
              <a:t> (p &lt; 0.05) </a:t>
            </a:r>
            <a:r>
              <a:rPr lang="pl-PL" dirty="0" err="1" smtClean="0"/>
              <a:t>decreased</a:t>
            </a:r>
            <a:r>
              <a:rPr lang="pl-PL" dirty="0" smtClean="0"/>
              <a:t> </a:t>
            </a:r>
            <a:r>
              <a:rPr lang="pl-PL" dirty="0" err="1" smtClean="0"/>
              <a:t>Fmax</a:t>
            </a:r>
            <a:r>
              <a:rPr lang="pl-PL" dirty="0" smtClean="0"/>
              <a:t>.</a:t>
            </a:r>
            <a:endParaRPr lang="pl-PL" dirty="0"/>
          </a:p>
          <a:p>
            <a:endParaRPr lang="pl-PL" dirty="0"/>
          </a:p>
        </p:txBody>
      </p:sp>
      <p:graphicFrame>
        <p:nvGraphicFramePr>
          <p:cNvPr id="7" name="Wykres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197251"/>
              </p:ext>
            </p:extLst>
          </p:nvPr>
        </p:nvGraphicFramePr>
        <p:xfrm>
          <a:off x="5732689" y="599978"/>
          <a:ext cx="549653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Wykres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0273527"/>
              </p:ext>
            </p:extLst>
          </p:nvPr>
        </p:nvGraphicFramePr>
        <p:xfrm>
          <a:off x="717933" y="599978"/>
          <a:ext cx="493871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65011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401663" y="4116344"/>
            <a:ext cx="1102246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Figure S3. </a:t>
            </a:r>
            <a:r>
              <a:rPr lang="pl-PL" dirty="0" smtClean="0"/>
              <a:t>Results </a:t>
            </a:r>
            <a:r>
              <a:rPr lang="pl-PL" dirty="0"/>
              <a:t>of </a:t>
            </a:r>
            <a:r>
              <a:rPr lang="pl-PL" dirty="0" err="1"/>
              <a:t>coagulation</a:t>
            </a:r>
            <a:r>
              <a:rPr lang="pl-PL" dirty="0"/>
              <a:t> </a:t>
            </a:r>
            <a:r>
              <a:rPr lang="pl-PL" dirty="0" err="1"/>
              <a:t>assay</a:t>
            </a:r>
            <a:r>
              <a:rPr lang="pl-PL" dirty="0" smtClean="0"/>
              <a:t>. </a:t>
            </a:r>
            <a:r>
              <a:rPr lang="en-US" dirty="0" smtClean="0"/>
              <a:t>Influence of </a:t>
            </a:r>
            <a:r>
              <a:rPr lang="pl-PL" dirty="0" smtClean="0"/>
              <a:t>iminodiacetic </a:t>
            </a:r>
            <a:r>
              <a:rPr lang="pl-PL" dirty="0" err="1" smtClean="0"/>
              <a:t>acid</a:t>
            </a:r>
            <a:r>
              <a:rPr lang="pl-PL" dirty="0" smtClean="0"/>
              <a:t> derivatives</a:t>
            </a:r>
            <a:r>
              <a:rPr lang="en-US" dirty="0" smtClean="0"/>
              <a:t> (A.</a:t>
            </a:r>
            <a:r>
              <a:rPr lang="pl-PL" dirty="0" smtClean="0"/>
              <a:t> </a:t>
            </a:r>
            <a:r>
              <a:rPr lang="pl-PL" dirty="0" err="1" smtClean="0"/>
              <a:t>compounds</a:t>
            </a:r>
            <a:r>
              <a:rPr lang="pl-PL" dirty="0" smtClean="0"/>
              <a:t> </a:t>
            </a:r>
            <a:r>
              <a:rPr lang="pl-PL" b="1" dirty="0" smtClean="0"/>
              <a:t>1 </a:t>
            </a:r>
            <a:r>
              <a:rPr lang="pl-PL" dirty="0" smtClean="0"/>
              <a:t>and </a:t>
            </a:r>
            <a:r>
              <a:rPr lang="pl-PL" b="1" dirty="0" smtClean="0"/>
              <a:t>2</a:t>
            </a:r>
            <a:r>
              <a:rPr lang="en-US" dirty="0" smtClean="0"/>
              <a:t>; B. </a:t>
            </a:r>
            <a:r>
              <a:rPr lang="pl-PL" dirty="0" err="1" smtClean="0"/>
              <a:t>compounds</a:t>
            </a:r>
            <a:r>
              <a:rPr lang="en-US" dirty="0" smtClean="0"/>
              <a:t> </a:t>
            </a:r>
            <a:r>
              <a:rPr lang="pl-PL" b="1" dirty="0"/>
              <a:t>3</a:t>
            </a:r>
            <a:r>
              <a:rPr lang="en-US" dirty="0" smtClean="0"/>
              <a:t> </a:t>
            </a:r>
            <a:r>
              <a:rPr lang="en-US" dirty="0" smtClean="0"/>
              <a:t>– </a:t>
            </a:r>
            <a:r>
              <a:rPr lang="pl-PL" b="1" dirty="0"/>
              <a:t>5</a:t>
            </a:r>
            <a:r>
              <a:rPr lang="en-US" dirty="0" smtClean="0"/>
              <a:t>) </a:t>
            </a:r>
            <a:r>
              <a:rPr lang="en-US" dirty="0" smtClean="0"/>
              <a:t>on</a:t>
            </a:r>
            <a:r>
              <a:rPr lang="pl-PL" dirty="0" smtClean="0"/>
              <a:t> </a:t>
            </a:r>
            <a:r>
              <a:rPr lang="pl-PL" dirty="0"/>
              <a:t>initial </a:t>
            </a:r>
            <a:r>
              <a:rPr lang="en-US" dirty="0"/>
              <a:t>plasma clotting velocity </a:t>
            </a:r>
            <a:r>
              <a:rPr lang="pl-PL" dirty="0"/>
              <a:t>(Fvo</a:t>
            </a:r>
            <a:r>
              <a:rPr lang="pl-PL" dirty="0" smtClean="0"/>
              <a:t>)</a:t>
            </a:r>
            <a:r>
              <a:rPr lang="pl-PL" dirty="0"/>
              <a:t> </a:t>
            </a:r>
            <a:r>
              <a:rPr lang="pl-PL" dirty="0" smtClean="0"/>
              <a:t>(</a:t>
            </a:r>
            <a:r>
              <a:rPr lang="pl-PL" dirty="0" err="1" smtClean="0"/>
              <a:t>mean</a:t>
            </a:r>
            <a:r>
              <a:rPr lang="pl-PL" dirty="0" smtClean="0"/>
              <a:t> </a:t>
            </a:r>
            <a:r>
              <a:rPr lang="pl-PL" dirty="0"/>
              <a:t>± </a:t>
            </a:r>
            <a:r>
              <a:rPr lang="pl-PL" dirty="0" smtClean="0"/>
              <a:t>SD, n = 5) </a:t>
            </a:r>
            <a:r>
              <a:rPr lang="en-US" dirty="0" smtClean="0"/>
              <a:t>after </a:t>
            </a:r>
            <a:r>
              <a:rPr lang="en-US" dirty="0"/>
              <a:t>3 minute incubation in plasma; final volume 500 </a:t>
            </a:r>
            <a:r>
              <a:rPr lang="en-US" dirty="0" smtClean="0"/>
              <a:t>µL</a:t>
            </a:r>
            <a:r>
              <a:rPr lang="pl-PL" dirty="0" smtClean="0"/>
              <a:t>. </a:t>
            </a:r>
            <a:r>
              <a:rPr lang="en-GB" dirty="0"/>
              <a:t>Depending on the compound, </a:t>
            </a:r>
            <a:r>
              <a:rPr lang="pl-PL" dirty="0" err="1" smtClean="0"/>
              <a:t>incubation</a:t>
            </a:r>
            <a:r>
              <a:rPr lang="pl-PL" dirty="0" smtClean="0"/>
              <a:t> of </a:t>
            </a:r>
            <a:r>
              <a:rPr lang="pl-PL" dirty="0" err="1" smtClean="0"/>
              <a:t>human</a:t>
            </a:r>
            <a:r>
              <a:rPr lang="pl-PL" dirty="0" smtClean="0"/>
              <a:t> </a:t>
            </a:r>
            <a:r>
              <a:rPr lang="pl-PL" dirty="0" err="1" smtClean="0"/>
              <a:t>plasma</a:t>
            </a:r>
            <a:r>
              <a:rPr lang="pl-PL" dirty="0" smtClean="0"/>
              <a:t> with </a:t>
            </a:r>
            <a:r>
              <a:rPr lang="en-GB" dirty="0" smtClean="0"/>
              <a:t>tested </a:t>
            </a:r>
            <a:r>
              <a:rPr lang="en-GB" dirty="0"/>
              <a:t>ligands in different concentrations led to the </a:t>
            </a:r>
            <a:r>
              <a:rPr lang="en-US" dirty="0"/>
              <a:t>significant </a:t>
            </a:r>
            <a:r>
              <a:rPr lang="pl-PL" dirty="0" smtClean="0"/>
              <a:t>(p &lt; 0.05) </a:t>
            </a:r>
            <a:r>
              <a:rPr lang="en-US" dirty="0" smtClean="0"/>
              <a:t>decrease </a:t>
            </a:r>
            <a:r>
              <a:rPr lang="en-US" dirty="0"/>
              <a:t>in the initial plasma clotting velocity (↓</a:t>
            </a:r>
            <a:r>
              <a:rPr lang="en-US" dirty="0" err="1"/>
              <a:t>Fvo</a:t>
            </a:r>
            <a:r>
              <a:rPr lang="en-US" dirty="0" smtClean="0"/>
              <a:t>); </a:t>
            </a:r>
            <a:r>
              <a:rPr lang="en-US" dirty="0"/>
              <a:t>e.g. compound </a:t>
            </a:r>
            <a:r>
              <a:rPr lang="en-US" b="1" dirty="0"/>
              <a:t>3</a:t>
            </a:r>
            <a:r>
              <a:rPr lang="en-US" dirty="0"/>
              <a:t> and </a:t>
            </a:r>
            <a:r>
              <a:rPr lang="en-US" b="1" dirty="0"/>
              <a:t>4</a:t>
            </a:r>
            <a:r>
              <a:rPr lang="en-US" dirty="0"/>
              <a:t> contributed to such changes at concentration 0.4 </a:t>
            </a:r>
            <a:r>
              <a:rPr lang="en-GB" dirty="0"/>
              <a:t>µ</a:t>
            </a:r>
            <a:r>
              <a:rPr lang="en-GB" dirty="0" err="1"/>
              <a:t>mol</a:t>
            </a:r>
            <a:r>
              <a:rPr lang="en-GB" dirty="0"/>
              <a:t>/mL and above, compound </a:t>
            </a:r>
            <a:r>
              <a:rPr lang="en-GB" b="1" dirty="0"/>
              <a:t>2</a:t>
            </a:r>
            <a:r>
              <a:rPr lang="en-GB" dirty="0"/>
              <a:t> and </a:t>
            </a:r>
            <a:r>
              <a:rPr lang="en-GB" b="1" dirty="0"/>
              <a:t>5</a:t>
            </a:r>
            <a:r>
              <a:rPr lang="en-GB" dirty="0"/>
              <a:t> at 2 µ</a:t>
            </a:r>
            <a:r>
              <a:rPr lang="en-GB" dirty="0" err="1"/>
              <a:t>mol</a:t>
            </a:r>
            <a:r>
              <a:rPr lang="en-GB" dirty="0"/>
              <a:t>/mL, </a:t>
            </a:r>
            <a:r>
              <a:rPr lang="pl-PL" dirty="0" err="1" smtClean="0"/>
              <a:t>while</a:t>
            </a:r>
            <a:r>
              <a:rPr lang="en-GB" dirty="0" smtClean="0"/>
              <a:t> </a:t>
            </a:r>
            <a:r>
              <a:rPr lang="en-GB" dirty="0"/>
              <a:t>compound </a:t>
            </a:r>
            <a:r>
              <a:rPr lang="en-GB" b="1" dirty="0" smtClean="0"/>
              <a:t>1</a:t>
            </a:r>
            <a:r>
              <a:rPr lang="en-GB" dirty="0" smtClean="0"/>
              <a:t> </a:t>
            </a:r>
            <a:r>
              <a:rPr lang="en-GB" dirty="0"/>
              <a:t>at 4 µ</a:t>
            </a:r>
            <a:r>
              <a:rPr lang="en-GB" dirty="0" err="1"/>
              <a:t>mol</a:t>
            </a:r>
            <a:r>
              <a:rPr lang="en-GB" dirty="0"/>
              <a:t>/</a:t>
            </a:r>
            <a:r>
              <a:rPr lang="en-GB" dirty="0" err="1"/>
              <a:t>mL.</a:t>
            </a:r>
            <a:r>
              <a:rPr lang="en-GB" dirty="0"/>
              <a:t> </a:t>
            </a:r>
            <a:endParaRPr lang="pl-PL" dirty="0"/>
          </a:p>
          <a:p>
            <a:endParaRPr lang="pl-PL" dirty="0"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Wykres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7481346"/>
              </p:ext>
            </p:extLst>
          </p:nvPr>
        </p:nvGraphicFramePr>
        <p:xfrm>
          <a:off x="5623130" y="769375"/>
          <a:ext cx="5429250" cy="2738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Wykres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5014130"/>
              </p:ext>
            </p:extLst>
          </p:nvPr>
        </p:nvGraphicFramePr>
        <p:xfrm>
          <a:off x="490153" y="764613"/>
          <a:ext cx="493871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pole tekstowe 7"/>
          <p:cNvSpPr txBox="1"/>
          <p:nvPr/>
        </p:nvSpPr>
        <p:spPr>
          <a:xfrm>
            <a:off x="5623130" y="865238"/>
            <a:ext cx="403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/>
              <a:t>B.</a:t>
            </a:r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3521539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/>
          <p:cNvSpPr txBox="1"/>
          <p:nvPr/>
        </p:nvSpPr>
        <p:spPr>
          <a:xfrm>
            <a:off x="357051" y="511277"/>
            <a:ext cx="419697" cy="373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A.</a:t>
            </a:r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6021976" y="511277"/>
            <a:ext cx="477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B.</a:t>
            </a:r>
            <a:endParaRPr lang="pl-PL" dirty="0"/>
          </a:p>
        </p:txBody>
      </p:sp>
      <p:sp>
        <p:nvSpPr>
          <p:cNvPr id="7" name="Prostokąt 6"/>
          <p:cNvSpPr/>
          <p:nvPr/>
        </p:nvSpPr>
        <p:spPr>
          <a:xfrm>
            <a:off x="268560" y="3830878"/>
            <a:ext cx="107632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/>
              <a:t>Figure </a:t>
            </a:r>
            <a:r>
              <a:rPr lang="pl-PL" b="1" dirty="0" smtClean="0"/>
              <a:t>S4. </a:t>
            </a:r>
            <a:r>
              <a:rPr lang="pl-PL" dirty="0" smtClean="0"/>
              <a:t>The </a:t>
            </a:r>
            <a:r>
              <a:rPr lang="pl-PL" dirty="0"/>
              <a:t>i</a:t>
            </a:r>
            <a:r>
              <a:rPr lang="en-US" dirty="0" err="1" smtClean="0"/>
              <a:t>nfluence</a:t>
            </a:r>
            <a:r>
              <a:rPr lang="en-US" dirty="0" smtClean="0"/>
              <a:t> </a:t>
            </a:r>
            <a:r>
              <a:rPr lang="en-US" dirty="0"/>
              <a:t>of </a:t>
            </a:r>
            <a:r>
              <a:rPr lang="pl-PL" dirty="0"/>
              <a:t>iminodiacetic </a:t>
            </a:r>
            <a:r>
              <a:rPr lang="pl-PL" dirty="0" err="1"/>
              <a:t>acid</a:t>
            </a:r>
            <a:r>
              <a:rPr lang="pl-PL" dirty="0"/>
              <a:t> derivatives</a:t>
            </a:r>
            <a:r>
              <a:rPr lang="en-US" dirty="0"/>
              <a:t> (A.</a:t>
            </a:r>
            <a:r>
              <a:rPr lang="pl-PL" dirty="0"/>
              <a:t> </a:t>
            </a:r>
            <a:r>
              <a:rPr lang="pl-PL" dirty="0" err="1"/>
              <a:t>compounds</a:t>
            </a:r>
            <a:r>
              <a:rPr lang="pl-PL" dirty="0"/>
              <a:t> </a:t>
            </a:r>
            <a:r>
              <a:rPr lang="pl-PL" b="1" dirty="0"/>
              <a:t>1</a:t>
            </a:r>
            <a:r>
              <a:rPr lang="pl-PL" dirty="0"/>
              <a:t> and </a:t>
            </a:r>
            <a:r>
              <a:rPr lang="pl-PL" b="1" dirty="0"/>
              <a:t>2</a:t>
            </a:r>
            <a:r>
              <a:rPr lang="en-US" dirty="0"/>
              <a:t>; B. </a:t>
            </a:r>
            <a:r>
              <a:rPr lang="pl-PL" dirty="0" err="1"/>
              <a:t>compounds</a:t>
            </a:r>
            <a:r>
              <a:rPr lang="en-US" dirty="0"/>
              <a:t> </a:t>
            </a:r>
            <a:r>
              <a:rPr lang="pl-PL" b="1" dirty="0"/>
              <a:t>3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pl-PL" b="1" dirty="0"/>
              <a:t>5</a:t>
            </a:r>
            <a:r>
              <a:rPr lang="en-US" smtClean="0"/>
              <a:t>) </a:t>
            </a:r>
            <a:r>
              <a:rPr lang="en-US" dirty="0" smtClean="0"/>
              <a:t>on</a:t>
            </a:r>
            <a:r>
              <a:rPr lang="pl-PL" dirty="0" smtClean="0"/>
              <a:t> t</a:t>
            </a:r>
            <a:r>
              <a:rPr lang="en-US" dirty="0" smtClean="0">
                <a:ea typeface="Times New Roman" panose="02020603050405020304" pitchFamily="18" charset="0"/>
              </a:rPr>
              <a:t>he </a:t>
            </a:r>
            <a:r>
              <a:rPr lang="en-US" dirty="0">
                <a:ea typeface="Times New Roman" panose="02020603050405020304" pitchFamily="18" charset="0"/>
              </a:rPr>
              <a:t>maximum activity </a:t>
            </a:r>
            <a:r>
              <a:rPr lang="en-US" dirty="0" smtClean="0">
                <a:ea typeface="Times New Roman" panose="02020603050405020304" pitchFamily="18" charset="0"/>
              </a:rPr>
              <a:t>(</a:t>
            </a:r>
            <a:r>
              <a:rPr lang="pl-PL" dirty="0" smtClean="0">
                <a:ea typeface="Times New Roman" panose="02020603050405020304" pitchFamily="18" charset="0"/>
              </a:rPr>
              <a:t>GT</a:t>
            </a:r>
            <a:r>
              <a:rPr lang="en-US" baseline="-25000" dirty="0" smtClean="0">
                <a:ea typeface="Times New Roman" panose="02020603050405020304" pitchFamily="18" charset="0"/>
              </a:rPr>
              <a:t>max</a:t>
            </a:r>
            <a:r>
              <a:rPr lang="en-US" dirty="0" smtClean="0">
                <a:ea typeface="Times New Roman" panose="02020603050405020304" pitchFamily="18" charset="0"/>
              </a:rPr>
              <a:t>)</a:t>
            </a:r>
            <a:r>
              <a:rPr lang="pl-PL" dirty="0" smtClean="0">
                <a:ea typeface="Times New Roman" panose="02020603050405020304" pitchFamily="18" charset="0"/>
              </a:rPr>
              <a:t> in the </a:t>
            </a:r>
            <a:r>
              <a:rPr lang="pl-PL" dirty="0" err="1" smtClean="0">
                <a:ea typeface="Times New Roman" panose="02020603050405020304" pitchFamily="18" charset="0"/>
              </a:rPr>
              <a:t>measurements</a:t>
            </a:r>
            <a:r>
              <a:rPr lang="pl-PL" dirty="0" smtClean="0">
                <a:ea typeface="Times New Roman" panose="02020603050405020304" pitchFamily="18" charset="0"/>
              </a:rPr>
              <a:t> of </a:t>
            </a:r>
            <a:r>
              <a:rPr lang="pl-PL" dirty="0" err="1" smtClean="0">
                <a:ea typeface="Times New Roman" panose="02020603050405020304" pitchFamily="18" charset="0"/>
              </a:rPr>
              <a:t>enzymatic</a:t>
            </a:r>
            <a:r>
              <a:rPr lang="pl-PL" dirty="0" smtClean="0">
                <a:ea typeface="Times New Roman" panose="02020603050405020304" pitchFamily="18" charset="0"/>
              </a:rPr>
              <a:t> activity of </a:t>
            </a:r>
            <a:r>
              <a:rPr lang="pl-PL" dirty="0" err="1" smtClean="0">
                <a:ea typeface="Times New Roman" panose="02020603050405020304" pitchFamily="18" charset="0"/>
              </a:rPr>
              <a:t>thrombin</a:t>
            </a:r>
            <a:r>
              <a:rPr lang="pl-PL" dirty="0" smtClean="0">
                <a:ea typeface="Times New Roman" panose="02020603050405020304" pitchFamily="18" charset="0"/>
              </a:rPr>
              <a:t>. </a:t>
            </a:r>
            <a:r>
              <a:rPr lang="pl-PL" dirty="0" err="1" smtClean="0">
                <a:ea typeface="Times New Roman" panose="02020603050405020304" pitchFamily="18" charset="0"/>
              </a:rPr>
              <a:t>GT</a:t>
            </a:r>
            <a:r>
              <a:rPr lang="pl-PL" baseline="-25000" dirty="0" err="1" smtClean="0">
                <a:ea typeface="Times New Roman" panose="02020603050405020304" pitchFamily="18" charset="0"/>
              </a:rPr>
              <a:t>max</a:t>
            </a:r>
            <a:r>
              <a:rPr lang="pl-PL" dirty="0" smtClean="0">
                <a:ea typeface="Times New Roman" panose="02020603050405020304" pitchFamily="18" charset="0"/>
              </a:rPr>
              <a:t> </a:t>
            </a:r>
            <a:r>
              <a:rPr lang="en-US" dirty="0" smtClean="0">
                <a:ea typeface="Times New Roman" panose="02020603050405020304" pitchFamily="18" charset="0"/>
              </a:rPr>
              <a:t>correspond</a:t>
            </a:r>
            <a:r>
              <a:rPr lang="pl-PL" dirty="0" smtClean="0">
                <a:ea typeface="Times New Roman" panose="02020603050405020304" pitchFamily="18" charset="0"/>
              </a:rPr>
              <a:t>s</a:t>
            </a:r>
            <a:r>
              <a:rPr lang="en-US" dirty="0" smtClean="0">
                <a:ea typeface="Times New Roman" panose="02020603050405020304" pitchFamily="18" charset="0"/>
              </a:rPr>
              <a:t> </a:t>
            </a:r>
            <a:r>
              <a:rPr lang="en-US" dirty="0">
                <a:ea typeface="Times New Roman" panose="02020603050405020304" pitchFamily="18" charset="0"/>
              </a:rPr>
              <a:t>to the maximum amount of p-</a:t>
            </a:r>
            <a:r>
              <a:rPr lang="en-US" dirty="0" err="1">
                <a:ea typeface="Times New Roman" panose="02020603050405020304" pitchFamily="18" charset="0"/>
              </a:rPr>
              <a:t>nitroaniline</a:t>
            </a:r>
            <a:r>
              <a:rPr lang="en-US" dirty="0">
                <a:ea typeface="Times New Roman" panose="02020603050405020304" pitchFamily="18" charset="0"/>
              </a:rPr>
              <a:t> released from the chromogenic substrate </a:t>
            </a:r>
            <a:r>
              <a:rPr lang="pl-PL" dirty="0" err="1" smtClean="0">
                <a:ea typeface="Times New Roman" panose="02020603050405020304" pitchFamily="18" charset="0"/>
              </a:rPr>
              <a:t>during</a:t>
            </a:r>
            <a:r>
              <a:rPr lang="pl-PL" dirty="0" smtClean="0">
                <a:ea typeface="Times New Roman" panose="02020603050405020304" pitchFamily="18" charset="0"/>
              </a:rPr>
              <a:t> the </a:t>
            </a:r>
            <a:r>
              <a:rPr lang="pl-PL" dirty="0" err="1" smtClean="0">
                <a:ea typeface="Times New Roman" panose="02020603050405020304" pitchFamily="18" charset="0"/>
              </a:rPr>
              <a:t>enzymatic</a:t>
            </a:r>
            <a:r>
              <a:rPr lang="pl-PL" dirty="0" smtClean="0">
                <a:ea typeface="Times New Roman" panose="02020603050405020304" pitchFamily="18" charset="0"/>
              </a:rPr>
              <a:t> </a:t>
            </a:r>
            <a:r>
              <a:rPr lang="pl-PL" dirty="0" err="1" smtClean="0">
                <a:ea typeface="Times New Roman" panose="02020603050405020304" pitchFamily="18" charset="0"/>
              </a:rPr>
              <a:t>reaction</a:t>
            </a:r>
            <a:r>
              <a:rPr lang="en-US" dirty="0" smtClean="0">
                <a:ea typeface="Times New Roman" panose="02020603050405020304" pitchFamily="18" charset="0"/>
              </a:rPr>
              <a:t>.</a:t>
            </a:r>
            <a:r>
              <a:rPr lang="pl-PL" dirty="0" smtClean="0"/>
              <a:t>  The Results </a:t>
            </a:r>
            <a:r>
              <a:rPr lang="pl-PL" dirty="0" err="1" smtClean="0"/>
              <a:t>are</a:t>
            </a:r>
            <a:r>
              <a:rPr lang="pl-PL" dirty="0" smtClean="0"/>
              <a:t> </a:t>
            </a:r>
            <a:r>
              <a:rPr lang="pl-PL" dirty="0" err="1" smtClean="0"/>
              <a:t>presented</a:t>
            </a:r>
            <a:r>
              <a:rPr lang="pl-PL" dirty="0" smtClean="0"/>
              <a:t> as </a:t>
            </a:r>
            <a:r>
              <a:rPr lang="pl-PL" dirty="0" err="1" smtClean="0"/>
              <a:t>mean</a:t>
            </a:r>
            <a:r>
              <a:rPr lang="pl-PL" dirty="0" smtClean="0"/>
              <a:t> </a:t>
            </a:r>
            <a:r>
              <a:rPr lang="pl-PL" dirty="0"/>
              <a:t>± SD, n = 4</a:t>
            </a:r>
            <a:r>
              <a:rPr lang="pl-PL" dirty="0" smtClean="0"/>
              <a:t> </a:t>
            </a:r>
            <a:r>
              <a:rPr lang="en-US" dirty="0"/>
              <a:t>after 3 minute incubation in plasma; final volume 500 µL</a:t>
            </a:r>
            <a:r>
              <a:rPr lang="pl-PL" dirty="0"/>
              <a:t>. </a:t>
            </a:r>
            <a:r>
              <a:rPr lang="en-US" dirty="0">
                <a:ea typeface="Times New Roman" panose="02020603050405020304" pitchFamily="18" charset="0"/>
              </a:rPr>
              <a:t>A statistically significant decrease in the maximum activity </a:t>
            </a:r>
            <a:r>
              <a:rPr lang="en-US" dirty="0" smtClean="0">
                <a:ea typeface="Times New Roman" panose="02020603050405020304" pitchFamily="18" charset="0"/>
              </a:rPr>
              <a:t>(</a:t>
            </a:r>
            <a:r>
              <a:rPr lang="pl-PL" dirty="0" smtClean="0">
                <a:ea typeface="Times New Roman" panose="02020603050405020304" pitchFamily="18" charset="0"/>
              </a:rPr>
              <a:t>GT</a:t>
            </a:r>
            <a:r>
              <a:rPr lang="en-US" baseline="-25000" dirty="0" smtClean="0">
                <a:ea typeface="Times New Roman" panose="02020603050405020304" pitchFamily="18" charset="0"/>
              </a:rPr>
              <a:t>max</a:t>
            </a:r>
            <a:r>
              <a:rPr lang="en-US" dirty="0">
                <a:ea typeface="Times New Roman" panose="02020603050405020304" pitchFamily="18" charset="0"/>
              </a:rPr>
              <a:t>) was reported solely for the concentration 2.00 </a:t>
            </a:r>
            <a:r>
              <a:rPr lang="pl-PL" dirty="0" smtClean="0">
                <a:ea typeface="Times New Roman" panose="02020603050405020304" pitchFamily="18" charset="0"/>
              </a:rPr>
              <a:t>and 4.00 </a:t>
            </a:r>
            <a:r>
              <a:rPr lang="en-US" dirty="0" smtClean="0">
                <a:ea typeface="Times New Roman" panose="02020603050405020304" pitchFamily="18" charset="0"/>
              </a:rPr>
              <a:t>µ</a:t>
            </a:r>
            <a:r>
              <a:rPr lang="en-US" dirty="0" err="1" smtClean="0">
                <a:ea typeface="Times New Roman" panose="02020603050405020304" pitchFamily="18" charset="0"/>
              </a:rPr>
              <a:t>mol</a:t>
            </a:r>
            <a:r>
              <a:rPr lang="en-US" dirty="0" smtClean="0">
                <a:ea typeface="Times New Roman" panose="02020603050405020304" pitchFamily="18" charset="0"/>
              </a:rPr>
              <a:t>/mL </a:t>
            </a:r>
            <a:r>
              <a:rPr lang="en-US" dirty="0">
                <a:ea typeface="Times New Roman" panose="02020603050405020304" pitchFamily="18" charset="0"/>
              </a:rPr>
              <a:t>of </a:t>
            </a:r>
            <a:r>
              <a:rPr lang="pl-PL" dirty="0" err="1" smtClean="0">
                <a:ea typeface="Times New Roman" panose="02020603050405020304" pitchFamily="18" charset="0"/>
              </a:rPr>
              <a:t>all</a:t>
            </a:r>
            <a:r>
              <a:rPr lang="pl-PL" dirty="0" smtClean="0">
                <a:ea typeface="Times New Roman" panose="02020603050405020304" pitchFamily="18" charset="0"/>
              </a:rPr>
              <a:t> </a:t>
            </a:r>
            <a:r>
              <a:rPr lang="en-US" dirty="0" smtClean="0">
                <a:ea typeface="Times New Roman" panose="02020603050405020304" pitchFamily="18" charset="0"/>
              </a:rPr>
              <a:t>IDA derivatives</a:t>
            </a:r>
            <a:r>
              <a:rPr lang="pl-PL" dirty="0" smtClean="0">
                <a:ea typeface="Times New Roman" panose="02020603050405020304" pitchFamily="18" charset="0"/>
              </a:rPr>
              <a:t> apart from </a:t>
            </a:r>
            <a:r>
              <a:rPr lang="pl-PL" b="1" dirty="0" smtClean="0">
                <a:ea typeface="Times New Roman" panose="02020603050405020304" pitchFamily="18" charset="0"/>
              </a:rPr>
              <a:t>5</a:t>
            </a:r>
            <a:r>
              <a:rPr lang="en-US" dirty="0" smtClean="0">
                <a:ea typeface="Times New Roman" panose="02020603050405020304" pitchFamily="18" charset="0"/>
              </a:rPr>
              <a:t>. </a:t>
            </a:r>
            <a:endParaRPr lang="pl-PL" dirty="0"/>
          </a:p>
        </p:txBody>
      </p:sp>
      <p:graphicFrame>
        <p:nvGraphicFramePr>
          <p:cNvPr id="8" name="Wykres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3132686"/>
              </p:ext>
            </p:extLst>
          </p:nvPr>
        </p:nvGraphicFramePr>
        <p:xfrm>
          <a:off x="357051" y="422787"/>
          <a:ext cx="5021194" cy="28316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Wykres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6301516"/>
              </p:ext>
            </p:extLst>
          </p:nvPr>
        </p:nvGraphicFramePr>
        <p:xfrm>
          <a:off x="6021975" y="422787"/>
          <a:ext cx="5009817" cy="28316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4872238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1243</Words>
  <Application>Microsoft Office PowerPoint</Application>
  <PresentationFormat>Panoramiczny</PresentationFormat>
  <Paragraphs>74</Paragraphs>
  <Slides>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Magdos</dc:creator>
  <cp:lastModifiedBy>Magdos</cp:lastModifiedBy>
  <cp:revision>32</cp:revision>
  <dcterms:created xsi:type="dcterms:W3CDTF">2017-05-20T11:58:51Z</dcterms:created>
  <dcterms:modified xsi:type="dcterms:W3CDTF">2017-12-15T17:58:15Z</dcterms:modified>
</cp:coreProperties>
</file>