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j\Desktop\&#51320;&#50629;&#45436;&#47928;\&#48373;&#49324;&#48376;%202019.06.03%20cordyceps%20std(2hr)%20-%20new%20sample_10-25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j\Desktop\&#51320;&#50629;&#45436;&#47928;\&#48373;&#49324;&#48376;%202019.06.03%20cordyceps%20std(2hr)%20-%20new%20sample_10-25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err="1">
                <a:solidFill>
                  <a:schemeClr val="tx1"/>
                </a:solidFill>
              </a:rPr>
              <a:t>Cordycepin</a:t>
            </a:r>
            <a:endParaRPr lang="ko-KR" sz="2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9358882782589308"/>
          <c:y val="1.276606472876123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3999381517796586E-2"/>
          <c:y val="0.16707207207207206"/>
          <c:w val="0.85425373539425287"/>
          <c:h val="0.64193336740150242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01-4EE3-8F2B-5D90D50E6F8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01-4EE3-8F2B-5D90D50E6F8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F01-4EE3-8F2B-5D90D50E6F8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F01-4EE3-8F2B-5D90D50E6F8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F01-4EE3-8F2B-5D90D50E6F85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F01-4EE3-8F2B-5D90D50E6F85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F01-4EE3-8F2B-5D90D50E6F85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F01-4EE3-8F2B-5D90D50E6F85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F01-4EE3-8F2B-5D90D50E6F85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F01-4EE3-8F2B-5D90D50E6F85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F01-4EE3-8F2B-5D90D50E6F85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F01-4EE3-8F2B-5D90D50E6F85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F01-4EE3-8F2B-5D90D50E6F85}"/>
              </c:ext>
            </c:extLst>
          </c:dPt>
          <c:cat>
            <c:numRef>
              <c:f>Sheet1!$B$21:$B$54</c:f>
              <c:numCache>
                <c:formatCode>General</c:formatCode>
                <c:ptCount val="16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0</c:v>
                </c:pt>
                <c:pt idx="5">
                  <c:v>20</c:v>
                </c:pt>
                <c:pt idx="6">
                  <c:v>40</c:v>
                </c:pt>
                <c:pt idx="7">
                  <c:v>60</c:v>
                </c:pt>
                <c:pt idx="8">
                  <c:v>0</c:v>
                </c:pt>
                <c:pt idx="9">
                  <c:v>20</c:v>
                </c:pt>
                <c:pt idx="10">
                  <c:v>40</c:v>
                </c:pt>
                <c:pt idx="11">
                  <c:v>60</c:v>
                </c:pt>
                <c:pt idx="12">
                  <c:v>0</c:v>
                </c:pt>
                <c:pt idx="13">
                  <c:v>20</c:v>
                </c:pt>
                <c:pt idx="14">
                  <c:v>40</c:v>
                </c:pt>
                <c:pt idx="15">
                  <c:v>60</c:v>
                </c:pt>
              </c:numCache>
            </c:numRef>
          </c:cat>
          <c:val>
            <c:numRef>
              <c:f>Sheet1!$H$21:$H$54</c:f>
              <c:numCache>
                <c:formatCode>General</c:formatCode>
                <c:ptCount val="16"/>
                <c:pt idx="0">
                  <c:v>4.4693939252227191</c:v>
                </c:pt>
                <c:pt idx="1">
                  <c:v>3.1943921715341266</c:v>
                </c:pt>
                <c:pt idx="2">
                  <c:v>3.4065183435826683</c:v>
                </c:pt>
                <c:pt idx="3">
                  <c:v>0.81625014614071589</c:v>
                </c:pt>
                <c:pt idx="4">
                  <c:v>4.3184831762807772</c:v>
                </c:pt>
                <c:pt idx="5">
                  <c:v>4.1574244160216987</c:v>
                </c:pt>
                <c:pt idx="6">
                  <c:v>2.4111246989501245</c:v>
                </c:pt>
                <c:pt idx="7">
                  <c:v>1.3944062010428602</c:v>
                </c:pt>
                <c:pt idx="8">
                  <c:v>4.3376100731872702</c:v>
                </c:pt>
                <c:pt idx="9">
                  <c:v>2.6715591460705683</c:v>
                </c:pt>
                <c:pt idx="10">
                  <c:v>3.3941256108681919</c:v>
                </c:pt>
                <c:pt idx="11">
                  <c:v>1.1930827507190125</c:v>
                </c:pt>
                <c:pt idx="12">
                  <c:v>3.7458453948137587</c:v>
                </c:pt>
                <c:pt idx="13">
                  <c:v>3.8218853321486193</c:v>
                </c:pt>
                <c:pt idx="14">
                  <c:v>3.6676542661397802</c:v>
                </c:pt>
                <c:pt idx="15">
                  <c:v>1.3427308438749503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1F01-4EE3-8F2B-5D90D50E6F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0004992"/>
        <c:axId val="4300053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Sheet1!$B$21:$B$54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0</c:v>
                      </c:pt>
                      <c:pt idx="5">
                        <c:v>20</c:v>
                      </c:pt>
                      <c:pt idx="6">
                        <c:v>40</c:v>
                      </c:pt>
                      <c:pt idx="7">
                        <c:v>60</c:v>
                      </c:pt>
                      <c:pt idx="8">
                        <c:v>0</c:v>
                      </c:pt>
                      <c:pt idx="9">
                        <c:v>20</c:v>
                      </c:pt>
                      <c:pt idx="10">
                        <c:v>40</c:v>
                      </c:pt>
                      <c:pt idx="11">
                        <c:v>60</c:v>
                      </c:pt>
                      <c:pt idx="12">
                        <c:v>0</c:v>
                      </c:pt>
                      <c:pt idx="13">
                        <c:v>20</c:v>
                      </c:pt>
                      <c:pt idx="14">
                        <c:v>40</c:v>
                      </c:pt>
                      <c:pt idx="15">
                        <c:v>60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Sheet1!$B$21:$B$54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0</c:v>
                      </c:pt>
                      <c:pt idx="5">
                        <c:v>20</c:v>
                      </c:pt>
                      <c:pt idx="6">
                        <c:v>40</c:v>
                      </c:pt>
                      <c:pt idx="7">
                        <c:v>60</c:v>
                      </c:pt>
                      <c:pt idx="8">
                        <c:v>0</c:v>
                      </c:pt>
                      <c:pt idx="9">
                        <c:v>20</c:v>
                      </c:pt>
                      <c:pt idx="10">
                        <c:v>40</c:v>
                      </c:pt>
                      <c:pt idx="11">
                        <c:v>60</c:v>
                      </c:pt>
                      <c:pt idx="12">
                        <c:v>0</c:v>
                      </c:pt>
                      <c:pt idx="13">
                        <c:v>20</c:v>
                      </c:pt>
                      <c:pt idx="14">
                        <c:v>40</c:v>
                      </c:pt>
                      <c:pt idx="15">
                        <c:v>60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B-1F01-4EE3-8F2B-5D90D50E6F85}"/>
                  </c:ext>
                </c:extLst>
              </c15:ser>
            </c15:filteredBarSeries>
          </c:ext>
        </c:extLst>
      </c:barChart>
      <c:catAx>
        <c:axId val="430004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EtOH conc.(%)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92733859686136677"/>
              <c:y val="0.791344967133883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005320"/>
        <c:crosses val="autoZero"/>
        <c:auto val="1"/>
        <c:lblAlgn val="ctr"/>
        <c:lblOffset val="100"/>
        <c:noMultiLvlLbl val="0"/>
      </c:catAx>
      <c:valAx>
        <c:axId val="430005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/>
                  <a:t>mg/g</a:t>
                </a:r>
                <a:endParaRPr lang="en-US" sz="9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00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2400" b="1" dirty="0">
                <a:solidFill>
                  <a:schemeClr val="tx1"/>
                </a:solidFill>
              </a:rPr>
              <a:t>Adenosine</a:t>
            </a:r>
            <a:endParaRPr lang="ko-KR" altLang="en-US" sz="2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4150418524325918"/>
          <c:y val="1.61295307153256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0158064550585833E-2"/>
          <c:y val="0.1672823345690343"/>
          <c:w val="0.85453263676703906"/>
          <c:h val="0.6392637157531319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21-4AE8-A9EF-99FBAB72DE8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21-4AE8-A9EF-99FBAB72DE8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21-4AE8-A9EF-99FBAB72DE8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21-4AE8-A9EF-99FBAB72DE8E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D21-4AE8-A9EF-99FBAB72DE8E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D21-4AE8-A9EF-99FBAB72DE8E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D21-4AE8-A9EF-99FBAB72DE8E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D21-4AE8-A9EF-99FBAB72DE8E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D21-4AE8-A9EF-99FBAB72DE8E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7D21-4AE8-A9EF-99FBAB72DE8E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7D21-4AE8-A9EF-99FBAB72DE8E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D21-4AE8-A9EF-99FBAB72DE8E}"/>
              </c:ext>
            </c:extLst>
          </c:dPt>
          <c:cat>
            <c:numRef>
              <c:f>Sheet1!$B$21:$B$54</c:f>
              <c:numCache>
                <c:formatCode>General</c:formatCode>
                <c:ptCount val="16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0</c:v>
                </c:pt>
                <c:pt idx="5">
                  <c:v>20</c:v>
                </c:pt>
                <c:pt idx="6">
                  <c:v>40</c:v>
                </c:pt>
                <c:pt idx="7">
                  <c:v>60</c:v>
                </c:pt>
                <c:pt idx="8">
                  <c:v>0</c:v>
                </c:pt>
                <c:pt idx="9">
                  <c:v>20</c:v>
                </c:pt>
                <c:pt idx="10">
                  <c:v>40</c:v>
                </c:pt>
                <c:pt idx="11">
                  <c:v>60</c:v>
                </c:pt>
                <c:pt idx="12">
                  <c:v>0</c:v>
                </c:pt>
                <c:pt idx="13">
                  <c:v>20</c:v>
                </c:pt>
                <c:pt idx="14">
                  <c:v>40</c:v>
                </c:pt>
                <c:pt idx="15">
                  <c:v>60</c:v>
                </c:pt>
              </c:numCache>
            </c:numRef>
          </c:cat>
          <c:val>
            <c:numRef>
              <c:f>Sheet1!$E$21:$E$54</c:f>
              <c:numCache>
                <c:formatCode>General</c:formatCode>
                <c:ptCount val="16"/>
                <c:pt idx="0">
                  <c:v>1.3819449963400607</c:v>
                </c:pt>
                <c:pt idx="1">
                  <c:v>0.70506535605981391</c:v>
                </c:pt>
                <c:pt idx="2">
                  <c:v>2.4212067342884034E-2</c:v>
                </c:pt>
                <c:pt idx="3">
                  <c:v>2.1388685558925025E-2</c:v>
                </c:pt>
                <c:pt idx="4">
                  <c:v>1.2971041165603543</c:v>
                </c:pt>
                <c:pt idx="5">
                  <c:v>0.28103523998745161</c:v>
                </c:pt>
                <c:pt idx="6">
                  <c:v>1.7449893687476035E-2</c:v>
                </c:pt>
                <c:pt idx="7">
                  <c:v>2.3026944124925924E-2</c:v>
                </c:pt>
                <c:pt idx="8">
                  <c:v>1.3733005681620134</c:v>
                </c:pt>
                <c:pt idx="9">
                  <c:v>0.12292586008574714</c:v>
                </c:pt>
                <c:pt idx="10">
                  <c:v>2.372407542960717E-2</c:v>
                </c:pt>
                <c:pt idx="11">
                  <c:v>1.9192721949179127E-2</c:v>
                </c:pt>
                <c:pt idx="12">
                  <c:v>0.74522011920945308</c:v>
                </c:pt>
                <c:pt idx="13">
                  <c:v>3.9095820697828437E-2</c:v>
                </c:pt>
                <c:pt idx="14">
                  <c:v>4.6575342465753414E-3</c:v>
                </c:pt>
                <c:pt idx="15">
                  <c:v>-5.7994353236432072E-3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7D21-4AE8-A9EF-99FBAB72DE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6056040"/>
        <c:axId val="35605833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Sheet1!$B$21:$B$54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0</c:v>
                      </c:pt>
                      <c:pt idx="5">
                        <c:v>20</c:v>
                      </c:pt>
                      <c:pt idx="6">
                        <c:v>40</c:v>
                      </c:pt>
                      <c:pt idx="7">
                        <c:v>60</c:v>
                      </c:pt>
                      <c:pt idx="8">
                        <c:v>0</c:v>
                      </c:pt>
                      <c:pt idx="9">
                        <c:v>20</c:v>
                      </c:pt>
                      <c:pt idx="10">
                        <c:v>40</c:v>
                      </c:pt>
                      <c:pt idx="11">
                        <c:v>60</c:v>
                      </c:pt>
                      <c:pt idx="12">
                        <c:v>0</c:v>
                      </c:pt>
                      <c:pt idx="13">
                        <c:v>20</c:v>
                      </c:pt>
                      <c:pt idx="14">
                        <c:v>40</c:v>
                      </c:pt>
                      <c:pt idx="15">
                        <c:v>60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Sheet1!$B$21:$B$54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0</c:v>
                      </c:pt>
                      <c:pt idx="5">
                        <c:v>20</c:v>
                      </c:pt>
                      <c:pt idx="6">
                        <c:v>40</c:v>
                      </c:pt>
                      <c:pt idx="7">
                        <c:v>60</c:v>
                      </c:pt>
                      <c:pt idx="8">
                        <c:v>0</c:v>
                      </c:pt>
                      <c:pt idx="9">
                        <c:v>20</c:v>
                      </c:pt>
                      <c:pt idx="10">
                        <c:v>40</c:v>
                      </c:pt>
                      <c:pt idx="11">
                        <c:v>60</c:v>
                      </c:pt>
                      <c:pt idx="12">
                        <c:v>0</c:v>
                      </c:pt>
                      <c:pt idx="13">
                        <c:v>20</c:v>
                      </c:pt>
                      <c:pt idx="14">
                        <c:v>40</c:v>
                      </c:pt>
                      <c:pt idx="15">
                        <c:v>60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9-7D21-4AE8-A9EF-99FBAB72DE8E}"/>
                  </c:ext>
                </c:extLst>
              </c15:ser>
            </c15:filteredBarSeries>
          </c:ext>
        </c:extLst>
      </c:barChart>
      <c:catAx>
        <c:axId val="3560560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/>
                  <a:t>EtOH</a:t>
                </a:r>
                <a:r>
                  <a:rPr lang="en-US" altLang="ko-KR" sz="800" baseline="0"/>
                  <a:t> conc.(%)</a:t>
                </a:r>
                <a:endParaRPr lang="ko-KR" altLang="en-US" sz="800"/>
              </a:p>
            </c:rich>
          </c:tx>
          <c:layout>
            <c:manualLayout>
              <c:xMode val="edge"/>
              <c:yMode val="edge"/>
              <c:x val="0.92541117548249063"/>
              <c:y val="0.83056091801995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6058336"/>
        <c:crosses val="autoZero"/>
        <c:auto val="1"/>
        <c:lblAlgn val="ctr"/>
        <c:lblOffset val="100"/>
        <c:noMultiLvlLbl val="0"/>
      </c:catAx>
      <c:valAx>
        <c:axId val="356058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/>
                  <a:t>mg/g</a:t>
                </a:r>
                <a:endParaRPr lang="ko-KR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6056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0.08329</cdr:x>
      <cdr:y>0.94552</cdr:y>
    </cdr:from>
    <cdr:to>
      <cdr:x>0.28868</cdr:x>
      <cdr:y>0.94552</cdr:y>
    </cdr:to>
    <cdr:cxnSp macro="">
      <cdr:nvCxnSpPr>
        <cdr:cNvPr id="5" name="직선 화살표 연결선 4"/>
        <cdr:cNvCxnSpPr/>
      </cdr:nvCxnSpPr>
      <cdr:spPr>
        <a:xfrm xmlns:a="http://schemas.openxmlformats.org/drawingml/2006/main">
          <a:off x="866160" y="2133275"/>
          <a:ext cx="2135896" cy="0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0.29072</cdr:x>
      <cdr:y>0.95424</cdr:y>
    </cdr:from>
    <cdr:to>
      <cdr:x>0.5</cdr:x>
      <cdr:y>0.95424</cdr:y>
    </cdr:to>
    <cdr:cxnSp macro="">
      <cdr:nvCxnSpPr>
        <cdr:cNvPr id="7" name="직선 화살표 연결선 6"/>
        <cdr:cNvCxnSpPr/>
      </cdr:nvCxnSpPr>
      <cdr:spPr>
        <a:xfrm xmlns:a="http://schemas.openxmlformats.org/drawingml/2006/main">
          <a:off x="3023262" y="2152946"/>
          <a:ext cx="2176349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0.50713</cdr:x>
      <cdr:y>0.94687</cdr:y>
    </cdr:from>
    <cdr:to>
      <cdr:x>0.71524</cdr:x>
      <cdr:y>0.94687</cdr:y>
    </cdr:to>
    <cdr:cxnSp macro="">
      <cdr:nvCxnSpPr>
        <cdr:cNvPr id="9" name="직선 화살표 연결선 8"/>
        <cdr:cNvCxnSpPr/>
      </cdr:nvCxnSpPr>
      <cdr:spPr>
        <a:xfrm xmlns:a="http://schemas.openxmlformats.org/drawingml/2006/main">
          <a:off x="5273757" y="2136321"/>
          <a:ext cx="2164183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3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0.72135</cdr:x>
      <cdr:y>0.95055</cdr:y>
    </cdr:from>
    <cdr:to>
      <cdr:x>0.92297</cdr:x>
      <cdr:y>0.95055</cdr:y>
    </cdr:to>
    <cdr:cxnSp macro="">
      <cdr:nvCxnSpPr>
        <cdr:cNvPr id="10" name="직선 화살표 연결선 9"/>
        <cdr:cNvCxnSpPr/>
      </cdr:nvCxnSpPr>
      <cdr:spPr>
        <a:xfrm xmlns:a="http://schemas.openxmlformats.org/drawingml/2006/main">
          <a:off x="7501465" y="2144633"/>
          <a:ext cx="2096691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0.13184</cdr:x>
      <cdr:y>0.81154</cdr:y>
    </cdr:from>
    <cdr:to>
      <cdr:x>0.20305</cdr:x>
      <cdr:y>0.94457</cdr:y>
    </cdr:to>
    <cdr:sp macro="" textlink="">
      <cdr:nvSpPr>
        <cdr:cNvPr id="33" name="TextBox 28"/>
        <cdr:cNvSpPr txBox="1"/>
      </cdr:nvSpPr>
      <cdr:spPr>
        <a:xfrm xmlns:a="http://schemas.openxmlformats.org/drawingml/2006/main">
          <a:off x="1564406" y="2158902"/>
          <a:ext cx="844965" cy="35389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600" dirty="0" smtClean="0">
            <a:solidFill>
              <a:schemeClr val="accent1"/>
            </a:solidFill>
          </a:endParaRPr>
        </a:p>
        <a:p xmlns:a="http://schemas.openxmlformats.org/drawingml/2006/main">
          <a:r>
            <a:rPr lang="en-US" altLang="ko-KR" sz="1600" dirty="0" smtClean="0">
              <a:solidFill>
                <a:schemeClr val="accent1"/>
              </a:solidFill>
            </a:rPr>
            <a:t>  </a:t>
          </a:r>
          <a:r>
            <a:rPr lang="en-US" altLang="ko-KR" sz="1800" b="1" dirty="0" smtClean="0">
              <a:solidFill>
                <a:schemeClr val="accent1"/>
              </a:solidFill>
            </a:rPr>
            <a:t>20C</a:t>
          </a:r>
          <a:r>
            <a:rPr lang="en-US" altLang="ko-KR" sz="1800" dirty="0">
              <a:solidFill>
                <a:schemeClr val="accent1"/>
              </a:solidFill>
            </a:rPr>
            <a:t>°</a:t>
          </a:r>
          <a:endParaRPr lang="ko-KR" altLang="en-US" sz="18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0.38159</cdr:x>
      <cdr:y>0.87121</cdr:y>
    </cdr:from>
    <cdr:to>
      <cdr:x>0.45281</cdr:x>
      <cdr:y>1</cdr:y>
    </cdr:to>
    <cdr:sp macro="" textlink="">
      <cdr:nvSpPr>
        <cdr:cNvPr id="34" name="TextBox 29"/>
        <cdr:cNvSpPr txBox="1"/>
      </cdr:nvSpPr>
      <cdr:spPr>
        <a:xfrm xmlns:a="http://schemas.openxmlformats.org/drawingml/2006/main">
          <a:off x="3968220" y="1965618"/>
          <a:ext cx="740633" cy="29057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600" dirty="0" smtClean="0">
            <a:solidFill>
              <a:schemeClr val="accent2"/>
            </a:solidFill>
          </a:endParaRPr>
        </a:p>
        <a:p xmlns:a="http://schemas.openxmlformats.org/drawingml/2006/main">
          <a:r>
            <a:rPr lang="en-US" altLang="ko-KR" sz="1600" dirty="0" smtClean="0">
              <a:solidFill>
                <a:schemeClr val="accent2"/>
              </a:solidFill>
            </a:rPr>
            <a:t>30C</a:t>
          </a:r>
          <a:r>
            <a:rPr lang="en-US" altLang="ko-KR" sz="1600" dirty="0">
              <a:solidFill>
                <a:schemeClr val="accent2"/>
              </a:solidFill>
            </a:rPr>
            <a:t>°</a:t>
          </a:r>
          <a:endParaRPr lang="ko-KR" altLang="en-US" sz="1600" dirty="0">
            <a:solidFill>
              <a:schemeClr val="accent2"/>
            </a:solidFill>
          </a:endParaRPr>
        </a:p>
      </cdr:txBody>
    </cdr:sp>
  </cdr:relSizeAnchor>
  <cdr:relSizeAnchor xmlns:cdr="http://schemas.openxmlformats.org/drawingml/2006/chartDrawing">
    <cdr:from>
      <cdr:x>0.57967</cdr:x>
      <cdr:y>0.80533</cdr:y>
    </cdr:from>
    <cdr:to>
      <cdr:x>0.65089</cdr:x>
      <cdr:y>0.93412</cdr:y>
    </cdr:to>
    <cdr:sp macro="" textlink="">
      <cdr:nvSpPr>
        <cdr:cNvPr id="35" name="TextBox 30"/>
        <cdr:cNvSpPr txBox="1"/>
      </cdr:nvSpPr>
      <cdr:spPr>
        <a:xfrm xmlns:a="http://schemas.openxmlformats.org/drawingml/2006/main">
          <a:off x="6878261" y="2142369"/>
          <a:ext cx="845084" cy="34261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600" dirty="0" smtClean="0">
            <a:solidFill>
              <a:schemeClr val="accent3"/>
            </a:solidFill>
          </a:endParaRPr>
        </a:p>
        <a:p xmlns:a="http://schemas.openxmlformats.org/drawingml/2006/main">
          <a:r>
            <a:rPr lang="en-US" altLang="ko-KR" sz="1600" dirty="0" smtClean="0">
              <a:solidFill>
                <a:schemeClr val="accent3"/>
              </a:solidFill>
            </a:rPr>
            <a:t>  40C</a:t>
          </a:r>
          <a:r>
            <a:rPr lang="en-US" altLang="ko-KR" sz="1600" dirty="0">
              <a:solidFill>
                <a:schemeClr val="accent3"/>
              </a:solidFill>
            </a:rPr>
            <a:t>°</a:t>
          </a:r>
          <a:endParaRPr lang="ko-KR" altLang="en-US" sz="1600" dirty="0">
            <a:solidFill>
              <a:schemeClr val="accent3"/>
            </a:solidFill>
          </a:endParaRPr>
        </a:p>
      </cdr:txBody>
    </cdr:sp>
  </cdr:relSizeAnchor>
  <cdr:relSizeAnchor xmlns:cdr="http://schemas.openxmlformats.org/drawingml/2006/chartDrawing">
    <cdr:from>
      <cdr:x>0.7874</cdr:x>
      <cdr:y>0.81424</cdr:y>
    </cdr:from>
    <cdr:to>
      <cdr:x>0.85862</cdr:x>
      <cdr:y>0.94727</cdr:y>
    </cdr:to>
    <cdr:sp macro="" textlink="">
      <cdr:nvSpPr>
        <cdr:cNvPr id="36" name="TextBox 31"/>
        <cdr:cNvSpPr txBox="1"/>
      </cdr:nvSpPr>
      <cdr:spPr>
        <a:xfrm xmlns:a="http://schemas.openxmlformats.org/drawingml/2006/main">
          <a:off x="9343099" y="2166071"/>
          <a:ext cx="845084" cy="35389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600" dirty="0" smtClean="0">
            <a:solidFill>
              <a:schemeClr val="accent4"/>
            </a:solidFill>
          </a:endParaRPr>
        </a:p>
        <a:p xmlns:a="http://schemas.openxmlformats.org/drawingml/2006/main">
          <a:r>
            <a:rPr lang="en-US" altLang="ko-KR" sz="1600" dirty="0" smtClean="0">
              <a:solidFill>
                <a:schemeClr val="accent4"/>
              </a:solidFill>
            </a:rPr>
            <a:t>  50C</a:t>
          </a:r>
          <a:r>
            <a:rPr lang="en-US" altLang="ko-KR" sz="1600" dirty="0">
              <a:solidFill>
                <a:schemeClr val="accent4"/>
              </a:solidFill>
            </a:rPr>
            <a:t>°</a:t>
          </a:r>
          <a:endParaRPr lang="ko-KR" altLang="en-US" sz="1600" dirty="0">
            <a:solidFill>
              <a:schemeClr val="accent4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0.07905</cdr:x>
      <cdr:y>0.91572</cdr:y>
    </cdr:from>
    <cdr:to>
      <cdr:x>0.2826</cdr:x>
      <cdr:y>0.91572</cdr:y>
    </cdr:to>
    <cdr:cxnSp macro="">
      <cdr:nvCxnSpPr>
        <cdr:cNvPr id="2" name="직선 화살표 연결선 1"/>
        <cdr:cNvCxnSpPr/>
      </cdr:nvCxnSpPr>
      <cdr:spPr>
        <a:xfrm xmlns:a="http://schemas.openxmlformats.org/drawingml/2006/main">
          <a:off x="709421" y="1799589"/>
          <a:ext cx="1826739" cy="1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0.28735</cdr:x>
      <cdr:y>0.91708</cdr:y>
    </cdr:from>
    <cdr:to>
      <cdr:x>0.5</cdr:x>
      <cdr:y>0.91708</cdr:y>
    </cdr:to>
    <cdr:cxnSp macro="">
      <cdr:nvCxnSpPr>
        <cdr:cNvPr id="3" name="직선 화살표 연결선 2"/>
        <cdr:cNvCxnSpPr/>
      </cdr:nvCxnSpPr>
      <cdr:spPr>
        <a:xfrm xmlns:a="http://schemas.openxmlformats.org/drawingml/2006/main">
          <a:off x="2578731" y="1802262"/>
          <a:ext cx="1908349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0.5041</cdr:x>
      <cdr:y>0.91708</cdr:y>
    </cdr:from>
    <cdr:to>
      <cdr:x>0.71252</cdr:x>
      <cdr:y>0.91708</cdr:y>
    </cdr:to>
    <cdr:cxnSp macro="">
      <cdr:nvCxnSpPr>
        <cdr:cNvPr id="4" name="직선 화살표 연결선 3"/>
        <cdr:cNvCxnSpPr/>
      </cdr:nvCxnSpPr>
      <cdr:spPr>
        <a:xfrm xmlns:a="http://schemas.openxmlformats.org/drawingml/2006/main">
          <a:off x="4523952" y="1802262"/>
          <a:ext cx="1870374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3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0.71482</cdr:x>
      <cdr:y>0.91708</cdr:y>
    </cdr:from>
    <cdr:to>
      <cdr:x>0.92387</cdr:x>
      <cdr:y>0.91708</cdr:y>
    </cdr:to>
    <cdr:cxnSp macro="">
      <cdr:nvCxnSpPr>
        <cdr:cNvPr id="5" name="직선 화살표 연결선 4"/>
        <cdr:cNvCxnSpPr/>
      </cdr:nvCxnSpPr>
      <cdr:spPr>
        <a:xfrm xmlns:a="http://schemas.openxmlformats.org/drawingml/2006/main">
          <a:off x="6414996" y="1802262"/>
          <a:ext cx="1876042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0.19767</cdr:x>
      <cdr:y>0.68396</cdr:y>
    </cdr:from>
    <cdr:to>
      <cdr:x>0.26912</cdr:x>
      <cdr:y>1</cdr:y>
    </cdr:to>
    <cdr:sp macro="" textlink="">
      <cdr:nvSpPr>
        <cdr:cNvPr id="9" name="TextBox 28"/>
        <cdr:cNvSpPr txBox="1"/>
      </cdr:nvSpPr>
      <cdr:spPr>
        <a:xfrm xmlns:a="http://schemas.openxmlformats.org/drawingml/2006/main">
          <a:off x="2053825" y="1615596"/>
          <a:ext cx="742388" cy="74653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800" b="1" dirty="0" smtClean="0">
              <a:solidFill>
                <a:schemeClr val="accent1"/>
              </a:solidFill>
            </a:rPr>
            <a:t>  </a:t>
          </a:r>
        </a:p>
        <a:p xmlns:a="http://schemas.openxmlformats.org/drawingml/2006/main">
          <a:r>
            <a:rPr lang="en-US" altLang="ko-KR" sz="1800" b="1" dirty="0" smtClean="0">
              <a:solidFill>
                <a:schemeClr val="accent1"/>
              </a:solidFill>
            </a:rPr>
            <a:t>20C</a:t>
          </a:r>
          <a:r>
            <a:rPr lang="en-US" altLang="ko-KR" sz="1800" b="1" dirty="0">
              <a:solidFill>
                <a:schemeClr val="accent1"/>
              </a:solidFill>
            </a:rPr>
            <a:t>°</a:t>
          </a:r>
          <a:endParaRPr lang="ko-KR" altLang="en-US" sz="18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0.35886</cdr:x>
      <cdr:y>0.81502</cdr:y>
    </cdr:from>
    <cdr:to>
      <cdr:x>0.43031</cdr:x>
      <cdr:y>0.94632</cdr:y>
    </cdr:to>
    <cdr:sp macro="" textlink="">
      <cdr:nvSpPr>
        <cdr:cNvPr id="10" name="TextBox 29"/>
        <cdr:cNvSpPr txBox="1"/>
      </cdr:nvSpPr>
      <cdr:spPr>
        <a:xfrm xmlns:a="http://schemas.openxmlformats.org/drawingml/2006/main">
          <a:off x="4254516" y="2269936"/>
          <a:ext cx="847087" cy="36569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400" b="1" dirty="0" smtClean="0">
            <a:solidFill>
              <a:schemeClr val="accent2"/>
            </a:solidFill>
          </a:endParaRPr>
        </a:p>
        <a:p xmlns:a="http://schemas.openxmlformats.org/drawingml/2006/main">
          <a:r>
            <a:rPr lang="en-US" altLang="ko-KR" sz="1400" b="1" dirty="0" smtClean="0">
              <a:solidFill>
                <a:schemeClr val="accent2"/>
              </a:solidFill>
            </a:rPr>
            <a:t> </a:t>
          </a:r>
          <a:r>
            <a:rPr lang="en-US" altLang="ko-KR" sz="1600" b="1" dirty="0" smtClean="0">
              <a:solidFill>
                <a:schemeClr val="accent2"/>
              </a:solidFill>
            </a:rPr>
            <a:t>30C</a:t>
          </a:r>
          <a:r>
            <a:rPr lang="en-US" altLang="ko-KR" sz="1400" b="1" dirty="0">
              <a:solidFill>
                <a:schemeClr val="accent2"/>
              </a:solidFill>
            </a:rPr>
            <a:t>°</a:t>
          </a:r>
          <a:endParaRPr lang="ko-KR" altLang="en-US" sz="1400" b="1" dirty="0">
            <a:solidFill>
              <a:schemeClr val="accent2"/>
            </a:solidFill>
          </a:endParaRPr>
        </a:p>
      </cdr:txBody>
    </cdr:sp>
  </cdr:relSizeAnchor>
  <cdr:relSizeAnchor xmlns:cdr="http://schemas.openxmlformats.org/drawingml/2006/chartDrawing">
    <cdr:from>
      <cdr:x>0.57648</cdr:x>
      <cdr:y>0.8129</cdr:y>
    </cdr:from>
    <cdr:to>
      <cdr:x>0.64793</cdr:x>
      <cdr:y>0.9442</cdr:y>
    </cdr:to>
    <cdr:sp macro="" textlink="">
      <cdr:nvSpPr>
        <cdr:cNvPr id="11" name="TextBox 30"/>
        <cdr:cNvSpPr txBox="1"/>
      </cdr:nvSpPr>
      <cdr:spPr>
        <a:xfrm xmlns:a="http://schemas.openxmlformats.org/drawingml/2006/main">
          <a:off x="6834506" y="2264052"/>
          <a:ext cx="847087" cy="36569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400" b="1" dirty="0" smtClean="0">
            <a:solidFill>
              <a:schemeClr val="accent3"/>
            </a:solidFill>
          </a:endParaRPr>
        </a:p>
        <a:p xmlns:a="http://schemas.openxmlformats.org/drawingml/2006/main">
          <a:r>
            <a:rPr lang="en-US" altLang="ko-KR" sz="1400" b="1" dirty="0" smtClean="0">
              <a:solidFill>
                <a:schemeClr val="accent3"/>
              </a:solidFill>
            </a:rPr>
            <a:t>  </a:t>
          </a:r>
          <a:r>
            <a:rPr lang="en-US" altLang="ko-KR" sz="1600" b="1" dirty="0" smtClean="0">
              <a:solidFill>
                <a:schemeClr val="accent3"/>
              </a:solidFill>
            </a:rPr>
            <a:t>40C</a:t>
          </a:r>
          <a:r>
            <a:rPr lang="en-US" altLang="ko-KR" sz="1400" b="1" dirty="0">
              <a:solidFill>
                <a:schemeClr val="accent3"/>
              </a:solidFill>
            </a:rPr>
            <a:t>°</a:t>
          </a:r>
          <a:endParaRPr lang="ko-KR" altLang="en-US" sz="1400" b="1" dirty="0">
            <a:solidFill>
              <a:schemeClr val="accent3"/>
            </a:solidFill>
          </a:endParaRPr>
        </a:p>
      </cdr:txBody>
    </cdr:sp>
  </cdr:relSizeAnchor>
  <cdr:relSizeAnchor xmlns:cdr="http://schemas.openxmlformats.org/drawingml/2006/chartDrawing">
    <cdr:from>
      <cdr:x>0.7885</cdr:x>
      <cdr:y>0.80685</cdr:y>
    </cdr:from>
    <cdr:to>
      <cdr:x>0.90085</cdr:x>
      <cdr:y>1</cdr:y>
    </cdr:to>
    <cdr:sp macro="" textlink="">
      <cdr:nvSpPr>
        <cdr:cNvPr id="12" name="TextBox 31"/>
        <cdr:cNvSpPr txBox="1"/>
      </cdr:nvSpPr>
      <cdr:spPr>
        <a:xfrm xmlns:a="http://schemas.openxmlformats.org/drawingml/2006/main">
          <a:off x="8192763" y="1905882"/>
          <a:ext cx="1167367" cy="45624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ko-KR" sz="1600" b="1" dirty="0" smtClean="0">
            <a:solidFill>
              <a:schemeClr val="accent4"/>
            </a:solidFill>
          </a:endParaRPr>
        </a:p>
        <a:p xmlns:a="http://schemas.openxmlformats.org/drawingml/2006/main">
          <a:r>
            <a:rPr lang="en-US" altLang="ko-KR" sz="1600" b="1" dirty="0" smtClean="0">
              <a:solidFill>
                <a:schemeClr val="accent4"/>
              </a:solidFill>
            </a:rPr>
            <a:t> 50C</a:t>
          </a:r>
          <a:r>
            <a:rPr lang="en-US" altLang="ko-KR" sz="1600" b="1" dirty="0">
              <a:solidFill>
                <a:schemeClr val="accent4"/>
              </a:solidFill>
            </a:rPr>
            <a:t>°</a:t>
          </a:r>
          <a:endParaRPr lang="ko-KR" altLang="en-US" sz="1600" b="1" dirty="0">
            <a:solidFill>
              <a:schemeClr val="accent4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5445F-843E-4E89-A967-BBAE9C9564E8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F6E62-D5BA-456B-810C-FF9520300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77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11</a:t>
            </a:r>
            <a:r>
              <a:rPr lang="ko-KR" altLang="en-US" dirty="0" smtClean="0"/>
              <a:t>분 부근 </a:t>
            </a:r>
            <a:r>
              <a:rPr lang="en-US" altLang="ko-KR" dirty="0" smtClean="0"/>
              <a:t>14</a:t>
            </a:r>
            <a:r>
              <a:rPr lang="ko-KR" altLang="en-US" smtClean="0"/>
              <a:t>분 부근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FCCD8-EB7A-40BC-9A86-0E803EF2399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4919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FCCD8-EB7A-40BC-9A86-0E803EF2399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901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4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00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2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8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9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4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8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42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4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0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66595-1A67-4AB8-8E7D-E37FA6185B62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17C11-7025-4D0B-A0EB-BC5FE5DA7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4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9" t="42051" r="1634" b="27546"/>
          <a:stretch/>
        </p:blipFill>
        <p:spPr>
          <a:xfrm>
            <a:off x="239077" y="4238172"/>
            <a:ext cx="11673889" cy="272659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1370" y="1964254"/>
            <a:ext cx="2205096" cy="1653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84646" y="1808681"/>
            <a:ext cx="2732001" cy="1633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67" y="1637113"/>
            <a:ext cx="3002343" cy="2251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오른쪽 화살표 12"/>
          <p:cNvSpPr/>
          <p:nvPr/>
        </p:nvSpPr>
        <p:spPr>
          <a:xfrm>
            <a:off x="3480096" y="2740306"/>
            <a:ext cx="626539" cy="299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>
            <a:off x="5755211" y="2673631"/>
            <a:ext cx="626539" cy="299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화살표 14"/>
          <p:cNvSpPr/>
          <p:nvPr/>
        </p:nvSpPr>
        <p:spPr>
          <a:xfrm>
            <a:off x="8212028" y="2711731"/>
            <a:ext cx="626539" cy="299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5559425" y="5033740"/>
            <a:ext cx="0" cy="4000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>
            <a:off x="7073900" y="4690840"/>
            <a:ext cx="0" cy="4000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6693" y="4664408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Adenosine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84636" y="4365332"/>
            <a:ext cx="135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rgbClr val="FF0000"/>
                </a:solidFill>
              </a:rPr>
              <a:t>Cordycepine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18" y="1612672"/>
            <a:ext cx="2701355" cy="2026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5299" y="0"/>
            <a:ext cx="14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HPLC analysis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70188" y="780847"/>
            <a:ext cx="765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1. The identification of Adenosine and Cordycepin in </a:t>
            </a:r>
            <a:r>
              <a:rPr lang="en-US" i="1" dirty="0" smtClean="0"/>
              <a:t>Cordyceps</a:t>
            </a:r>
            <a:r>
              <a:rPr lang="en-US" dirty="0" smtClean="0"/>
              <a:t> </a:t>
            </a:r>
            <a:r>
              <a:rPr lang="en-US" dirty="0" smtClean="0"/>
              <a:t>extract.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6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81148" y="367861"/>
            <a:ext cx="10548851" cy="5974750"/>
            <a:chOff x="-1" y="309939"/>
            <a:chExt cx="12036553" cy="7044731"/>
          </a:xfrm>
        </p:grpSpPr>
        <p:graphicFrame>
          <p:nvGraphicFramePr>
            <p:cNvPr id="8" name="차트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94913241"/>
                </p:ext>
              </p:extLst>
            </p:nvPr>
          </p:nvGraphicFramePr>
          <p:xfrm>
            <a:off x="-1" y="4267972"/>
            <a:ext cx="12036553" cy="3086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9" name="차트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42440301"/>
                </p:ext>
              </p:extLst>
            </p:nvPr>
          </p:nvGraphicFramePr>
          <p:xfrm>
            <a:off x="0" y="1090706"/>
            <a:ext cx="11865822" cy="31909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85083" y="309939"/>
              <a:ext cx="52878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 smtClean="0"/>
                <a:t>1g sample, 20ml, 2h,</a:t>
              </a:r>
              <a:r>
                <a:rPr lang="ko-KR" altLang="en-US" dirty="0" smtClean="0"/>
                <a:t> </a:t>
              </a:r>
              <a:r>
                <a:rPr lang="en-US" altLang="ko-KR" dirty="0" smtClean="0"/>
                <a:t>Et OH: 0~60%, Temp: 20~50C</a:t>
              </a:r>
              <a:r>
                <a:rPr lang="en-US" altLang="ko-KR" dirty="0"/>
                <a:t>°</a:t>
              </a:r>
              <a:endParaRPr lang="ko-KR" alt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dirty="0" smtClean="0"/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1076716" y="726290"/>
              <a:ext cx="23487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 err="1">
                  <a:solidFill>
                    <a:srgbClr val="FF0000"/>
                  </a:solidFill>
                </a:rPr>
                <a:t>Adnosine</a:t>
              </a:r>
              <a:r>
                <a:rPr lang="en-US" altLang="ko-KR" sz="2000" dirty="0">
                  <a:solidFill>
                    <a:srgbClr val="FF0000"/>
                  </a:solidFill>
                </a:rPr>
                <a:t>: 1.38</a:t>
              </a:r>
              <a:r>
                <a:rPr lang="ko-KR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ko-KR" sz="2000" dirty="0">
                  <a:solidFill>
                    <a:srgbClr val="FF0000"/>
                  </a:solidFill>
                </a:rPr>
                <a:t>mg/g</a:t>
              </a: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895977" y="4281702"/>
              <a:ext cx="25422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FF0000"/>
                  </a:solidFill>
                </a:rPr>
                <a:t>Cordycepin: 4.47</a:t>
              </a:r>
              <a:r>
                <a:rPr lang="ko-KR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ko-KR" sz="2000" dirty="0">
                  <a:solidFill>
                    <a:srgbClr val="FF0000"/>
                  </a:solidFill>
                </a:rPr>
                <a:t>mg/g</a:t>
              </a:r>
              <a:endParaRPr lang="ko-KR" alt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865299" y="0"/>
            <a:ext cx="14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HPLC analysis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28552" y="6488668"/>
            <a:ext cx="701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 The Adenosine and Cordycepin percentage in </a:t>
            </a:r>
            <a:r>
              <a:rPr lang="en-US" i="1" dirty="0" smtClean="0"/>
              <a:t>Cordyceps </a:t>
            </a:r>
            <a:r>
              <a:rPr lang="en-US" dirty="0" smtClean="0"/>
              <a:t>extract.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9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96</Words>
  <Application>Microsoft Office PowerPoint</Application>
  <PresentationFormat>Widescreen</PresentationFormat>
  <Paragraphs>34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Rupa</dc:creator>
  <cp:lastModifiedBy>Rupa</cp:lastModifiedBy>
  <cp:revision>6</cp:revision>
  <dcterms:created xsi:type="dcterms:W3CDTF">2020-10-27T08:30:32Z</dcterms:created>
  <dcterms:modified xsi:type="dcterms:W3CDTF">2020-12-04T10:22:35Z</dcterms:modified>
</cp:coreProperties>
</file>