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64" r:id="rId2"/>
    <p:sldId id="256" r:id="rId3"/>
    <p:sldId id="257" r:id="rId4"/>
    <p:sldId id="365" r:id="rId5"/>
    <p:sldId id="366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33"/>
    <p:restoredTop sz="94694"/>
  </p:normalViewPr>
  <p:slideViewPr>
    <p:cSldViewPr snapToGrid="0" snapToObjects="1">
      <p:cViewPr varScale="1">
        <p:scale>
          <a:sx n="216" d="100"/>
          <a:sy n="216" d="100"/>
        </p:scale>
        <p:origin x="8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161FF-6A32-8248-8672-0EF6E74AAE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3E379D-6205-0D4B-9CA6-5D042334C2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91B95-755E-8B44-A598-8365D99FA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17C42-9B80-0D42-8EFB-A1F2147F3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7D348-9EE8-524D-A460-97027667D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301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0A548-B145-8E46-B032-B4D3BDE2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204203-725A-404A-A56F-6A61BA7CB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64116-CCAD-B743-866A-E98CE98B5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B5EE0-0696-AC44-B2E4-C9FEA51A0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3DB94-FBC8-BE4E-8D68-E76DE8F47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4A82BB-0E79-9E46-A28C-69E87FBB21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077265-EE55-C54D-BE21-732B27FFE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3A4A4-1447-FE4B-AB3B-F9AB633E4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D6B86-A23B-E84C-BF69-3594F9ED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C4CE1-76D7-F045-9E7D-AD6F5C8D9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1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6D902-6D27-D54F-89CA-F7BCE083B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A0718-ACA5-5F49-97D5-8C9362A17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50D8B-BFCC-684F-BC6C-30B52F602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84CE6-0F31-ED43-86B5-1E96D9182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55636-D0E0-7D40-BBBD-E76714A14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4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CA054-B209-D141-A2F7-21A8F09D5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7A9AE-2B97-9145-B87E-1DF0B7E8B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626EC-5469-2547-B14B-570F17A92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DE72A-5210-CB44-AAC9-40FC9FD7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BA6DD-D279-0645-9DF6-0515C8590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18784-E221-9041-B071-2203EC802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84E6-06C7-0F4A-BA70-8673FE15C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13FBF-4800-4A41-AE05-E5B045BB8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00AE6D-FDAB-5C42-99A1-DAFB7AFC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E454D8-508A-1040-8AF3-1AE61780C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C72DD3-EEAC-EA43-8613-B795F3F56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66BFD-D089-5046-A689-FC8DDF3FD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D96F-480B-E44E-8558-334210BC2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D88AFF-8BEE-5F42-8139-6765635404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4A33DC-836F-9448-A9FD-96DB1D680C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07966D-824A-D249-8C55-2431629BD4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493C7-F9E1-0E4C-ADCA-7AA3D9135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A3356B-4ADA-3242-9D19-892A4804F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145B25-5987-3340-8764-A61E23A12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5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C70AE-3426-8145-AED8-35F0BC361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1E7CAF-C6BD-494E-B56B-814A9CBDF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B83884-2C44-AA46-BB96-DD7823DEB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3542ED-7B49-CC4C-8118-D23CF9C1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86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58B2C7-38F3-CF45-8238-E185FA55C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4BECAA-BD86-E44F-9242-3C6BD3FDB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570EE-1C17-EE40-BD9C-40681F7B3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36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FCEDD-F8A5-9A4C-A627-99FEA75CA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DCF5AD-0FF0-F548-A17D-F3F51B572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DFACE4-8AAD-0448-9D79-3688F7DD5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925682-025D-964F-A0C8-017A1D0F2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AFD4EC-23B7-BF4A-91D6-7227ECD93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F4F4B1-2D2B-6543-A35C-C2C13259C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68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5DB62-A1DB-2649-9980-5DD50AEE5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8B6889-2503-9C44-8DB3-9ABDEEF121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0FFAB6-B3E2-4644-9112-5914DEF33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A2E72-EF5C-0E42-94E9-7914E247E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F143EC-FD49-2D43-851A-FAA1C73A7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D89313-8A95-364D-AE5C-EF6D2124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5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57DAA7-A491-AE49-A3CF-0FEB99B54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EBBAF-A6B5-154E-9D6F-EA0F57B31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F1AE9-3489-1045-AFFA-4B559568FE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EE69E-5B9F-A245-ADD2-B7DED452E5DF}" type="datetimeFigureOut">
              <a:rPr lang="en-US" smtClean="0"/>
              <a:t>11/9/21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7333C-C766-ED4C-892F-1FE227770E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DB364-09B7-504A-981C-0D619A1FD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1FA75-05BF-9241-AA72-95484D4E0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85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652FC0-3018-334A-834C-F85BAB67D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24" y="549640"/>
            <a:ext cx="6025163" cy="44189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0FB6DB-4D8C-AC4F-9E48-244CAC290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165" y="598516"/>
            <a:ext cx="5433563" cy="43212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B18CEC-FAA6-3F4F-8869-E7B47E6C6E6A}"/>
              </a:ext>
            </a:extLst>
          </p:cNvPr>
          <p:cNvSpPr txBox="1"/>
          <p:nvPr/>
        </p:nvSpPr>
        <p:spPr>
          <a:xfrm>
            <a:off x="4346992" y="4968636"/>
            <a:ext cx="2084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30000" dirty="0"/>
              <a:t>*</a:t>
            </a:r>
            <a:r>
              <a:rPr lang="en-US" sz="1400" dirty="0"/>
              <a:t> Structures of monomers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694C8D-E98D-4F42-95C2-36C7B76579FF}"/>
              </a:ext>
            </a:extLst>
          </p:cNvPr>
          <p:cNvSpPr txBox="1"/>
          <p:nvPr/>
        </p:nvSpPr>
        <p:spPr>
          <a:xfrm>
            <a:off x="36795" y="5516659"/>
            <a:ext cx="12155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Figure S1. </a:t>
            </a:r>
            <a:r>
              <a:rPr lang="en-US" b="1" dirty="0"/>
              <a:t>Left:</a:t>
            </a:r>
            <a:r>
              <a:rPr lang="en-US" dirty="0"/>
              <a:t> a set of available CLC-ec1 PDB structures at various conditions. The RMSD values are calculated for backbone atoms from PDB ID 1OTS. </a:t>
            </a:r>
            <a:r>
              <a:rPr lang="en-US" b="1" dirty="0"/>
              <a:t>Right:</a:t>
            </a:r>
            <a:r>
              <a:rPr lang="en-US" dirty="0"/>
              <a:t> Aligned X-Ray structures of CLC-ec1 protein  at various </a:t>
            </a:r>
            <a:r>
              <a:rPr lang="en-US" dirty="0" err="1"/>
              <a:t>pHs</a:t>
            </a:r>
            <a:r>
              <a:rPr lang="en-US" dirty="0"/>
              <a:t> (PDB IDs 1OTS, 2FEE, 2H2P, 3DET, 2HTK, 4KKB) showing no presence of conformational changes. The protruding residues detectable by AFM are shown in sticks. </a:t>
            </a:r>
          </a:p>
        </p:txBody>
      </p:sp>
    </p:spTree>
    <p:extLst>
      <p:ext uri="{BB962C8B-B14F-4D97-AF65-F5344CB8AC3E}">
        <p14:creationId xmlns:p14="http://schemas.microsoft.com/office/powerpoint/2010/main" val="461793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>
            <a:extLst>
              <a:ext uri="{FF2B5EF4-FFF2-40B4-BE49-F238E27FC236}">
                <a16:creationId xmlns:a16="http://schemas.microsoft.com/office/drawing/2014/main" id="{F0BDD262-835D-B743-A12C-2F14810C6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40" y="3349488"/>
            <a:ext cx="4885689" cy="193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3BD333E-4348-B345-BA1E-817DD4733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43" y="290952"/>
            <a:ext cx="4885689" cy="193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9A32F0-1091-6448-B0F2-22879B13BFF6}"/>
              </a:ext>
            </a:extLst>
          </p:cNvPr>
          <p:cNvSpPr txBox="1"/>
          <p:nvPr/>
        </p:nvSpPr>
        <p:spPr>
          <a:xfrm>
            <a:off x="2555966" y="-34110"/>
            <a:ext cx="87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L186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3B6075B-47B7-3941-BE64-71A9A7736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47" y="2228484"/>
            <a:ext cx="5073085" cy="97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41231E6-CAB0-F447-AF23-006C31F06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0953"/>
            <a:ext cx="4885689" cy="193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2A5712-C710-A845-A66B-C30299ADBBD4}"/>
              </a:ext>
            </a:extLst>
          </p:cNvPr>
          <p:cNvSpPr txBox="1"/>
          <p:nvPr/>
        </p:nvSpPr>
        <p:spPr>
          <a:xfrm>
            <a:off x="8204926" y="47170"/>
            <a:ext cx="87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F190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FFE9E550-32A5-1D42-A6D1-45E6E0816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04" y="2228484"/>
            <a:ext cx="5073085" cy="97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9AEE50D-E801-DD4E-9EB3-C7D25FE1BCC5}"/>
              </a:ext>
            </a:extLst>
          </p:cNvPr>
          <p:cNvSpPr txBox="1"/>
          <p:nvPr/>
        </p:nvSpPr>
        <p:spPr>
          <a:xfrm>
            <a:off x="2371558" y="3101168"/>
            <a:ext cx="87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F199</a:t>
            </a:r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id="{FD928A0E-8B15-FB41-893D-FB22AF615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47" y="5364948"/>
            <a:ext cx="5073079" cy="97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7053349-6646-234A-A3A2-2CDC57DBA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203" y="3349489"/>
            <a:ext cx="4885689" cy="193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BEABA736-F9B9-F64C-A6AD-5DE649D57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047" y="5355636"/>
            <a:ext cx="5073085" cy="98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CC6D958-B40A-DD40-AA98-4E3F93DCB931}"/>
              </a:ext>
            </a:extLst>
          </p:cNvPr>
          <p:cNvSpPr txBox="1"/>
          <p:nvPr/>
        </p:nvSpPr>
        <p:spPr>
          <a:xfrm>
            <a:off x="8226618" y="3028940"/>
            <a:ext cx="87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F357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7B573D-1743-EB49-A8D7-B33D348917D4}"/>
              </a:ext>
            </a:extLst>
          </p:cNvPr>
          <p:cNvSpPr txBox="1"/>
          <p:nvPr/>
        </p:nvSpPr>
        <p:spPr>
          <a:xfrm>
            <a:off x="781339" y="6408024"/>
            <a:ext cx="10629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Figure S2. Distribution of sidechain dihedral angles </a:t>
            </a:r>
            <a:r>
              <a:rPr lang="en-US" sz="1400" dirty="0">
                <a:latin typeface="Symbol" pitchFamily="2" charset="2"/>
              </a:rPr>
              <a:t>c</a:t>
            </a:r>
            <a:r>
              <a:rPr lang="en-US" sz="1400" dirty="0"/>
              <a:t>1 and </a:t>
            </a:r>
            <a:r>
              <a:rPr lang="en-US" sz="1400" dirty="0">
                <a:latin typeface="Symbol" pitchFamily="2" charset="2"/>
              </a:rPr>
              <a:t>c</a:t>
            </a:r>
            <a:r>
              <a:rPr lang="en-US" sz="1400" dirty="0"/>
              <a:t>2 of hydrophobic residues surrounding </a:t>
            </a:r>
            <a:r>
              <a:rPr lang="en-US" sz="1400" dirty="0" err="1"/>
              <a:t>Glu</a:t>
            </a:r>
            <a:r>
              <a:rPr lang="en-US" sz="1400" baseline="-25000" dirty="0" err="1"/>
              <a:t>ex</a:t>
            </a:r>
            <a:r>
              <a:rPr lang="en-US" sz="1400" dirty="0"/>
              <a:t> in </a:t>
            </a:r>
            <a:r>
              <a:rPr lang="en-US" sz="1400" dirty="0" err="1"/>
              <a:t>ECpH</a:t>
            </a:r>
            <a:r>
              <a:rPr lang="en-US" sz="1400" dirty="0"/>
              <a:t> simulations at pH 4 and 8.</a:t>
            </a:r>
          </a:p>
        </p:txBody>
      </p:sp>
    </p:spTree>
    <p:extLst>
      <p:ext uri="{BB962C8B-B14F-4D97-AF65-F5344CB8AC3E}">
        <p14:creationId xmlns:p14="http://schemas.microsoft.com/office/powerpoint/2010/main" val="629223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DF08A53-EC65-9C47-B92A-648AD50BA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643" y="1672150"/>
            <a:ext cx="8876714" cy="351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44EBC0-6CE2-7746-88F6-BB3B0DDCB5BC}"/>
              </a:ext>
            </a:extLst>
          </p:cNvPr>
          <p:cNvSpPr txBox="1"/>
          <p:nvPr/>
        </p:nvSpPr>
        <p:spPr>
          <a:xfrm>
            <a:off x="4639994" y="1125415"/>
            <a:ext cx="2912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Y419 sidechain orientation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B46740-5E89-4141-A7A3-E498A58D8346}"/>
              </a:ext>
            </a:extLst>
          </p:cNvPr>
          <p:cNvSpPr txBox="1"/>
          <p:nvPr/>
        </p:nvSpPr>
        <p:spPr>
          <a:xfrm>
            <a:off x="879813" y="5363252"/>
            <a:ext cx="10629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Figure S3. Distribution of sidechain dihedral angles </a:t>
            </a:r>
            <a:r>
              <a:rPr lang="en-US" sz="1400" dirty="0">
                <a:latin typeface="Symbol" pitchFamily="2" charset="2"/>
              </a:rPr>
              <a:t>c</a:t>
            </a:r>
            <a:r>
              <a:rPr lang="en-US" sz="1400" dirty="0"/>
              <a:t>1 and </a:t>
            </a:r>
            <a:r>
              <a:rPr lang="en-US" sz="1400" dirty="0">
                <a:latin typeface="Symbol" pitchFamily="2" charset="2"/>
              </a:rPr>
              <a:t>c</a:t>
            </a:r>
            <a:r>
              <a:rPr lang="en-US" sz="1400" dirty="0"/>
              <a:t>2 Y419 in </a:t>
            </a:r>
            <a:r>
              <a:rPr lang="en-US" sz="1400" dirty="0" err="1"/>
              <a:t>ECpH</a:t>
            </a:r>
            <a:r>
              <a:rPr lang="en-US" sz="1400" dirty="0"/>
              <a:t> simulations at pH 4 and 8.</a:t>
            </a:r>
          </a:p>
        </p:txBody>
      </p:sp>
    </p:spTree>
    <p:extLst>
      <p:ext uri="{BB962C8B-B14F-4D97-AF65-F5344CB8AC3E}">
        <p14:creationId xmlns:p14="http://schemas.microsoft.com/office/powerpoint/2010/main" val="423233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40F1E0-04FD-7B4E-B624-CF0961A5F4C8}"/>
              </a:ext>
            </a:extLst>
          </p:cNvPr>
          <p:cNvSpPr txBox="1"/>
          <p:nvPr/>
        </p:nvSpPr>
        <p:spPr>
          <a:xfrm>
            <a:off x="1038497" y="5875160"/>
            <a:ext cx="105482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Figure S4. The RMSF of BBL backbone atoms from A) 25 NMR states, B) regular MD and C) </a:t>
            </a:r>
            <a:r>
              <a:rPr lang="en-US" dirty="0" err="1"/>
              <a:t>ECpH</a:t>
            </a:r>
            <a:r>
              <a:rPr lang="en-US" dirty="0"/>
              <a:t> simulations.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50C651-2354-494E-9F96-8DCFB42274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572"/>
          <a:stretch/>
        </p:blipFill>
        <p:spPr>
          <a:xfrm>
            <a:off x="1569228" y="1414315"/>
            <a:ext cx="8990617" cy="39658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1E36A0-F40B-4840-A8AF-CD9DECB8DF3E}"/>
              </a:ext>
            </a:extLst>
          </p:cNvPr>
          <p:cNvSpPr txBox="1"/>
          <p:nvPr/>
        </p:nvSpPr>
        <p:spPr>
          <a:xfrm>
            <a:off x="8058835" y="1484175"/>
            <a:ext cx="1085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NMR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AB0B7E-535A-154F-83E9-478950788618}"/>
              </a:ext>
            </a:extLst>
          </p:cNvPr>
          <p:cNvSpPr txBox="1"/>
          <p:nvPr/>
        </p:nvSpPr>
        <p:spPr>
          <a:xfrm>
            <a:off x="8058835" y="2527378"/>
            <a:ext cx="1085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cMD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7B8AB0-338E-FA4B-AFF2-5AA68D6C880A}"/>
              </a:ext>
            </a:extLst>
          </p:cNvPr>
          <p:cNvSpPr txBox="1"/>
          <p:nvPr/>
        </p:nvSpPr>
        <p:spPr>
          <a:xfrm>
            <a:off x="8058835" y="3720031"/>
            <a:ext cx="1085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ECpH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00391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709335-FE4B-444F-A538-22DD2E6D711C}"/>
              </a:ext>
            </a:extLst>
          </p:cNvPr>
          <p:cNvSpPr txBox="1"/>
          <p:nvPr/>
        </p:nvSpPr>
        <p:spPr>
          <a:xfrm>
            <a:off x="424405" y="5934670"/>
            <a:ext cx="11343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Figure S5. Results of principal component analysis (PC 1&amp;2) for </a:t>
            </a:r>
            <a:r>
              <a:rPr lang="en-US" dirty="0" err="1"/>
              <a:t>ECpH</a:t>
            </a:r>
            <a:r>
              <a:rPr lang="en-US" dirty="0"/>
              <a:t> trajectories of EF-loop closing (left) and opening (right). The PCA was applied to C</a:t>
            </a:r>
            <a:r>
              <a:rPr lang="en-US" dirty="0">
                <a:latin typeface="Symbol" pitchFamily="2" charset="2"/>
              </a:rPr>
              <a:t>a</a:t>
            </a:r>
            <a:r>
              <a:rPr lang="en-US" dirty="0"/>
              <a:t> atoms of residues 83-91. </a:t>
            </a:r>
            <a:r>
              <a:rPr lang="en-US" b="1" dirty="0"/>
              <a:t>Upper panel: </a:t>
            </a:r>
            <a:r>
              <a:rPr lang="en-US" dirty="0"/>
              <a:t>the arrows show the direction of PC 1&amp;2 vectors. </a:t>
            </a:r>
            <a:r>
              <a:rPr lang="en-US" b="1" dirty="0"/>
              <a:t>Lower panel: </a:t>
            </a:r>
            <a:r>
              <a:rPr lang="en-US" dirty="0"/>
              <a:t>per-residue fluctuations of PC 1&amp;2.</a:t>
            </a: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717389-7F24-3F44-A5B6-8D9AEA523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9489"/>
            <a:ext cx="12192000" cy="545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86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214C7D5-3A8E-3D4D-9F60-725E280087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31" t="11399" r="51381" b="19950"/>
          <a:stretch/>
        </p:blipFill>
        <p:spPr>
          <a:xfrm>
            <a:off x="1301487" y="928479"/>
            <a:ext cx="4457518" cy="35103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9C63B4-E2A0-5042-B1A0-4A772ACC3BEA}"/>
              </a:ext>
            </a:extLst>
          </p:cNvPr>
          <p:cNvSpPr txBox="1"/>
          <p:nvPr/>
        </p:nvSpPr>
        <p:spPr>
          <a:xfrm>
            <a:off x="112541" y="2452801"/>
            <a:ext cx="1089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ECpH</a:t>
            </a:r>
            <a:r>
              <a:rPr lang="en-US" sz="2400" b="1" dirty="0"/>
              <a:t>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0435BEC-D205-8A46-B1C4-DCF21B616D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9933" t="10760" r="6679" b="20588"/>
          <a:stretch/>
        </p:blipFill>
        <p:spPr>
          <a:xfrm>
            <a:off x="7390995" y="928479"/>
            <a:ext cx="4457518" cy="35103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531A35-83E3-0F46-B211-0E5CEBE0008C}"/>
              </a:ext>
            </a:extLst>
          </p:cNvPr>
          <p:cNvSpPr txBox="1"/>
          <p:nvPr/>
        </p:nvSpPr>
        <p:spPr>
          <a:xfrm>
            <a:off x="978923" y="5098524"/>
            <a:ext cx="10446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/>
              <a:t>Figure S6. The radial distribution of water molecules, calculated between atoms of the protonation sites and  potential hydrogen bond partner in water molecules for </a:t>
            </a:r>
            <a:r>
              <a:rPr lang="en-US" sz="1600" dirty="0" err="1"/>
              <a:t>ECpH</a:t>
            </a:r>
            <a:r>
              <a:rPr lang="en-US" sz="1600" dirty="0"/>
              <a:t> (left) and regular MD (right). The RDF analysis was performed with </a:t>
            </a:r>
            <a:r>
              <a:rPr lang="en-US" sz="1600" dirty="0" err="1"/>
              <a:t>MDtraj</a:t>
            </a:r>
            <a:r>
              <a:rPr lang="en-US" sz="1600" dirty="0"/>
              <a:t> python package, for distance range from 0 to 10 </a:t>
            </a:r>
            <a:r>
              <a:rPr lang="en-US" sz="1600" dirty="0" err="1"/>
              <a:t>Å</a:t>
            </a:r>
            <a:r>
              <a:rPr lang="en-US" sz="1600" dirty="0"/>
              <a:t> under minimum image convention.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85B060-CFD9-974B-BE98-00367DF7CB3C}"/>
              </a:ext>
            </a:extLst>
          </p:cNvPr>
          <p:cNvSpPr txBox="1"/>
          <p:nvPr/>
        </p:nvSpPr>
        <p:spPr>
          <a:xfrm>
            <a:off x="6202049" y="2452801"/>
            <a:ext cx="1106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cMD</a:t>
            </a:r>
            <a:r>
              <a:rPr lang="en-US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2157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279</Words>
  <Application>Microsoft Macintosh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Ekaterina Kots</dc:creator>
  <cp:lastModifiedBy>Ekaterina Kots</cp:lastModifiedBy>
  <cp:revision>5</cp:revision>
  <dcterms:created xsi:type="dcterms:W3CDTF">2021-10-26T17:32:56Z</dcterms:created>
  <dcterms:modified xsi:type="dcterms:W3CDTF">2021-11-09T19:18:37Z</dcterms:modified>
</cp:coreProperties>
</file>