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1"/>
  </p:notesMasterIdLst>
  <p:sldIdLst>
    <p:sldId id="256" r:id="rId2"/>
    <p:sldId id="295" r:id="rId3"/>
    <p:sldId id="296" r:id="rId4"/>
    <p:sldId id="359" r:id="rId5"/>
    <p:sldId id="349" r:id="rId6"/>
    <p:sldId id="354" r:id="rId7"/>
    <p:sldId id="337" r:id="rId8"/>
    <p:sldId id="338" r:id="rId9"/>
    <p:sldId id="339" r:id="rId10"/>
    <p:sldId id="341" r:id="rId11"/>
    <p:sldId id="340" r:id="rId12"/>
    <p:sldId id="342" r:id="rId13"/>
    <p:sldId id="343" r:id="rId14"/>
    <p:sldId id="344" r:id="rId15"/>
    <p:sldId id="351" r:id="rId16"/>
    <p:sldId id="356" r:id="rId17"/>
    <p:sldId id="352" r:id="rId18"/>
    <p:sldId id="353" r:id="rId19"/>
    <p:sldId id="355" r:id="rId20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6F87072-8D08-4ACD-9455-44B1793148CF}">
          <p14:sldIdLst>
            <p14:sldId id="256"/>
            <p14:sldId id="295"/>
            <p14:sldId id="296"/>
            <p14:sldId id="359"/>
            <p14:sldId id="349"/>
          </p14:sldIdLst>
        </p14:section>
        <p14:section name="Untitled Section" id="{34C9DA9D-2522-48D8-BF85-414664793941}">
          <p14:sldIdLst>
            <p14:sldId id="354"/>
            <p14:sldId id="337"/>
            <p14:sldId id="338"/>
            <p14:sldId id="339"/>
            <p14:sldId id="341"/>
            <p14:sldId id="340"/>
            <p14:sldId id="342"/>
            <p14:sldId id="343"/>
            <p14:sldId id="344"/>
            <p14:sldId id="351"/>
            <p14:sldId id="356"/>
            <p14:sldId id="352"/>
            <p14:sldId id="353"/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DDANAGOUDA SHIVANAGOUDRA" initials="SS" lastIdx="2" clrIdx="0">
    <p:extLst>
      <p:ext uri="{19B8F6BF-5375-455C-9EA6-DF929625EA0E}">
        <p15:presenceInfo xmlns:p15="http://schemas.microsoft.com/office/powerpoint/2012/main" userId="a7596e8a5703555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2928" y="96"/>
      </p:cViewPr>
      <p:guideLst>
        <p:guide orient="horz" pos="2880"/>
        <p:guide pos="2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388B9-BC4C-40A5-8D4E-AEF89881BB1A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929FC-71F5-40A3-BD93-9440193CF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3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08A17-7AC1-4EA8-AD44-03A64BF91EFB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29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E3DB-E0AA-4145-B2EC-B98CDDC658D5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486835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9" y="486835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4C8A-7191-4A5D-A90F-7551EDA5556F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2E03-C512-4AF9-B243-5DED20CE8EA2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4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732DD-4902-4739-868B-0D205B3D1BC6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6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160FB-CC57-46F6-8F0B-3164D336E22E}" type="datetime1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15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7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65BD-3E63-4718-A8E6-78A10CAC4CBF}" type="datetime1">
              <a:rPr lang="en-US" smtClean="0"/>
              <a:t>2/14/2021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0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B5311-23A6-44BE-94C2-212E2F229696}" type="datetime1">
              <a:rPr lang="en-US" smtClean="0"/>
              <a:t>2/14/2021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3F0-7752-4780-B637-845623D79C0D}" type="datetime1">
              <a:rPr lang="en-US" smtClean="0"/>
              <a:t>2/14/2021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30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1014-3E8A-457D-8322-2FC2D2DC8A12}" type="datetime1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5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F80-A0A6-4544-8E18-E0CB71238BAB}" type="datetime1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71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7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DAF56-5FAD-460B-A70F-2A8A7412CA53}" type="datetime1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7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1BAEF-9F0E-483F-8465-24D63ABCA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6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6397" y="552680"/>
            <a:ext cx="6665205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/>
              <a:t>Anti-Inflammatory, Antidiabetic Properties and In Silico Modeling of </a:t>
            </a:r>
            <a:r>
              <a:rPr lang="en-US" sz="1400" b="1" dirty="0" err="1"/>
              <a:t>Cucurbitane</a:t>
            </a:r>
            <a:r>
              <a:rPr lang="en-US" sz="1400" b="1" dirty="0"/>
              <a:t>-Type Triterpene Glycosides from Fruits of an Indian Cultivar of </a:t>
            </a:r>
            <a:r>
              <a:rPr lang="en-US" sz="1400" b="1" i="1" dirty="0"/>
              <a:t>Momordica </a:t>
            </a:r>
            <a:r>
              <a:rPr lang="en-US" sz="1400" b="1" i="1" dirty="0" err="1"/>
              <a:t>charantia</a:t>
            </a:r>
            <a:r>
              <a:rPr lang="en-US" sz="1400" b="1" dirty="0"/>
              <a:t> L.</a:t>
            </a:r>
          </a:p>
          <a:p>
            <a:pPr algn="just"/>
            <a:r>
              <a:rPr lang="en-US" sz="1400" dirty="0"/>
              <a:t> </a:t>
            </a:r>
          </a:p>
          <a:p>
            <a:pPr algn="ctr"/>
            <a:r>
              <a:rPr lang="en-US" sz="1400" dirty="0"/>
              <a:t> Wilmer H. Perera</a:t>
            </a:r>
            <a:r>
              <a:rPr lang="en-US" sz="1400" baseline="30000" dirty="0"/>
              <a:t>1</a:t>
            </a:r>
            <a:r>
              <a:rPr lang="en-US" sz="1400" dirty="0"/>
              <a:t>, </a:t>
            </a:r>
            <a:r>
              <a:rPr lang="en-US" sz="1400" dirty="0" err="1"/>
              <a:t>Siddanagouda</a:t>
            </a:r>
            <a:r>
              <a:rPr lang="en-US" sz="1400" dirty="0"/>
              <a:t> R. Shivanagoudra</a:t>
            </a:r>
            <a:r>
              <a:rPr lang="en-US" sz="1400" baseline="30000" dirty="0"/>
              <a:t>1</a:t>
            </a:r>
            <a:r>
              <a:rPr lang="en-US" sz="1400" dirty="0"/>
              <a:t>, Jose L. Perez</a:t>
            </a:r>
            <a:r>
              <a:rPr lang="en-US" sz="1400" baseline="30000" dirty="0"/>
              <a:t>1</a:t>
            </a:r>
            <a:r>
              <a:rPr lang="en-US" sz="1400" dirty="0"/>
              <a:t>, Da Mi Kim</a:t>
            </a:r>
            <a:r>
              <a:rPr lang="en-US" sz="1400" baseline="30000" dirty="0"/>
              <a:t>2</a:t>
            </a:r>
            <a:r>
              <a:rPr lang="en-US" sz="1400" dirty="0"/>
              <a:t>, </a:t>
            </a:r>
            <a:r>
              <a:rPr lang="en-US" sz="1400" dirty="0" err="1"/>
              <a:t>Yuxiang</a:t>
            </a:r>
            <a:r>
              <a:rPr lang="en-US" sz="1400" dirty="0"/>
              <a:t> Sun</a:t>
            </a:r>
            <a:r>
              <a:rPr lang="en-US" sz="1400" baseline="30000" dirty="0"/>
              <a:t>2 </a:t>
            </a:r>
            <a:r>
              <a:rPr lang="en-US" sz="1400" dirty="0" err="1"/>
              <a:t>Guddadarangavva</a:t>
            </a:r>
            <a:r>
              <a:rPr lang="en-US" sz="1400" dirty="0"/>
              <a:t> Jayaprakasha</a:t>
            </a:r>
            <a:r>
              <a:rPr lang="en-US" sz="1400" baseline="30000" dirty="0"/>
              <a:t>1</a:t>
            </a:r>
            <a:r>
              <a:rPr lang="en-US" sz="1400" dirty="0"/>
              <a:t> and </a:t>
            </a:r>
            <a:r>
              <a:rPr lang="en-US" sz="1400" dirty="0" err="1"/>
              <a:t>Bhimanagouda</a:t>
            </a:r>
            <a:r>
              <a:rPr lang="en-US" sz="1400" dirty="0"/>
              <a:t> S. Patil</a:t>
            </a:r>
            <a:r>
              <a:rPr lang="en-US" sz="1400" baseline="30000" dirty="0"/>
              <a:t>1</a:t>
            </a:r>
            <a:r>
              <a:rPr lang="en-US" sz="1400" dirty="0"/>
              <a:t>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  </a:t>
            </a:r>
            <a:r>
              <a:rPr lang="en-US" sz="1200" baseline="30000" dirty="0"/>
              <a:t>1</a:t>
            </a:r>
            <a:r>
              <a:rPr lang="en-US" sz="1200" dirty="0"/>
              <a:t> </a:t>
            </a:r>
            <a:r>
              <a:rPr lang="en-US" sz="1200" i="1" dirty="0"/>
              <a:t>Vegetable and Fruit Improvement Center, Department of Horticultural Sciences, Texas A&amp;M University, 1500 Research Parkway, Suite A120, College Station, Texas 77843, USA.</a:t>
            </a:r>
            <a:endParaRPr lang="en-US" sz="1200" dirty="0"/>
          </a:p>
          <a:p>
            <a:r>
              <a:rPr lang="en-US" sz="1200" baseline="30000" dirty="0"/>
              <a:t>2</a:t>
            </a:r>
            <a:r>
              <a:rPr lang="en-US" sz="1200" dirty="0"/>
              <a:t> </a:t>
            </a:r>
            <a:r>
              <a:rPr lang="en-US" sz="1200" i="1" dirty="0"/>
              <a:t>Department of Nutrition and Food Sciences, Texas A&amp;M University, College Station, TX 77843, USA.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299980" y="244903"/>
            <a:ext cx="2313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SUPPORTING INFORMATION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8802F3-CE52-4ADE-9989-FEE8A37B0F99}"/>
              </a:ext>
            </a:extLst>
          </p:cNvPr>
          <p:cNvSpPr txBox="1"/>
          <p:nvPr/>
        </p:nvSpPr>
        <p:spPr>
          <a:xfrm>
            <a:off x="256478" y="3380593"/>
            <a:ext cx="6110870" cy="4128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/>
              <a:t>Abstract</a:t>
            </a:r>
          </a:p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Diabetes mellitus is a chronic disease and one of the fastest-growing health challenges of the last decades. Studies have shown that chronic low-grade inflammation and activation of the innate immune system are intimately involved in type 2 diabetes pathogenesis. 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Momordica </a:t>
            </a:r>
            <a:r>
              <a:rPr lang="en-US" sz="1100" i="1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charantia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L. fruits are used in traditional medicine to manage diabetes. Herein, we report the purification of a new 23-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-β-</a:t>
            </a:r>
            <a:r>
              <a:rPr lang="en-US" sz="1100" cap="small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-allopyranosyl-5β,19-epoxycucurbitane-6,24-diene triterpene (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charantoside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XV, 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 along with 25ξ-isopropenylchole-5(6)-ene-3-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-β-</a:t>
            </a:r>
            <a:r>
              <a:rPr lang="en-US" sz="1100" cap="small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-glucopyranoside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karaviloside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VI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2)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karaviloside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VIII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momordicoside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L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momordicoside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A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 and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kuguaglycoside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C (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from an Indian cultivar of 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Momordica </a:t>
            </a:r>
            <a:r>
              <a:rPr lang="en-US" sz="1100" i="1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charantia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At 50 µM compounds, </a:t>
            </a:r>
            <a:r>
              <a:rPr lang="en-US" sz="1100" b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2-6 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differentially affected the expression of pro-inflammatory markers 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IL-6, TNF-α, 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and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100" i="1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iNOS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and mitochondrial marker </a:t>
            </a:r>
            <a:r>
              <a:rPr lang="en-US" sz="1100" i="1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COX-2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. Compounds tested for the inhibition of α-amylase and α-glucosidase enzymes at 0.87 mM and 1.33 mM, respectively. Compounds showed similar α-amylase inhibitory activity than acarbose (0.13 mM) of control (68.0-76.6%).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Karaviloside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VIII (56.5%) was the most active compound in the α-glucosidase assay, followed by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karaviloside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VI (40.3%), while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momordicoside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L (23.7%), A (33.5%), and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charantoside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XV (23.9%) were the least active compounds. To better understand the mode of binding of </a:t>
            </a:r>
            <a:r>
              <a:rPr lang="en-US" sz="1100" dirty="0" err="1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cucurbitane</a:t>
            </a:r>
            <a:r>
              <a:rPr lang="en-US" sz="11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-triterpenes to these enzymes, in silico docking of the isolated compounds was evaluated with α-amylase and α-glucosidase.</a:t>
            </a:r>
          </a:p>
        </p:txBody>
      </p:sp>
    </p:spTree>
    <p:extLst>
      <p:ext uri="{BB962C8B-B14F-4D97-AF65-F5344CB8AC3E}">
        <p14:creationId xmlns:p14="http://schemas.microsoft.com/office/powerpoint/2010/main" val="4180855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8657167"/>
            <a:ext cx="290513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66FE0-E9C6-4E22-90D7-DA4D92202F19}"/>
              </a:ext>
            </a:extLst>
          </p:cNvPr>
          <p:cNvSpPr txBox="1"/>
          <p:nvPr/>
        </p:nvSpPr>
        <p:spPr>
          <a:xfrm>
            <a:off x="1446068" y="74469"/>
            <a:ext cx="5680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25ξ-isopropenylchole-5(6)-ene-3-O-β-D-glucopyranoside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0E23BD-5A31-4D04-BE71-6C7DE70A0B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8" b="1472"/>
          <a:stretch/>
        </p:blipFill>
        <p:spPr>
          <a:xfrm>
            <a:off x="200025" y="536149"/>
            <a:ext cx="6553200" cy="3424519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89E9506-11BC-4F3D-B93B-E51D0D9FDA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34041"/>
              </p:ext>
            </p:extLst>
          </p:nvPr>
        </p:nvGraphicFramePr>
        <p:xfrm>
          <a:off x="2085688" y="548494"/>
          <a:ext cx="3448338" cy="1465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4881255" imgH="2078422" progId="ChemDraw.Document.6.0">
                  <p:embed/>
                </p:oleObj>
              </mc:Choice>
              <mc:Fallback>
                <p:oleObj name="CS ChemDraw Drawing" r:id="rId3" imgW="4881255" imgH="2078422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89E9506-11BC-4F3D-B93B-E51D0D9FDA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5688" y="548494"/>
                        <a:ext cx="3448338" cy="14654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2BC0685-9DF7-490E-9D9F-4E47E17AAAAF}"/>
              </a:ext>
            </a:extLst>
          </p:cNvPr>
          <p:cNvSpPr txBox="1"/>
          <p:nvPr/>
        </p:nvSpPr>
        <p:spPr>
          <a:xfrm>
            <a:off x="198459" y="3948958"/>
            <a:ext cx="2563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S10.</a:t>
            </a:r>
            <a:r>
              <a:rPr lang="en-US" sz="1200" dirty="0"/>
              <a:t>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1.</a:t>
            </a:r>
            <a:r>
              <a:rPr lang="en-US" sz="12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AECAE2-B0A1-4042-8062-A9711834D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6" y="4821839"/>
            <a:ext cx="6791324" cy="35125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E20A42-C9B5-46A4-9E14-510FD066213C}"/>
              </a:ext>
            </a:extLst>
          </p:cNvPr>
          <p:cNvSpPr txBox="1"/>
          <p:nvPr/>
        </p:nvSpPr>
        <p:spPr>
          <a:xfrm>
            <a:off x="146504" y="8365093"/>
            <a:ext cx="3568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S11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 </a:t>
            </a:r>
            <a:r>
              <a:rPr lang="en-US" sz="1200" b="1" dirty="0"/>
              <a:t>2.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3996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24463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E68BB4-16D7-4CB8-8265-769537168F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3"/>
          <a:stretch/>
        </p:blipFill>
        <p:spPr>
          <a:xfrm>
            <a:off x="309548" y="1285875"/>
            <a:ext cx="6481777" cy="3279631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83547F3-8A58-41C5-A305-00806B91BA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282324"/>
              </p:ext>
            </p:extLst>
          </p:nvPr>
        </p:nvGraphicFramePr>
        <p:xfrm>
          <a:off x="1693141" y="619881"/>
          <a:ext cx="3412260" cy="1231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5090942" imgH="1843883" progId="ChemDraw.Document.6.0">
                  <p:embed/>
                </p:oleObj>
              </mc:Choice>
              <mc:Fallback>
                <p:oleObj name="CS ChemDraw Drawing" r:id="rId3" imgW="5090942" imgH="1843883" progId="ChemDraw.Document.6.0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83547F3-8A58-41C5-A305-00806B91BA4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3141" y="619881"/>
                        <a:ext cx="3412260" cy="1231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9D2C5CB-6052-4F37-BA9F-B712775DE761}"/>
              </a:ext>
            </a:extLst>
          </p:cNvPr>
          <p:cNvSpPr txBox="1"/>
          <p:nvPr/>
        </p:nvSpPr>
        <p:spPr>
          <a:xfrm>
            <a:off x="2912053" y="123825"/>
            <a:ext cx="1421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Karaviloside</a:t>
            </a:r>
            <a:r>
              <a:rPr lang="en-US" sz="1400" b="1" dirty="0"/>
              <a:t> VI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B48355-5898-42E4-8799-F5154FDDB9D2}"/>
              </a:ext>
            </a:extLst>
          </p:cNvPr>
          <p:cNvSpPr txBox="1"/>
          <p:nvPr/>
        </p:nvSpPr>
        <p:spPr>
          <a:xfrm>
            <a:off x="232230" y="4552496"/>
            <a:ext cx="2472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S12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2.</a:t>
            </a:r>
            <a:r>
              <a:rPr lang="en-US" sz="12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799295-F07D-48C0-937D-9E206A3AC8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49" y="5282050"/>
            <a:ext cx="6764752" cy="3296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E3DFDFD-8D0B-4035-8CE9-1B8E788E9CE1}"/>
              </a:ext>
            </a:extLst>
          </p:cNvPr>
          <p:cNvSpPr txBox="1"/>
          <p:nvPr/>
        </p:nvSpPr>
        <p:spPr>
          <a:xfrm>
            <a:off x="260804" y="8714920"/>
            <a:ext cx="3330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S13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</a:t>
            </a:r>
            <a:r>
              <a:rPr lang="en-US" sz="1200" b="1" dirty="0"/>
              <a:t>2.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4523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95888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77A770-DE82-453F-A037-4F4FB4EFFB22}"/>
              </a:ext>
            </a:extLst>
          </p:cNvPr>
          <p:cNvSpPr txBox="1"/>
          <p:nvPr/>
        </p:nvSpPr>
        <p:spPr>
          <a:xfrm>
            <a:off x="2833256" y="0"/>
            <a:ext cx="1500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Karaviloside</a:t>
            </a:r>
            <a:r>
              <a:rPr lang="en-US" sz="1400" b="1" dirty="0"/>
              <a:t> VIII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EE65A1-B3EF-4B4B-AF5B-0AC0589229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3" r="1560"/>
          <a:stretch/>
        </p:blipFill>
        <p:spPr>
          <a:xfrm>
            <a:off x="133350" y="1160600"/>
            <a:ext cx="6610350" cy="3175005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1367758-1BE0-4A80-A027-ED3ACEDAFA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042574"/>
              </p:ext>
            </p:extLst>
          </p:nvPr>
        </p:nvGraphicFramePr>
        <p:xfrm>
          <a:off x="2317461" y="450464"/>
          <a:ext cx="2235489" cy="1701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479068" imgH="2636112" progId="ChemDraw.Document.6.0">
                  <p:embed/>
                </p:oleObj>
              </mc:Choice>
              <mc:Fallback>
                <p:oleObj name="CS ChemDraw Drawing" r:id="rId3" imgW="3479068" imgH="2636112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1367758-1BE0-4A80-A027-ED3ACEDAFA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461" y="450464"/>
                        <a:ext cx="2235489" cy="17017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B6C60A0-B322-4C8D-AB2B-F9F87B1618BC}"/>
              </a:ext>
            </a:extLst>
          </p:cNvPr>
          <p:cNvSpPr txBox="1"/>
          <p:nvPr/>
        </p:nvSpPr>
        <p:spPr>
          <a:xfrm>
            <a:off x="98880" y="4304846"/>
            <a:ext cx="2815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S14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3.</a:t>
            </a:r>
            <a:r>
              <a:rPr lang="en-US" sz="12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A8E834-5575-41F8-9787-DA69DE5104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" y="5107015"/>
            <a:ext cx="6762750" cy="35178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9C6FB6-F603-409C-8B56-5600B562E481}"/>
              </a:ext>
            </a:extLst>
          </p:cNvPr>
          <p:cNvSpPr txBox="1"/>
          <p:nvPr/>
        </p:nvSpPr>
        <p:spPr>
          <a:xfrm>
            <a:off x="127454" y="8688943"/>
            <a:ext cx="5489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S15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 </a:t>
            </a:r>
            <a:r>
              <a:rPr lang="en-US" sz="1200" b="1" dirty="0"/>
              <a:t>3.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9359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76838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B11706-EC71-4768-8287-E009FD5083F3}"/>
              </a:ext>
            </a:extLst>
          </p:cNvPr>
          <p:cNvSpPr txBox="1"/>
          <p:nvPr/>
        </p:nvSpPr>
        <p:spPr>
          <a:xfrm>
            <a:off x="2559629" y="68407"/>
            <a:ext cx="1678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Momordicoside</a:t>
            </a:r>
            <a:r>
              <a:rPr lang="en-US" sz="1400" b="1" dirty="0"/>
              <a:t>  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288E9C-C7CF-4F9B-8F4D-72745D98D6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31"/>
          <a:stretch/>
        </p:blipFill>
        <p:spPr>
          <a:xfrm>
            <a:off x="179243" y="504825"/>
            <a:ext cx="6591396" cy="3320327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9978FC8-A90C-4FA7-BEA7-E06AC665FB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011002"/>
              </p:ext>
            </p:extLst>
          </p:nvPr>
        </p:nvGraphicFramePr>
        <p:xfrm>
          <a:off x="650875" y="558460"/>
          <a:ext cx="2740025" cy="2237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672279" imgH="2997313" progId="ChemDraw.Document.6.0">
                  <p:embed/>
                </p:oleObj>
              </mc:Choice>
              <mc:Fallback>
                <p:oleObj name="CS ChemDraw Drawing" r:id="rId3" imgW="3672279" imgH="2997313" progId="ChemDraw.Document.6.0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19978FC8-A90C-4FA7-BEA7-E06AC665FB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558460"/>
                        <a:ext cx="2740025" cy="2237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2CF9B3D-8426-43CA-9EA3-04C5CAED1D0B}"/>
              </a:ext>
            </a:extLst>
          </p:cNvPr>
          <p:cNvSpPr txBox="1"/>
          <p:nvPr/>
        </p:nvSpPr>
        <p:spPr>
          <a:xfrm>
            <a:off x="114301" y="3902199"/>
            <a:ext cx="2466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S16.</a:t>
            </a:r>
            <a:r>
              <a:rPr lang="en-US" sz="1200" dirty="0"/>
              <a:t>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4</a:t>
            </a:r>
            <a:r>
              <a:rPr lang="en-US" sz="1200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922E438-08C3-44AD-85AF-E3D56B300C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15"/>
          <a:stretch/>
        </p:blipFill>
        <p:spPr>
          <a:xfrm>
            <a:off x="0" y="5008959"/>
            <a:ext cx="6858000" cy="35089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005383-B8D2-4E1F-9548-503C6D031234}"/>
              </a:ext>
            </a:extLst>
          </p:cNvPr>
          <p:cNvSpPr txBox="1"/>
          <p:nvPr/>
        </p:nvSpPr>
        <p:spPr>
          <a:xfrm>
            <a:off x="85580" y="8732239"/>
            <a:ext cx="37053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S17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</a:t>
            </a:r>
            <a:r>
              <a:rPr lang="en-US" sz="1200" b="1" dirty="0"/>
              <a:t>4</a:t>
            </a:r>
            <a:r>
              <a:rPr lang="en-US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11594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14938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B248D3-C7A9-4630-A48B-83B41716B0B7}"/>
              </a:ext>
            </a:extLst>
          </p:cNvPr>
          <p:cNvSpPr txBox="1"/>
          <p:nvPr/>
        </p:nvSpPr>
        <p:spPr>
          <a:xfrm>
            <a:off x="2639348" y="66675"/>
            <a:ext cx="1561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Momordicoside</a:t>
            </a:r>
            <a:r>
              <a:rPr lang="en-US" sz="1400" b="1" dirty="0"/>
              <a:t> 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9372BB-B2BE-4D27-9E66-D88DFCD67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98" y="704262"/>
            <a:ext cx="6860598" cy="3556878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B3DF7F2-4AC6-4991-B582-BAA63DD1D2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364327"/>
              </p:ext>
            </p:extLst>
          </p:nvPr>
        </p:nvGraphicFramePr>
        <p:xfrm>
          <a:off x="1542329" y="296554"/>
          <a:ext cx="3915496" cy="1525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6247992" imgH="2422689" progId="ChemDraw.Document.6.0">
                  <p:embed/>
                </p:oleObj>
              </mc:Choice>
              <mc:Fallback>
                <p:oleObj name="CS ChemDraw Drawing" r:id="rId3" imgW="6247992" imgH="2422689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B3DF7F2-4AC6-4991-B582-BAA63DD1D2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2329" y="296554"/>
                        <a:ext cx="3915496" cy="15256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B53B341-3A1B-4B16-B1E5-731101A935A4}"/>
              </a:ext>
            </a:extLst>
          </p:cNvPr>
          <p:cNvSpPr txBox="1"/>
          <p:nvPr/>
        </p:nvSpPr>
        <p:spPr>
          <a:xfrm>
            <a:off x="93683" y="4282333"/>
            <a:ext cx="4136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S18.</a:t>
            </a:r>
            <a:r>
              <a:rPr lang="en-US" sz="1200" dirty="0"/>
              <a:t>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5.</a:t>
            </a:r>
            <a:r>
              <a:rPr lang="en-US" sz="12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B5ED44-97F4-45D5-B43C-C2F602C3FF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311029"/>
            <a:ext cx="6858000" cy="32272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873DCA-BE9E-49B1-8181-ACDE787190D2}"/>
              </a:ext>
            </a:extLst>
          </p:cNvPr>
          <p:cNvSpPr txBox="1"/>
          <p:nvPr/>
        </p:nvSpPr>
        <p:spPr>
          <a:xfrm>
            <a:off x="79829" y="8546068"/>
            <a:ext cx="34063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S19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 </a:t>
            </a:r>
            <a:r>
              <a:rPr lang="en-US" sz="1200" b="1" dirty="0"/>
              <a:t>5.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8175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05413" y="8579911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B2600D-890D-4576-AAE0-E69FFF99E03D}"/>
              </a:ext>
            </a:extLst>
          </p:cNvPr>
          <p:cNvSpPr txBox="1"/>
          <p:nvPr/>
        </p:nvSpPr>
        <p:spPr>
          <a:xfrm>
            <a:off x="2671331" y="95250"/>
            <a:ext cx="1510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Kuguaglycoside</a:t>
            </a:r>
            <a:r>
              <a:rPr lang="en-US" sz="1400" b="1" dirty="0"/>
              <a:t> 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22F36E-0A0B-48A2-AA7D-5DAC4F5218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1"/>
          <a:stretch/>
        </p:blipFill>
        <p:spPr>
          <a:xfrm>
            <a:off x="204935" y="447675"/>
            <a:ext cx="6653065" cy="3446316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CA2E7E5-4262-4EF0-9A35-9C84D10072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6733249"/>
              </p:ext>
            </p:extLst>
          </p:nvPr>
        </p:nvGraphicFramePr>
        <p:xfrm>
          <a:off x="897515" y="514350"/>
          <a:ext cx="2554971" cy="2199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488120" imgH="3001872" progId="ChemDraw.Document.6.0">
                  <p:embed/>
                </p:oleObj>
              </mc:Choice>
              <mc:Fallback>
                <p:oleObj name="CS ChemDraw Drawing" r:id="rId3" imgW="3488120" imgH="3001872" progId="ChemDraw.Document.6.0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CA2E7E5-4262-4EF0-9A35-9C84D10072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7515" y="514350"/>
                        <a:ext cx="2554971" cy="21996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2F752B9-BC9F-4280-A471-339976BE5E2E}"/>
              </a:ext>
            </a:extLst>
          </p:cNvPr>
          <p:cNvSpPr txBox="1"/>
          <p:nvPr/>
        </p:nvSpPr>
        <p:spPr>
          <a:xfrm>
            <a:off x="156896" y="3968874"/>
            <a:ext cx="2567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S20.</a:t>
            </a:r>
            <a:r>
              <a:rPr lang="en-US" sz="1200" dirty="0"/>
              <a:t>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7.</a:t>
            </a:r>
            <a:r>
              <a:rPr lang="en-US" sz="12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CB8482-15B7-4623-AB31-E90B509DCD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4781551"/>
            <a:ext cx="6818987" cy="38199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26A0EA-D9E2-409D-B4C0-1B3F96CBF02A}"/>
              </a:ext>
            </a:extLst>
          </p:cNvPr>
          <p:cNvSpPr txBox="1"/>
          <p:nvPr/>
        </p:nvSpPr>
        <p:spPr>
          <a:xfrm>
            <a:off x="149968" y="8713189"/>
            <a:ext cx="5489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S21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and DEPT 135 of compound  </a:t>
            </a:r>
            <a:r>
              <a:rPr lang="en-US" sz="1200" b="1" dirty="0"/>
              <a:t>7.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64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16564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DD0CB0-5615-464F-B054-8D4DADF4B7ED}"/>
              </a:ext>
            </a:extLst>
          </p:cNvPr>
          <p:cNvSpPr txBox="1"/>
          <p:nvPr/>
        </p:nvSpPr>
        <p:spPr>
          <a:xfrm>
            <a:off x="189572" y="390292"/>
            <a:ext cx="6445404" cy="8987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00" b="1" i="1" u="sng" dirty="0"/>
              <a:t>25</a:t>
            </a:r>
            <a:r>
              <a:rPr lang="en-US" sz="1000" b="1" i="1" u="sng" dirty="0"/>
              <a:t>ξ</a:t>
            </a:r>
            <a:r>
              <a:rPr lang="pt-BR" sz="1000" b="1" i="1" u="sng" dirty="0"/>
              <a:t>-isopropenylchole-5(6)-ene-3-O-</a:t>
            </a:r>
            <a:r>
              <a:rPr lang="en-US" sz="1000" b="1" i="1" u="sng" dirty="0"/>
              <a:t>β</a:t>
            </a:r>
            <a:r>
              <a:rPr lang="pt-BR" sz="1000" b="1" i="1" u="sng" dirty="0"/>
              <a:t>-D-glucopyranoside</a:t>
            </a:r>
            <a:r>
              <a:rPr lang="pt-BR" sz="1000" dirty="0"/>
              <a:t> </a:t>
            </a:r>
            <a:r>
              <a:rPr lang="pt-BR" sz="1000" b="1" dirty="0"/>
              <a:t>(1)</a:t>
            </a:r>
            <a:r>
              <a:rPr lang="pt-BR" sz="1000" dirty="0"/>
              <a:t>: Crystaline white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(Pyr-</a:t>
            </a:r>
            <a:r>
              <a:rPr lang="pt-BR" sz="1000" i="1" dirty="0"/>
              <a:t>d</a:t>
            </a:r>
            <a:r>
              <a:rPr lang="pt-BR" sz="1000" baseline="-25000" dirty="0"/>
              <a:t>5</a:t>
            </a:r>
            <a:r>
              <a:rPr lang="pt-BR" sz="1000" dirty="0"/>
              <a:t>): 1.00; 1.77/38.0 (H-1/C-1); 2.12; 2.18/30.5 (H-2/C-2); 3.99/78.6 (H-3/C-3); 2.49; 2.77/39.9 (H-4/C-4); 141.4 (qC-5); 5.37/122.4 (H-6/C-6); 1.90; 1.95/32.7 (H-7/C-7); 1.40/32.6 (H-8/C-8); 0.92/50.9 (H-9/C-9); 37.4 (qC-10); 1.38; 1.48/21.2 (H-11/C-11); 1.12; 2.02/40.5 (H-12/C-12); 43.0 (qC-13); 1.01/57.4 (H-14/C-14); 1.55; 1.55/25.0 (H-15/C-15); 1.30; 1.84/29.0 (H-16/C-16); 1.06/56.8 (H-17-C-17); 0.69/12.5 (H-18/C-18); 0.95/19.9 (H-19/C-19); 1.44/36.3 (H-20/C-20); 0.88/19.4 (H-21/C-21); 1.07; 1.41/34.5 (H-22/C-22); 1.74; 1.78/30.8 (H-23/C-23); 1.27; 1.83/30.2 (H-24/C-24); 1.94/50.3 (H-25/C-25); 1.39; 1.39/27.3 (H-26/C-26); 0.87/12.8 (H-27/C-27); 148.2 (qC-28); 4.83; 4.90/112.5 (H-29/C-29); 1.64/18.4 (C-30); 3-O-Glc 5.06/103.1 (H-1′/C-1′); 4.07/75.8 (H-2′/C-2′); 4.30/79.1 (H-3′/C-3′); 4.31/72.2 (H-4′/C-4′); 3.99/79.0 (H-5′/C-5′); 4.40; 4.61/63.3 (H-6′/C-6′).  </a:t>
            </a:r>
          </a:p>
          <a:p>
            <a:pPr algn="just"/>
            <a:endParaRPr lang="en-US" sz="1000" dirty="0"/>
          </a:p>
          <a:p>
            <a:pPr algn="just"/>
            <a:r>
              <a:rPr lang="pt-BR" sz="1000" b="1" i="1" u="sng" dirty="0"/>
              <a:t>Karaviloside VI</a:t>
            </a:r>
            <a:r>
              <a:rPr lang="pt-BR" sz="1000" dirty="0"/>
              <a:t> </a:t>
            </a:r>
            <a:r>
              <a:rPr lang="pt-BR" sz="1000" b="1" dirty="0"/>
              <a:t>(2)</a:t>
            </a:r>
            <a:r>
              <a:rPr lang="pt-BR" sz="1000" dirty="0"/>
              <a:t>: Amorphous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(Pyr-</a:t>
            </a:r>
            <a:r>
              <a:rPr lang="pt-BR" sz="1000" i="1" dirty="0"/>
              <a:t>d</a:t>
            </a:r>
            <a:r>
              <a:rPr lang="pt-BR" sz="1000" baseline="-25000" dirty="0"/>
              <a:t>5</a:t>
            </a:r>
            <a:r>
              <a:rPr lang="pt-BR" sz="1000" dirty="0"/>
              <a:t>): 1.54; 1.78/20.2 (H-1/C-1); 1.73; 2.44/26.9 (H-2/C-2); 3.63/85.7 (H-3/C-3); 38.8 (qC-4); 84.8 (qC-5); 6.32/133.4 (H-6/C-6); 1.90; 5.66/133.0 (H-7/C-7); 2.58/45.4 (H-8/C-8); 51.2 (qC-9); 2.67/41.2 (H-10/C-10); 1.72; 1.76/22.4 (H-11/C-11); 1.31; 1.60/30.5 (H-12/C-12); 45.8 (qC-13); 48.4 (qC-14); 1.31; 1.31/33.9 (H-15/C-15); 1.57; 1.94/28.1 (H-16/C-16); 1.51/50.9 (H-17-C-17); 0.89/15.1 (H-18/C-18); 182.6 (qC-19); 1.51/36.8 (H-20/C-20); 0.96/19.3 (H-21/C-21); 1.87; 2.24/40.1 (H-22/C-22); 5.28/128.8 (H-23/C-23); 5.52/138.2 (H-24/C-24); 75.4 (qC-25); 1.35/26.5 (H-26/C-26); 1.57/27.0 (H-27/C-27); 1.54/21.3 (qC-28); 0.92/24.4 (H-29/C-29); 0.84/19.8 (C-30); 3-O-Glc 5.32/105.4 (H-1′/C-1′); 3.91/72.8 (H-2′/C-2′); 4.65/73.6 (H-3′/C-3′); 4.15/69.6 (H-4′/C-4′); 4.48/76.4 (H-5′/C-5′); 4.35; 4.57/63.8 (H-6′/C-6′); 3.24/50.7 (25-OCH</a:t>
            </a:r>
            <a:r>
              <a:rPr lang="pt-BR" sz="1000" baseline="-25000" dirty="0"/>
              <a:t>3</a:t>
            </a:r>
            <a:r>
              <a:rPr lang="pt-BR" sz="1000" dirty="0"/>
              <a:t>).</a:t>
            </a:r>
          </a:p>
          <a:p>
            <a:pPr algn="just"/>
            <a:endParaRPr lang="pt-BR" sz="1000" dirty="0"/>
          </a:p>
          <a:p>
            <a:pPr algn="just"/>
            <a:r>
              <a:rPr lang="pt-BR" sz="1000" b="1" i="1" u="sng" dirty="0"/>
              <a:t>Karaviloside VIII</a:t>
            </a:r>
            <a:r>
              <a:rPr lang="pt-BR" sz="1000" dirty="0"/>
              <a:t> </a:t>
            </a:r>
            <a:r>
              <a:rPr lang="pt-BR" sz="1000" b="1" dirty="0"/>
              <a:t>(3)</a:t>
            </a:r>
            <a:r>
              <a:rPr lang="pt-BR" sz="1000" dirty="0"/>
              <a:t>: Amorphous white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(MeOH-</a:t>
            </a:r>
            <a:r>
              <a:rPr lang="pt-BR" sz="1000" i="1" dirty="0"/>
              <a:t>d</a:t>
            </a:r>
            <a:r>
              <a:rPr lang="pt-BR" sz="1000" baseline="-25000" dirty="0"/>
              <a:t>4</a:t>
            </a:r>
            <a:r>
              <a:rPr lang="pt-BR" sz="1000" dirty="0"/>
              <a:t>): 1.29; 1.44/18.8 (H-1/C-1); 1.60; 1.79/28.4 (H-2/C-2); 3.28/77.8 (H-3/C-3); 38.4 (qC-4); 88.9 (qC-5); 5.95/133.0 (H-6/C-6); 5.53 /132.6 (H-7/C-7); 2.28/53.4 (H-8/C-8); 46.8 (qC-9); 2.25/40.2 (H-10/C-10); 1.38; 1.48/21.2 (H-11/C-11); 1.12; 2.02/40.5 (H-12/C-12); 43.0 (qC-13); 1.01/57.4 (H-14/C-14); 1.48; 1.69/24.7 (H-15/C-15); 1.48; 1.52/32.2 (H-16/C-16); 46.7 (qC-17); 49.7 (qC-18); 1.25; 1.25/34.6 (H-19/C-19); 1.26; 1.34/29.0 (H-20/C-20); 1.65/47.7 (H-21/C-21); 0.87/14.7 (H-22/C-22); 3.39; 3.56/80.8 (H-23/C-23); 1.70/42.1 (H-24/C-24); 0.79/15.0 (H-25/C-25); 3.55/77.3 (H-26/C-26); 4.19/81.5 (H-27/C-27); 5.12/124.6 (H-28/C-28); 137.5 (qC-29); 1.66/26.7 (H-30/C-30); 23-O-All 4.62/102.6 (H-1′/C-1′); 3.98/73.1 (H-2′/C-2′); 3.20/73.0 (H-3′/C-3′); 3.41/68.8 (H-4′/C-4′); 3.52/75.7 (H-5′/C-5′); 3.52; 3.67/63.1 (H-6′/C-6′).   </a:t>
            </a:r>
          </a:p>
          <a:p>
            <a:pPr algn="just"/>
            <a:endParaRPr lang="en-US" sz="1000" dirty="0"/>
          </a:p>
          <a:p>
            <a:pPr algn="just"/>
            <a:r>
              <a:rPr lang="pt-BR" sz="1000" b="1" i="1" u="sng" dirty="0"/>
              <a:t>Momordicoside L</a:t>
            </a:r>
            <a:r>
              <a:rPr lang="pt-BR" sz="1000" dirty="0"/>
              <a:t> </a:t>
            </a:r>
            <a:r>
              <a:rPr lang="pt-BR" sz="1000" b="1" dirty="0"/>
              <a:t>(4): </a:t>
            </a:r>
            <a:r>
              <a:rPr lang="pt-BR" sz="1000" dirty="0"/>
              <a:t>Amorphous white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(Pyr-</a:t>
            </a:r>
            <a:r>
              <a:rPr lang="pt-BR" sz="1000" i="1" dirty="0"/>
              <a:t>d</a:t>
            </a:r>
            <a:r>
              <a:rPr lang="pt-BR" sz="1000" baseline="-25000" dirty="0"/>
              <a:t>5</a:t>
            </a:r>
            <a:r>
              <a:rPr lang="pt-BR" sz="1000" dirty="0"/>
              <a:t>): 1.56; 1.56/22.5 (H-1/C-1); 1.64; 1.64/30.3 (H-2/C-2); 3.49/77.2 (H-3/C-3); 42.5 (qC-4); 148.1 (qC-5); 5.90/123.5 (H-6/C-6); 4.12/73.8 (H-7/C-7); 1.51/51.4 (H-8/C-8); 51.4 (qC-9); 2.56/37.5 (H-10/C-10); 1.56; 1.56/23.3 (H-11/C-11); 1.20; 1.93/40.5 (H-12/C-12); 46.8 (qC-13); 48.7 overlapped (qC-14); 1.32; 1.32/35.9 (H-15/C-15); 1.30; 1.89/28.5 (H-16/C-16); 2.04/47.1 (H-17-C-17); 0.87/15.6 (H-18/C-18); 9.79/210.4 (H-19/C-19); 1.51/37.7 (H-20/C-20); 0.89/19.4 (H-21/C-21); 1.76; 2.10/40.4 (H-22/C-22); 5.52/126.0 (H-23/C-23); 5.52/141.0 (H-24/C-24); 71.3 (qC-25); 1.20/30.3 (H-26/C-26); 1.20/30.2 (H-27/C-27); 1.19/26.2 (H-28/C-28); 1.03/28.0 (H-29/C-29); 0.77/19.0 (C-30); 7-O-Glc 4.17/102.3 (H-1′/C-1′); 3.06/75.1 (H-2′/C-2′); 3.16/78.3 (H-3′/C-3′); 3.24/71.8 (H-4′/C-4′); 3.27/78.2 (H-5′/C-5′); 3.57; 3.83/63.0 (H-6′/C-6′).   </a:t>
            </a:r>
            <a:endParaRPr lang="en-US" sz="1000" dirty="0"/>
          </a:p>
          <a:p>
            <a:pPr algn="just"/>
            <a:r>
              <a:rPr lang="pt-BR" sz="1000" dirty="0"/>
              <a:t> </a:t>
            </a:r>
            <a:endParaRPr lang="en-US" sz="1000" dirty="0"/>
          </a:p>
          <a:p>
            <a:pPr algn="just"/>
            <a:r>
              <a:rPr lang="pt-BR" sz="1000" b="1" i="1" u="sng" dirty="0"/>
              <a:t>Momordicoside A</a:t>
            </a:r>
            <a:r>
              <a:rPr lang="pt-BR" sz="1000" dirty="0"/>
              <a:t> </a:t>
            </a:r>
            <a:r>
              <a:rPr lang="pt-BR" sz="1000" b="1" dirty="0"/>
              <a:t>(5): </a:t>
            </a:r>
            <a:r>
              <a:rPr lang="pt-BR" sz="1000" dirty="0"/>
              <a:t>Amorphous white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(MeOH-</a:t>
            </a:r>
            <a:r>
              <a:rPr lang="pt-BR" sz="1000" i="1" dirty="0"/>
              <a:t>d</a:t>
            </a:r>
            <a:r>
              <a:rPr lang="pt-BR" sz="1000" baseline="-25000" dirty="0"/>
              <a:t>4</a:t>
            </a:r>
            <a:r>
              <a:rPr lang="pt-BR" sz="1000" dirty="0"/>
              <a:t>): 1.58; 1.76/23.4 (H-1/C-1); 1.92; 2.50/29.8 (H-2/C-2); 3.86/88.4 (H-3/C-3); 42.5 (qC-4); 144.4 (qC-5); 5.4/120.2 (H-6/C-6); 1.64; 2.27/25.5 (H-7/C-7); 1.60/43.5 (H-8/C-8); 35.8 (qC-9); 2.18/39.6 (H-10/C-10); 1.32; 1.54/33.6 (H-11/C-11); 1.48; 1.58/31.8 (H-12/C-12); 47.9 (qC-13); 50.2 (qC-14); 1.15; 1.23/36.2 (H-15/C-15); 1.58; 2.48/28.5 (H-16/C-16); 2.02/48.6 (H-17-C-17); 0.89/15.9 (H-18/C-18); 0.85/28.3 (H-19/C-19); 2.22/45.3 (H-20/C-20); 1.44/14.8 (H-21/C-21); 4.60/72.5 (H-22/C-22); 4.14/72.2 (H-23/C-23); 4.46/78.1 (H-24/C-24); 1.70/75.2 (H-25/C-25); 1.68/23.7 (H-26/C-26); 1.53/28.9 (H-27/C-27); 1.09/28.6 (H-28/C-28); 0.83/26.1 (H-29/C-29); 1.44/18.8 (C-30); 3-O-Glc 4.21/106.6 (H-1′/C-1′); 3.24/75.7 (H-2′/C-2′); 3.29/78.0 (H-3′/C-3′); 3.23/71.7 (H-4′/C-4′); 3.27/75.7 (H-5′/C-5′); 3.73; 4.02/70.0 (H-6′/C-6′); ); 6-O-Glc 4.35/105.0 (H-1′′/C-1′′); 3.13/75.2 (H-2′′/C-2′′); 3.25/78.2 (H-3′′/C-3′′); 3.23/71.5 (H-4′′/C-4′′); 3.34/77.3 (H-5′′/C-5′′); 3.57; 3.78/70.0 (H-6′′/C-6′′).</a:t>
            </a:r>
          </a:p>
          <a:p>
            <a:pPr algn="just"/>
            <a:endParaRPr lang="pt-BR" sz="1000" dirty="0"/>
          </a:p>
          <a:p>
            <a:pPr algn="just"/>
            <a:r>
              <a:rPr lang="pt-BR" sz="1000" b="1" i="1" u="sng" dirty="0"/>
              <a:t>Kuguaglycoside C</a:t>
            </a:r>
            <a:r>
              <a:rPr lang="pt-BR" sz="1000" dirty="0"/>
              <a:t> </a:t>
            </a:r>
            <a:r>
              <a:rPr lang="pt-BR" sz="1000" b="1" dirty="0"/>
              <a:t>(7)</a:t>
            </a:r>
            <a:r>
              <a:rPr lang="pt-BR" sz="1000" dirty="0"/>
              <a:t>: Amorphous white powder; </a:t>
            </a:r>
            <a:r>
              <a:rPr lang="pt-BR" sz="1000" baseline="30000" dirty="0"/>
              <a:t>1</a:t>
            </a:r>
            <a:r>
              <a:rPr lang="pt-BR" sz="1000" dirty="0"/>
              <a:t>H and </a:t>
            </a:r>
            <a:r>
              <a:rPr lang="pt-BR" sz="1000" baseline="30000" dirty="0"/>
              <a:t>13</a:t>
            </a:r>
            <a:r>
              <a:rPr lang="pt-BR" sz="1000" dirty="0"/>
              <a:t>C NMR; </a:t>
            </a:r>
            <a:r>
              <a:rPr lang="en-US" sz="1000" dirty="0"/>
              <a:t>δ</a:t>
            </a:r>
            <a:r>
              <a:rPr lang="pt-BR" sz="1000" baseline="-25000" dirty="0"/>
              <a:t>H</a:t>
            </a:r>
            <a:r>
              <a:rPr lang="pt-BR" sz="1000" dirty="0"/>
              <a:t>/</a:t>
            </a:r>
            <a:r>
              <a:rPr lang="en-US" sz="1000" dirty="0"/>
              <a:t>δ</a:t>
            </a:r>
            <a:r>
              <a:rPr lang="pt-BR" sz="1000" baseline="-25000" dirty="0"/>
              <a:t>C </a:t>
            </a:r>
            <a:r>
              <a:rPr lang="pt-BR" sz="1000" dirty="0"/>
              <a:t>(Pyr-</a:t>
            </a:r>
            <a:r>
              <a:rPr lang="pt-BR" sz="1000" i="1" dirty="0"/>
              <a:t>d</a:t>
            </a:r>
            <a:r>
              <a:rPr lang="pt-BR" sz="1000" baseline="-25000" dirty="0"/>
              <a:t>5</a:t>
            </a:r>
            <a:r>
              <a:rPr lang="pt-BR" sz="1000" dirty="0"/>
              <a:t>): 1.39; 1.39/21.8 (H-1/C-1); 1.63; 1.63/29.5 (H-2/C-2); 3.50/75.7 (H-3/C-3); 41.1 (qC-4); 146.6 (qC-5); 6.09/134.3 (H-6/C-6); 4.12/72.1 (H-7/C-7); 1.53/50.1 (H-8/C-8); 50.0 (qC-9); 2.54/36.0 (H-10/C-10); 1.39;1.39/21.8 (H-11/C-11); 1.21; 1.63/29.5 (H-12/C-12); 45.4 (qC-13); not measured (qC-14); 1.34; 1.34/34.4 (H-15/C-15); 1.21; 1.63/28.5 (H-16/C-16); 2.05/45.6 (H-17-C-17); 0.90/14.1 (H-18/C-18); 9.8/208.9 (H-19/C-19); 1.53/36.5 (H-20/C-20); 0.78/17.6 (H-21/C-21); 1.79; 2.19/39.5 (H-22/C-22); 5.92/122.0 (H-23/C-23); 5.58/128.5 (H-24/C-24); 142.1 (qC-25); 4.79; 4.79/113.3 (H-26/C-26); 1.21/28.8 (H-27/C-27); 1.04/26.5 (H-28/C-28); 1.04/27.1 (H-29/C-29); 0.90/18.0 (C-30); 7-O-Glc 4.21/100.8 (H-1′/C-1′); 3.09/73.6 (H-2′/C-2′); 3.19/76.7 (H-3′/C-3′); 3.19/76.7 (H-4′/C-4′); 3.29/76.8 (H-5′/C-5′); 3.59; 3.84/61.5 (H-6′/C-6′).    </a:t>
            </a:r>
            <a:endParaRPr lang="en-US" sz="1000" dirty="0"/>
          </a:p>
          <a:p>
            <a:pPr algn="just"/>
            <a:endParaRPr lang="en-US" sz="1000" dirty="0"/>
          </a:p>
          <a:p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AA8C9A-ED6A-4DE6-94BB-72944BA4A42A}"/>
              </a:ext>
            </a:extLst>
          </p:cNvPr>
          <p:cNvSpPr txBox="1"/>
          <p:nvPr/>
        </p:nvSpPr>
        <p:spPr>
          <a:xfrm>
            <a:off x="245328" y="156117"/>
            <a:ext cx="4939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/>
              <a:t>1</a:t>
            </a:r>
            <a:r>
              <a:rPr lang="en-US" sz="1400" b="1" dirty="0"/>
              <a:t>H and </a:t>
            </a:r>
            <a:r>
              <a:rPr lang="en-US" sz="1400" b="1" baseline="30000" dirty="0"/>
              <a:t>13</a:t>
            </a:r>
            <a:r>
              <a:rPr lang="en-US" sz="1400" b="1" dirty="0"/>
              <a:t>C NMR chemical shifts of compounds 1-5 and 7.</a:t>
            </a:r>
          </a:p>
        </p:txBody>
      </p:sp>
    </p:spTree>
    <p:extLst>
      <p:ext uri="{BB962C8B-B14F-4D97-AF65-F5344CB8AC3E}">
        <p14:creationId xmlns:p14="http://schemas.microsoft.com/office/powerpoint/2010/main" val="130031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055336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A688EE-7218-4876-B5A8-F157FB00C95A}"/>
              </a:ext>
            </a:extLst>
          </p:cNvPr>
          <p:cNvSpPr/>
          <p:nvPr/>
        </p:nvSpPr>
        <p:spPr>
          <a:xfrm>
            <a:off x="189923" y="7946307"/>
            <a:ext cx="6478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/>
              <a:t>Figure S22</a:t>
            </a:r>
            <a:r>
              <a:rPr lang="en-US" sz="1200" dirty="0"/>
              <a:t>. 2D ligand-protein interactions of purified compounds with the α-amylase enzyme, </a:t>
            </a:r>
            <a:r>
              <a:rPr lang="en-US" sz="1200" dirty="0" err="1"/>
              <a:t>Karaviloside</a:t>
            </a:r>
            <a:r>
              <a:rPr lang="en-US" sz="1200" dirty="0"/>
              <a:t> VI </a:t>
            </a:r>
            <a:r>
              <a:rPr lang="en-US" sz="1200" b="1" dirty="0"/>
              <a:t>(A)</a:t>
            </a:r>
            <a:r>
              <a:rPr lang="en-US" sz="1200" dirty="0"/>
              <a:t>, </a:t>
            </a:r>
            <a:r>
              <a:rPr lang="en-US" sz="1200" dirty="0" err="1"/>
              <a:t>Karaviloside</a:t>
            </a:r>
            <a:r>
              <a:rPr lang="en-US" sz="1200" dirty="0"/>
              <a:t> VIII </a:t>
            </a:r>
            <a:r>
              <a:rPr lang="en-US" sz="1200" b="1" dirty="0"/>
              <a:t>(B),</a:t>
            </a:r>
            <a:r>
              <a:rPr lang="en-US" sz="1200" dirty="0"/>
              <a:t> </a:t>
            </a:r>
            <a:r>
              <a:rPr lang="en-US" sz="1200" dirty="0" err="1"/>
              <a:t>Momordicoside</a:t>
            </a:r>
            <a:r>
              <a:rPr lang="en-US" sz="1200" dirty="0"/>
              <a:t> L  </a:t>
            </a:r>
            <a:r>
              <a:rPr lang="en-US" sz="1200" b="1" dirty="0"/>
              <a:t>(C),</a:t>
            </a:r>
            <a:r>
              <a:rPr lang="en-US" sz="1200" dirty="0"/>
              <a:t> </a:t>
            </a:r>
            <a:r>
              <a:rPr lang="en-US" sz="1200" dirty="0" err="1"/>
              <a:t>Momordicoside</a:t>
            </a:r>
            <a:r>
              <a:rPr lang="en-US" sz="1200" dirty="0"/>
              <a:t> A </a:t>
            </a:r>
            <a:r>
              <a:rPr lang="en-US" sz="1200" b="1" dirty="0"/>
              <a:t>(D)</a:t>
            </a:r>
            <a:r>
              <a:rPr lang="en-US" sz="1200" dirty="0"/>
              <a:t>, </a:t>
            </a:r>
            <a:r>
              <a:rPr lang="en-US" sz="1200" dirty="0" err="1"/>
              <a:t>Charantoside</a:t>
            </a:r>
            <a:r>
              <a:rPr lang="en-US" sz="1200" dirty="0"/>
              <a:t> XV </a:t>
            </a:r>
            <a:r>
              <a:rPr lang="en-US" sz="1200" b="1" dirty="0"/>
              <a:t>(E)</a:t>
            </a:r>
            <a:r>
              <a:rPr lang="en-US" sz="1200" dirty="0"/>
              <a:t>, and </a:t>
            </a:r>
            <a:r>
              <a:rPr lang="en-US" sz="1200" dirty="0" err="1"/>
              <a:t>Kuguaglycoside</a:t>
            </a:r>
            <a:r>
              <a:rPr lang="en-US" sz="1200" dirty="0"/>
              <a:t> C </a:t>
            </a:r>
            <a:r>
              <a:rPr lang="en-US" sz="1200" b="1" dirty="0"/>
              <a:t>(F)</a:t>
            </a:r>
            <a:r>
              <a:rPr lang="en-US" sz="1200" dirty="0"/>
              <a:t>. Legends below the figure show the different types of bonding between compounds and the enzymatic pocket of α-amylase.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537EB9-B971-4826-9ED3-B617D415ED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19" y="366696"/>
            <a:ext cx="6283967" cy="753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0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44546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89956B-6417-4B81-9070-89C974BE5D23}"/>
              </a:ext>
            </a:extLst>
          </p:cNvPr>
          <p:cNvSpPr/>
          <p:nvPr/>
        </p:nvSpPr>
        <p:spPr>
          <a:xfrm>
            <a:off x="189923" y="7868248"/>
            <a:ext cx="64781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S23</a:t>
            </a:r>
            <a:r>
              <a:rPr lang="en-US" sz="1200" dirty="0"/>
              <a:t>. 2D ligand-protein interactions of purified compounds with the </a:t>
            </a:r>
            <a:r>
              <a:rPr lang="en-US" sz="1200" dirty="0" err="1"/>
              <a:t>isomaltase</a:t>
            </a:r>
            <a:r>
              <a:rPr lang="en-US" sz="1200" dirty="0"/>
              <a:t> enzyme, </a:t>
            </a:r>
            <a:r>
              <a:rPr lang="en-US" sz="1200" dirty="0" err="1"/>
              <a:t>Karaviloside</a:t>
            </a:r>
            <a:r>
              <a:rPr lang="en-US" sz="1200" dirty="0"/>
              <a:t> VI </a:t>
            </a:r>
            <a:r>
              <a:rPr lang="en-US" sz="1200" b="1" dirty="0"/>
              <a:t>(A)</a:t>
            </a:r>
            <a:r>
              <a:rPr lang="en-US" sz="1200" dirty="0"/>
              <a:t>, </a:t>
            </a:r>
            <a:r>
              <a:rPr lang="en-US" sz="1200" dirty="0" err="1"/>
              <a:t>Karaviloside</a:t>
            </a:r>
            <a:r>
              <a:rPr lang="en-US" sz="1200" dirty="0"/>
              <a:t> VIII </a:t>
            </a:r>
            <a:r>
              <a:rPr lang="en-US" sz="1200" b="1" dirty="0"/>
              <a:t>(B),</a:t>
            </a:r>
            <a:r>
              <a:rPr lang="en-US" sz="1200" dirty="0"/>
              <a:t> </a:t>
            </a:r>
            <a:r>
              <a:rPr lang="en-US" sz="1200" dirty="0" err="1"/>
              <a:t>Momordicoside</a:t>
            </a:r>
            <a:r>
              <a:rPr lang="en-US" sz="1200" dirty="0"/>
              <a:t> L  </a:t>
            </a:r>
            <a:r>
              <a:rPr lang="en-US" sz="1200" b="1" dirty="0"/>
              <a:t>(C),</a:t>
            </a:r>
            <a:r>
              <a:rPr lang="en-US" sz="1200" dirty="0"/>
              <a:t> </a:t>
            </a:r>
            <a:r>
              <a:rPr lang="en-US" sz="1200" dirty="0" err="1"/>
              <a:t>Momordicoside</a:t>
            </a:r>
            <a:r>
              <a:rPr lang="en-US" sz="1200" dirty="0"/>
              <a:t> A </a:t>
            </a:r>
            <a:r>
              <a:rPr lang="en-US" sz="1200" b="1" dirty="0"/>
              <a:t>(D)</a:t>
            </a:r>
            <a:r>
              <a:rPr lang="en-US" sz="1200" dirty="0"/>
              <a:t>, </a:t>
            </a:r>
            <a:r>
              <a:rPr lang="en-US" sz="1200" dirty="0" err="1"/>
              <a:t>Charantoside</a:t>
            </a:r>
            <a:r>
              <a:rPr lang="en-US" sz="1200" dirty="0"/>
              <a:t> XV </a:t>
            </a:r>
            <a:r>
              <a:rPr lang="en-US" sz="1200" b="1" dirty="0"/>
              <a:t>(E)</a:t>
            </a:r>
            <a:r>
              <a:rPr lang="en-US" sz="1200" dirty="0"/>
              <a:t>, and </a:t>
            </a:r>
            <a:r>
              <a:rPr lang="en-US" sz="1200" dirty="0" err="1"/>
              <a:t>Kuguaglycoside</a:t>
            </a:r>
            <a:r>
              <a:rPr lang="en-US" sz="1200" dirty="0"/>
              <a:t> C </a:t>
            </a:r>
            <a:r>
              <a:rPr lang="en-US" sz="1200" b="1" dirty="0"/>
              <a:t>(F)</a:t>
            </a:r>
            <a:r>
              <a:rPr lang="en-US" sz="1200" dirty="0"/>
              <a:t>. Legends below the figure show the different types of bonding between compounds and the enzymatic pocket of </a:t>
            </a:r>
            <a:r>
              <a:rPr lang="en-US" sz="1200" dirty="0" err="1"/>
              <a:t>isomaltase</a:t>
            </a:r>
            <a:r>
              <a:rPr lang="en-US" sz="1200" dirty="0"/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C6ECA6-2E68-452F-9779-F1454718B76A}"/>
              </a:ext>
            </a:extLst>
          </p:cNvPr>
          <p:cNvSpPr/>
          <p:nvPr/>
        </p:nvSpPr>
        <p:spPr>
          <a:xfrm>
            <a:off x="4864314" y="861025"/>
            <a:ext cx="367990" cy="2787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6B3723-EBBC-43DC-94A4-77F1350EE517}"/>
              </a:ext>
            </a:extLst>
          </p:cNvPr>
          <p:cNvSpPr/>
          <p:nvPr/>
        </p:nvSpPr>
        <p:spPr>
          <a:xfrm>
            <a:off x="4933951" y="1090613"/>
            <a:ext cx="88106" cy="857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16F8C1-54A3-42DF-9508-D904E1CEF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69" y="317648"/>
            <a:ext cx="6592462" cy="744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71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066488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16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35B81B7-CEE9-460D-AAB2-5B5F011B8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67068"/>
              </p:ext>
            </p:extLst>
          </p:nvPr>
        </p:nvGraphicFramePr>
        <p:xfrm>
          <a:off x="256478" y="684713"/>
          <a:ext cx="6378498" cy="8427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6842">
                  <a:extLst>
                    <a:ext uri="{9D8B030D-6E8A-4147-A177-3AD203B41FA5}">
                      <a16:colId xmlns:a16="http://schemas.microsoft.com/office/drawing/2014/main" val="3844276807"/>
                    </a:ext>
                  </a:extLst>
                </a:gridCol>
                <a:gridCol w="923486">
                  <a:extLst>
                    <a:ext uri="{9D8B030D-6E8A-4147-A177-3AD203B41FA5}">
                      <a16:colId xmlns:a16="http://schemas.microsoft.com/office/drawing/2014/main" val="4163783743"/>
                    </a:ext>
                  </a:extLst>
                </a:gridCol>
                <a:gridCol w="612079">
                  <a:extLst>
                    <a:ext uri="{9D8B030D-6E8A-4147-A177-3AD203B41FA5}">
                      <a16:colId xmlns:a16="http://schemas.microsoft.com/office/drawing/2014/main" val="3656888858"/>
                    </a:ext>
                  </a:extLst>
                </a:gridCol>
                <a:gridCol w="1641008">
                  <a:extLst>
                    <a:ext uri="{9D8B030D-6E8A-4147-A177-3AD203B41FA5}">
                      <a16:colId xmlns:a16="http://schemas.microsoft.com/office/drawing/2014/main" val="1623277324"/>
                    </a:ext>
                  </a:extLst>
                </a:gridCol>
                <a:gridCol w="1451598">
                  <a:extLst>
                    <a:ext uri="{9D8B030D-6E8A-4147-A177-3AD203B41FA5}">
                      <a16:colId xmlns:a16="http://schemas.microsoft.com/office/drawing/2014/main" val="1260973744"/>
                    </a:ext>
                  </a:extLst>
                </a:gridCol>
                <a:gridCol w="923485">
                  <a:extLst>
                    <a:ext uri="{9D8B030D-6E8A-4147-A177-3AD203B41FA5}">
                      <a16:colId xmlns:a16="http://schemas.microsoft.com/office/drawing/2014/main" val="2235900287"/>
                    </a:ext>
                  </a:extLst>
                </a:gridCol>
              </a:tblGrid>
              <a:tr h="421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Receptor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Compound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Binding energy (kcal/mol)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Interactions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Hydrogen bonds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Inhibition constant (</a:t>
                      </a:r>
                      <a:r>
                        <a:rPr lang="en-US" sz="900" dirty="0" err="1">
                          <a:effectLst/>
                        </a:rPr>
                        <a:t>nM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751318783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α-Amylase (PDB ID:1OSE)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karaviloside VI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-10.54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Asp300, His299, Leu162, Trp59, Val163, His305, His201, Gly306, Ala307, Ile235, Lys200, Glu240, Asp236, Leu237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Glu240 (2.0, 2.2, and 3 Å), His201 (2.1 Å)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18.79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3179968805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karaviloside VIII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-11.14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Tyr151, Lys200, Ile235, Gly306, His201, Asp356, Trp59, Trp357, His305, Leu162, Val163, Ala307, Gly306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Lys200 (1.9 Å), His201 (2.3 Å), Trp59 (2.2 Å), Asp356 (2.1 and 2.5 Å)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1.76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2737866563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momordicoside 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-8.94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Ala198, Glu233, Asp300, Asp197, His201, Lys200, Leu162, Tyr151, Ala307, Leu237, Gly308, Gly306, Val163, His305, Ile235, Tyr151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Glu233 (1.8 and 2.7 Å), Ala307 (2.2 Å), His305 (1.8 Å)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278.19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3971283698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momordicoside 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-14.52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Gly63, His101, Asp197, Glu233, Ala198, His201, Asp300, Val163, Leu162, Ile235, Tyr151, Glu240, Ala307, Tyr58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Glu240 (1.6, 1.8 and 2.1 Å), His101(2.3 Å), Glu233 (2, 2.2 and 2.5 Å), Asp197 (1.9 and 2 Å), Gly63 (2.4 Å)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22.5 pM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3251511689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charantoside</a:t>
                      </a:r>
                      <a:r>
                        <a:rPr lang="en-US" sz="900" dirty="0">
                          <a:effectLst/>
                        </a:rPr>
                        <a:t> XV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-10.64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Val163, Ile235, His201, Ala307, Glu240, Tyr151, Lys200, Gyl306, Asp300, Trp58 </a:t>
                      </a: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Glu240 (1.3, 1.4 and 1.9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Gly306 (2.3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)</a:t>
                      </a: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15.84</a:t>
                      </a: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3868660730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kuguaglycoside C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-11.54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Ile235, Glu233, Ala198, Asp197, Val98, His101, Arg195, His199, Asp300, Tyr62, Leu162, Val165, His305, Gly306, Ile235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Asp197 (1.9 and 2.3 Å), Glu233 (2.1 Å), His305 (1.8 Å), His305 (1.9 Å), His299 (2 Å), Asp300 (2, 2.2, 2.4 and 2.6 Å)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3.45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2696704278"/>
                  </a:ext>
                </a:extLst>
              </a:tr>
              <a:tr h="421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α</a:t>
                      </a:r>
                      <a:r>
                        <a:rPr lang="pt-BR" sz="900">
                          <a:effectLst/>
                        </a:rPr>
                        <a:t>-Glucosidase (PDB ID:3A4A)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karaviloside VI 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-10.7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</a:endParaRPr>
                    </a:p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Tyr158, Glu411, Arg442, Phe178, Phe159, Gly279, Phe303, Pro312, Asp307, Glu232, Asn302, Ala281, Ser282, Leu313, Asp242, Phe314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Glu332 (2.1 and 2.2 Å), Ala281 (2.1 Å), Leu313 (2.7 Å)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12.48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195170001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karaviloside VIII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-10.56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Leu313, Lys156, Glu277, Arg315, Tyr158, Phe314</a:t>
                      </a:r>
                      <a:r>
                        <a:rPr lang="en-US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Phe303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Glu277 (1.5 and 1.4 Å ), Gln279 (2.1 and 2.3 Å), Lys156 (2.1 Å), Leu313 (2.5 Å)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18.23</a:t>
                      </a: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959287979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momordicoside 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-8.28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Pro320, Phe321, Asp325, Thr310, Asp307, Pro312, His280, Ser304, Asn302, Ala281, Glu232, Ser282, Ala329, Val308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Pro320 (1.9 Å), Pro312 (2.2 Å) His280 (2 Å), Ser304 (2 Å), Asn302 (2 Å), Ala281(1.9 and 2 Å), Glu232 (2 Å)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852.19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2688122855"/>
                  </a:ext>
                </a:extLst>
              </a:tr>
              <a:tr h="421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momordicoside A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-12.48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Glu232, Asn302, Lys286, Asp325, Ser304, Val308, Ala329, Asp307, Thr310, His280, Pro312, Ser311, Phe314, Tyr316, GLu411, Tyr158, Arg442, Phe178, Gln279, Ser289, Asn302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Glu411(1.9, 2.0, and 2.6 Å), Ser314 (2.4 Å), Glu332 (2.1 and 2.3 Å)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706.7 pM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3401808428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charantoside</a:t>
                      </a:r>
                      <a:r>
                        <a:rPr lang="en-US" sz="900" dirty="0">
                          <a:effectLst/>
                        </a:rPr>
                        <a:t> XV 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-10.37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Arg442, Tyr158, Arg315, Val232, Leu313, Ser240, Pro312, Asp242, Asp307</a:t>
                      </a: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Pro312 (1.2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Ser240(2.3 and 2.2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Asp242 (1.5, 1.7, and 2.3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Asp307 (1.23 </a:t>
                      </a:r>
                      <a:r>
                        <a:rPr lang="en-US" sz="900" dirty="0">
                          <a:effectLst/>
                        </a:rPr>
                        <a:t>Å</a:t>
                      </a: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25.02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2389447842"/>
                  </a:ext>
                </a:extLst>
              </a:tr>
              <a:tr h="3150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kuguaglycoside C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-8.23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Asp242, Ser240, Leu246, Asn247, Ser282, Ala281, Asn302, Glu332, His280, Asp307, Thr310, Ser311, Lys156, Phe314, Leu313, Pro240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Ser282 (4.25 Å), Glu332 (4.86 Å), Asp242 (3.73 Å)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929.04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6" marR="56136" marT="0" marB="0" anchor="ctr"/>
                </a:tc>
                <a:extLst>
                  <a:ext uri="{0D108BD9-81ED-4DB2-BD59-A6C34878D82A}">
                    <a16:rowId xmlns:a16="http://schemas.microsoft.com/office/drawing/2014/main" val="141703080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E89C44C-F6D0-4B0F-8520-91FD7E5447BB}"/>
              </a:ext>
            </a:extLst>
          </p:cNvPr>
          <p:cNvSpPr txBox="1"/>
          <p:nvPr/>
        </p:nvSpPr>
        <p:spPr>
          <a:xfrm>
            <a:off x="312234" y="100361"/>
            <a:ext cx="6244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S1: </a:t>
            </a:r>
            <a:r>
              <a:rPr lang="en-US" alt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Protein-ligand interactions and docking scores of isolated compounds (</a:t>
            </a:r>
            <a:r>
              <a:rPr lang="en-US" alt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2-7</a:t>
            </a:r>
            <a:r>
              <a:rPr lang="en-US" alt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in α-amylase and isomaltase obtained using </a:t>
            </a:r>
            <a:r>
              <a:rPr lang="en-US" alt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AutoDock</a:t>
            </a:r>
            <a:r>
              <a:rPr lang="en-US" alt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4.2. </a:t>
            </a:r>
            <a:endParaRPr lang="en-US" altLang="en-US" sz="1200" baseline="-30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39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519002"/>
              </p:ext>
            </p:extLst>
          </p:nvPr>
        </p:nvGraphicFramePr>
        <p:xfrm>
          <a:off x="144966" y="154939"/>
          <a:ext cx="6377723" cy="819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2723">
                  <a:extLst>
                    <a:ext uri="{9D8B030D-6E8A-4147-A177-3AD203B41FA5}">
                      <a16:colId xmlns:a16="http://schemas.microsoft.com/office/drawing/2014/main" val="921072139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849192307"/>
                    </a:ext>
                  </a:extLst>
                </a:gridCol>
              </a:tblGrid>
              <a:tr h="40550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Figure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9795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Scheme S1: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Flow chart of the isolation process of compounds 1-7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02452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Chemical structure and LC-HRESIMS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  <a:endParaRPr kumimoji="0" 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37595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S2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38689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35779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defTabSz="685800"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S4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DEPT-135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4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7415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S5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DQCOSY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4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27699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S6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HMQC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5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48849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S7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HMBC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5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32382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S8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TOCSY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712484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S9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NOESY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 </a:t>
                      </a:r>
                      <a:endParaRPr lang="en-US" sz="1200" b="1" dirty="0">
                        <a:cs typeface="Arial" panose="020B0604020202020204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6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31575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S10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 </a:t>
                      </a:r>
                      <a:endParaRPr lang="en-US" sz="1200" b="1" dirty="0">
                        <a:cs typeface="Arial" panose="020B0604020202020204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7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310735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1 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7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1390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S12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8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8104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 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8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14129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S14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9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7368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S15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9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3299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S16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10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822862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S17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10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37670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S18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11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835747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S19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11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096171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S20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H NMR spectrum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12</a:t>
                      </a:r>
                    </a:p>
                  </a:txBody>
                  <a:tcPr>
                    <a:gradFill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87011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6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48378"/>
              </p:ext>
            </p:extLst>
          </p:nvPr>
        </p:nvGraphicFramePr>
        <p:xfrm>
          <a:off x="203200" y="147320"/>
          <a:ext cx="6445250" cy="8056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7307">
                  <a:extLst>
                    <a:ext uri="{9D8B030D-6E8A-4147-A177-3AD203B41FA5}">
                      <a16:colId xmlns:a16="http://schemas.microsoft.com/office/drawing/2014/main" val="441825832"/>
                    </a:ext>
                  </a:extLst>
                </a:gridCol>
                <a:gridCol w="637943">
                  <a:extLst>
                    <a:ext uri="{9D8B030D-6E8A-4147-A177-3AD203B41FA5}">
                      <a16:colId xmlns:a16="http://schemas.microsoft.com/office/drawing/2014/main" val="2902285503"/>
                    </a:ext>
                  </a:extLst>
                </a:gridCol>
              </a:tblGrid>
              <a:tr h="39099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Figure</a:t>
                      </a:r>
                      <a:endParaRPr lang="en-US" sz="14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Page</a:t>
                      </a:r>
                      <a:endParaRPr lang="en-US" sz="14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988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S21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baseline="30000" dirty="0"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C NMR and DEPT 135 spectra of compound </a:t>
                      </a:r>
                      <a:r>
                        <a:rPr lang="en-US" sz="1200" b="1" dirty="0"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12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697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7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30000" dirty="0"/>
                        <a:t>1</a:t>
                      </a:r>
                      <a:r>
                        <a:rPr lang="en-US" sz="1200" b="1" dirty="0"/>
                        <a:t>H and </a:t>
                      </a:r>
                      <a:r>
                        <a:rPr lang="en-US" sz="1200" b="1" baseline="30000" dirty="0"/>
                        <a:t>13</a:t>
                      </a:r>
                      <a:r>
                        <a:rPr lang="en-US" sz="1200" b="1" dirty="0"/>
                        <a:t>C NMR chemical shifts of compounds 1-5 and 7.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13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8982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S22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200" dirty="0"/>
                        <a:t>2D ligand-protein interactions of purified compounds with the α-amylase enzyme, </a:t>
                      </a:r>
                      <a:r>
                        <a:rPr lang="en-US" sz="1200" dirty="0" err="1"/>
                        <a:t>Karaviloside</a:t>
                      </a:r>
                      <a:r>
                        <a:rPr lang="en-US" sz="1200" dirty="0"/>
                        <a:t> VI </a:t>
                      </a:r>
                      <a:r>
                        <a:rPr lang="en-US" sz="1200" b="1" dirty="0"/>
                        <a:t>(A)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Karaviloside</a:t>
                      </a:r>
                      <a:r>
                        <a:rPr lang="en-US" sz="1200" dirty="0"/>
                        <a:t> VIII </a:t>
                      </a:r>
                      <a:r>
                        <a:rPr lang="en-US" sz="1200" b="1" dirty="0"/>
                        <a:t>(B),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Momordicoside</a:t>
                      </a:r>
                      <a:r>
                        <a:rPr lang="en-US" sz="1200" dirty="0"/>
                        <a:t> L  </a:t>
                      </a:r>
                      <a:r>
                        <a:rPr lang="en-US" sz="1200" b="1" dirty="0"/>
                        <a:t>(C),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Momordicoside</a:t>
                      </a:r>
                      <a:r>
                        <a:rPr lang="en-US" sz="1200" dirty="0"/>
                        <a:t> A </a:t>
                      </a:r>
                      <a:r>
                        <a:rPr lang="en-US" sz="1200" b="1" dirty="0"/>
                        <a:t>(D)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Charantoside</a:t>
                      </a:r>
                      <a:r>
                        <a:rPr lang="en-US" sz="1200" dirty="0"/>
                        <a:t> XV </a:t>
                      </a:r>
                      <a:r>
                        <a:rPr lang="en-US" sz="1200" b="1" dirty="0"/>
                        <a:t>(E)</a:t>
                      </a:r>
                      <a:r>
                        <a:rPr lang="en-US" sz="1200" dirty="0"/>
                        <a:t>, and </a:t>
                      </a:r>
                      <a:r>
                        <a:rPr lang="en-US" sz="1200" dirty="0" err="1"/>
                        <a:t>Kuguaglycoside</a:t>
                      </a:r>
                      <a:r>
                        <a:rPr lang="en-US" sz="1200" dirty="0"/>
                        <a:t> C </a:t>
                      </a:r>
                      <a:r>
                        <a:rPr lang="en-US" sz="1200" b="1" dirty="0"/>
                        <a:t>(F)</a:t>
                      </a:r>
                      <a:r>
                        <a:rPr lang="en-US" sz="1200" dirty="0"/>
                        <a:t>. Legends below the figure show the different types of bonding between compounds and the enzymatic pocket of α-amylase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14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37507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cs typeface="Arial" panose="020B0604020202020204" pitchFamily="34" charset="0"/>
                        </a:rPr>
                        <a:t>Figure S23</a:t>
                      </a:r>
                      <a:r>
                        <a:rPr lang="en-US" sz="1200" dirty="0"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200" dirty="0"/>
                        <a:t> 2D ligand-protein interactions of purified compounds with the </a:t>
                      </a:r>
                      <a:r>
                        <a:rPr lang="en-US" sz="1200" dirty="0" err="1"/>
                        <a:t>isomaltase</a:t>
                      </a:r>
                      <a:r>
                        <a:rPr lang="en-US" sz="1200" dirty="0"/>
                        <a:t> enzyme, </a:t>
                      </a:r>
                      <a:r>
                        <a:rPr lang="en-US" sz="1200" dirty="0" err="1"/>
                        <a:t>Karaviloside</a:t>
                      </a:r>
                      <a:r>
                        <a:rPr lang="en-US" sz="1200" dirty="0"/>
                        <a:t> VI </a:t>
                      </a:r>
                      <a:r>
                        <a:rPr lang="en-US" sz="1200" b="1" dirty="0"/>
                        <a:t>(A)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Karaviloside</a:t>
                      </a:r>
                      <a:r>
                        <a:rPr lang="en-US" sz="1200" dirty="0"/>
                        <a:t> VIII </a:t>
                      </a:r>
                      <a:r>
                        <a:rPr lang="en-US" sz="1200" b="1" dirty="0"/>
                        <a:t>(B),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Momordicoside</a:t>
                      </a:r>
                      <a:r>
                        <a:rPr lang="en-US" sz="1200" dirty="0"/>
                        <a:t> L  </a:t>
                      </a:r>
                      <a:r>
                        <a:rPr lang="en-US" sz="1200" b="1" dirty="0"/>
                        <a:t>(C),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Momordicoside</a:t>
                      </a:r>
                      <a:r>
                        <a:rPr lang="en-US" sz="1200" dirty="0"/>
                        <a:t> A </a:t>
                      </a:r>
                      <a:r>
                        <a:rPr lang="en-US" sz="1200" b="1" dirty="0"/>
                        <a:t>(D)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Charantoside</a:t>
                      </a:r>
                      <a:r>
                        <a:rPr lang="en-US" sz="1200" dirty="0"/>
                        <a:t> XV </a:t>
                      </a:r>
                      <a:r>
                        <a:rPr lang="en-US" sz="1200" b="1" dirty="0"/>
                        <a:t>(E)</a:t>
                      </a:r>
                      <a:r>
                        <a:rPr lang="en-US" sz="1200" dirty="0"/>
                        <a:t>, and </a:t>
                      </a:r>
                      <a:r>
                        <a:rPr lang="en-US" sz="1200" dirty="0" err="1"/>
                        <a:t>Kuguaglycoside</a:t>
                      </a:r>
                      <a:r>
                        <a:rPr lang="en-US" sz="1200" dirty="0"/>
                        <a:t> C </a:t>
                      </a:r>
                      <a:r>
                        <a:rPr lang="en-US" sz="1200" b="1" dirty="0"/>
                        <a:t>(F)</a:t>
                      </a:r>
                      <a:r>
                        <a:rPr lang="en-US" sz="1200" dirty="0"/>
                        <a:t>. Legends below the figure show the different types of bonding between compounds and the enzymatic pocket of </a:t>
                      </a:r>
                      <a:r>
                        <a:rPr lang="en-US" sz="1200" dirty="0" err="1"/>
                        <a:t>isomaltase</a:t>
                      </a:r>
                      <a:r>
                        <a:rPr lang="en-US" sz="1200" dirty="0"/>
                        <a:t>.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15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0179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en-US" sz="1200" b="1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Table S1: </a:t>
                      </a:r>
                      <a:r>
                        <a:rPr lang="en-US" altLang="en-US" sz="12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Protein-ligand interactions and docking scores of isolated compounds (</a:t>
                      </a:r>
                      <a:r>
                        <a:rPr lang="en-US" altLang="en-US" sz="1200" b="1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2-7</a:t>
                      </a:r>
                      <a:r>
                        <a:rPr lang="en-US" altLang="en-US" sz="12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in α-amylase and </a:t>
                      </a:r>
                      <a:r>
                        <a:rPr lang="en-US" altLang="en-US" sz="1200" dirty="0" err="1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isomaltase</a:t>
                      </a:r>
                      <a:r>
                        <a:rPr lang="en-US" altLang="en-US" sz="12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obtained using </a:t>
                      </a:r>
                      <a:r>
                        <a:rPr lang="en-US" altLang="en-US" sz="1200" dirty="0" err="1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AutoDock</a:t>
                      </a:r>
                      <a:r>
                        <a:rPr lang="en-US" altLang="en-US" sz="12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4.2. </a:t>
                      </a:r>
                      <a:endParaRPr lang="en-US" altLang="en-US" sz="1200" baseline="-30000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latin typeface="+mn-lt"/>
                        </a:rPr>
                        <a:t>16</a:t>
                      </a: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5683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65088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9384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64546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20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10949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86663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01803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0516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96918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6062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32541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highlight>
                          <a:srgbClr val="FFFF00"/>
                        </a:highlight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10200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latin typeface="+mn-lt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69307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50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2470" y="68069"/>
            <a:ext cx="901722" cy="22018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31" b="1" dirty="0"/>
              <a:t>Acetone extract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>
            <a:off x="3443896" y="296289"/>
            <a:ext cx="0" cy="24022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 flipV="1">
            <a:off x="3450043" y="531148"/>
            <a:ext cx="3327344" cy="108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 flipH="1">
            <a:off x="189119" y="540962"/>
            <a:ext cx="3251110" cy="73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435294" y="266792"/>
            <a:ext cx="1125629" cy="305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92" dirty="0"/>
              <a:t>Silica gel chromatography</a:t>
            </a:r>
          </a:p>
          <a:p>
            <a:r>
              <a:rPr lang="en-US" sz="692" dirty="0"/>
              <a:t>93 fractions x 1L; 21 pools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4B5EDB3-9441-4C6D-9A83-8ED743FCD54B}"/>
              </a:ext>
            </a:extLst>
          </p:cNvPr>
          <p:cNvGrpSpPr/>
          <p:nvPr/>
        </p:nvGrpSpPr>
        <p:grpSpPr>
          <a:xfrm>
            <a:off x="0" y="543367"/>
            <a:ext cx="396914" cy="514768"/>
            <a:chOff x="-88640" y="1271292"/>
            <a:chExt cx="573320" cy="743553"/>
          </a:xfrm>
        </p:grpSpPr>
        <p:cxnSp>
          <p:nvCxnSpPr>
            <p:cNvPr id="16" name="Straight Connector 15"/>
            <p:cNvCxnSpPr>
              <a:cxnSpLocks/>
            </p:cNvCxnSpPr>
            <p:nvPr/>
          </p:nvCxnSpPr>
          <p:spPr>
            <a:xfrm>
              <a:off x="177443" y="1271292"/>
              <a:ext cx="0" cy="25481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-88640" y="1511930"/>
              <a:ext cx="573320" cy="502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54" dirty="0"/>
                <a:t>1.1 </a:t>
              </a:r>
            </a:p>
            <a:p>
              <a:pPr algn="ctr"/>
              <a:r>
                <a:rPr lang="en-US" sz="554" dirty="0"/>
                <a:t>2</a:t>
              </a:r>
            </a:p>
            <a:p>
              <a:pPr algn="ctr"/>
              <a:r>
                <a:rPr lang="en-US" sz="554" dirty="0"/>
                <a:t>0.09 g</a:t>
              </a:r>
            </a:p>
          </p:txBody>
        </p:sp>
      </p:grpSp>
      <p:cxnSp>
        <p:nvCxnSpPr>
          <p:cNvPr id="35" name="Straight Connector 34"/>
          <p:cNvCxnSpPr/>
          <p:nvPr/>
        </p:nvCxnSpPr>
        <p:spPr>
          <a:xfrm>
            <a:off x="6773535" y="533681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36667A4-8F5F-41CF-90F4-701B14CB333D}"/>
              </a:ext>
            </a:extLst>
          </p:cNvPr>
          <p:cNvGrpSpPr/>
          <p:nvPr/>
        </p:nvGrpSpPr>
        <p:grpSpPr>
          <a:xfrm>
            <a:off x="344121" y="541964"/>
            <a:ext cx="322524" cy="510263"/>
            <a:chOff x="510105" y="1441937"/>
            <a:chExt cx="430031" cy="68035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678243" y="14419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10105" y="1658059"/>
              <a:ext cx="430031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54" dirty="0"/>
                <a:t>1.2 </a:t>
              </a:r>
            </a:p>
            <a:p>
              <a:r>
                <a:rPr lang="en-US" sz="554" dirty="0"/>
                <a:t>3-4</a:t>
              </a:r>
            </a:p>
            <a:p>
              <a:r>
                <a:rPr lang="en-US" sz="554" dirty="0"/>
                <a:t>0.5 g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A1B72BB-FCFC-40F2-AB28-62997830C687}"/>
              </a:ext>
            </a:extLst>
          </p:cNvPr>
          <p:cNvGrpSpPr/>
          <p:nvPr/>
        </p:nvGrpSpPr>
        <p:grpSpPr>
          <a:xfrm>
            <a:off x="522228" y="541965"/>
            <a:ext cx="357790" cy="515569"/>
            <a:chOff x="897356" y="1441937"/>
            <a:chExt cx="477053" cy="68742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112772" y="14419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897356" y="1665133"/>
              <a:ext cx="477053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1.3 </a:t>
              </a:r>
            </a:p>
            <a:p>
              <a:pPr algn="ctr"/>
              <a:r>
                <a:rPr lang="en-US" sz="554" dirty="0"/>
                <a:t>fr.5-9</a:t>
              </a:r>
            </a:p>
            <a:p>
              <a:pPr algn="ctr"/>
              <a:r>
                <a:rPr lang="en-US" sz="554" dirty="0"/>
                <a:t>0.73 g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93608BD-3CEF-4BBB-B1EF-86CEAAD48DB8}"/>
              </a:ext>
            </a:extLst>
          </p:cNvPr>
          <p:cNvGrpSpPr/>
          <p:nvPr/>
        </p:nvGrpSpPr>
        <p:grpSpPr>
          <a:xfrm>
            <a:off x="756213" y="539767"/>
            <a:ext cx="412293" cy="519131"/>
            <a:chOff x="1295723" y="1439008"/>
            <a:chExt cx="549724" cy="69217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524000" y="143900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1295723" y="1666953"/>
              <a:ext cx="549724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1.4</a:t>
              </a:r>
            </a:p>
            <a:p>
              <a:pPr algn="ctr"/>
              <a:r>
                <a:rPr lang="en-US" sz="554" dirty="0"/>
                <a:t>fr.10-15</a:t>
              </a:r>
            </a:p>
            <a:p>
              <a:pPr algn="ctr"/>
              <a:r>
                <a:rPr lang="en-US" sz="554" dirty="0"/>
                <a:t>2.1 g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5A4374F-5F1E-4158-B97F-7DA7849A57A8}"/>
              </a:ext>
            </a:extLst>
          </p:cNvPr>
          <p:cNvGrpSpPr/>
          <p:nvPr/>
        </p:nvGrpSpPr>
        <p:grpSpPr>
          <a:xfrm>
            <a:off x="1035916" y="544183"/>
            <a:ext cx="370615" cy="519622"/>
            <a:chOff x="1837859" y="1438353"/>
            <a:chExt cx="494153" cy="692829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072514" y="1438353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1837859" y="1666953"/>
              <a:ext cx="494153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1.5 </a:t>
              </a:r>
            </a:p>
            <a:p>
              <a:pPr algn="ctr"/>
              <a:r>
                <a:rPr lang="en-US" sz="554" dirty="0"/>
                <a:t>f16-20</a:t>
              </a:r>
            </a:p>
            <a:p>
              <a:pPr algn="ctr"/>
              <a:r>
                <a:rPr lang="en-US" sz="554" dirty="0"/>
                <a:t>0.82 g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55C601E-51DF-4D3D-B02C-EA77B6B208B3}"/>
              </a:ext>
            </a:extLst>
          </p:cNvPr>
          <p:cNvGrpSpPr/>
          <p:nvPr/>
        </p:nvGrpSpPr>
        <p:grpSpPr>
          <a:xfrm>
            <a:off x="1314007" y="543422"/>
            <a:ext cx="357790" cy="513833"/>
            <a:chOff x="2389335" y="1437339"/>
            <a:chExt cx="477053" cy="685110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2610322" y="14373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2389335" y="1658220"/>
              <a:ext cx="477053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1.6</a:t>
              </a:r>
            </a:p>
            <a:p>
              <a:pPr algn="ctr"/>
              <a:r>
                <a:rPr lang="en-US" sz="554" dirty="0"/>
                <a:t>21-25</a:t>
              </a:r>
            </a:p>
            <a:p>
              <a:pPr algn="ctr"/>
              <a:r>
                <a:rPr lang="en-US" sz="554" dirty="0"/>
                <a:t>2.91 g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79BBF2F-6C88-429F-8DD5-8CAE103E7827}"/>
              </a:ext>
            </a:extLst>
          </p:cNvPr>
          <p:cNvGrpSpPr/>
          <p:nvPr/>
        </p:nvGrpSpPr>
        <p:grpSpPr>
          <a:xfrm>
            <a:off x="1582684" y="541697"/>
            <a:ext cx="357790" cy="525192"/>
            <a:chOff x="2903685" y="1435037"/>
            <a:chExt cx="477053" cy="700256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152460" y="14350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2903685" y="1671064"/>
              <a:ext cx="477053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1.7 </a:t>
              </a:r>
            </a:p>
            <a:p>
              <a:pPr algn="ctr"/>
              <a:r>
                <a:rPr lang="en-US" sz="554" dirty="0"/>
                <a:t>26-29</a:t>
              </a:r>
            </a:p>
            <a:p>
              <a:pPr algn="ctr"/>
              <a:r>
                <a:rPr lang="en-US" sz="554" dirty="0"/>
                <a:t>1.74 g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BF73D18-62BB-4B07-9A70-6BA1E2D14E29}"/>
              </a:ext>
            </a:extLst>
          </p:cNvPr>
          <p:cNvGrpSpPr/>
          <p:nvPr/>
        </p:nvGrpSpPr>
        <p:grpSpPr>
          <a:xfrm>
            <a:off x="1881482" y="541963"/>
            <a:ext cx="357790" cy="516932"/>
            <a:chOff x="3370410" y="1441939"/>
            <a:chExt cx="477053" cy="689242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619185" y="14419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3370410" y="1666953"/>
              <a:ext cx="477053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1.8</a:t>
              </a:r>
            </a:p>
            <a:p>
              <a:pPr algn="ctr"/>
              <a:r>
                <a:rPr lang="en-US" sz="554" dirty="0"/>
                <a:t>30-33</a:t>
              </a:r>
            </a:p>
            <a:p>
              <a:pPr algn="ctr"/>
              <a:r>
                <a:rPr lang="en-US" sz="554" dirty="0"/>
                <a:t>3.34 g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DF64167-F4F5-4032-B806-1340D502A1D3}"/>
              </a:ext>
            </a:extLst>
          </p:cNvPr>
          <p:cNvGrpSpPr/>
          <p:nvPr/>
        </p:nvGrpSpPr>
        <p:grpSpPr>
          <a:xfrm>
            <a:off x="2188097" y="536788"/>
            <a:ext cx="348173" cy="526613"/>
            <a:chOff x="3834021" y="1428494"/>
            <a:chExt cx="464230" cy="70215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4069457" y="1428494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3834021" y="1666415"/>
              <a:ext cx="464230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1.9</a:t>
              </a:r>
            </a:p>
            <a:p>
              <a:pPr algn="ctr"/>
              <a:r>
                <a:rPr lang="en-US" sz="554" dirty="0"/>
                <a:t>34-36</a:t>
              </a:r>
            </a:p>
            <a:p>
              <a:pPr algn="ctr"/>
              <a:r>
                <a:rPr lang="en-US" sz="554" dirty="0"/>
                <a:t>7.7 g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0EAE2CA-05AB-43CC-8464-DB1CFABB49A6}"/>
              </a:ext>
            </a:extLst>
          </p:cNvPr>
          <p:cNvGrpSpPr/>
          <p:nvPr/>
        </p:nvGrpSpPr>
        <p:grpSpPr>
          <a:xfrm>
            <a:off x="2500475" y="546871"/>
            <a:ext cx="348172" cy="435905"/>
            <a:chOff x="4343400" y="1441939"/>
            <a:chExt cx="464229" cy="581206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4503978" y="14419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4343400" y="1672622"/>
              <a:ext cx="464229" cy="3505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54" dirty="0"/>
                <a:t>1.10 </a:t>
              </a:r>
            </a:p>
            <a:p>
              <a:r>
                <a:rPr lang="en-US" sz="554" dirty="0"/>
                <a:t>37-38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10CE31B-F0E9-4C75-9851-A67F3E2EFC2F}"/>
              </a:ext>
            </a:extLst>
          </p:cNvPr>
          <p:cNvGrpSpPr/>
          <p:nvPr/>
        </p:nvGrpSpPr>
        <p:grpSpPr>
          <a:xfrm>
            <a:off x="2236708" y="928515"/>
            <a:ext cx="654633" cy="589337"/>
            <a:chOff x="4005855" y="1996600"/>
            <a:chExt cx="872845" cy="785782"/>
          </a:xfrm>
        </p:grpSpPr>
        <p:grpSp>
          <p:nvGrpSpPr>
            <p:cNvPr id="52" name="Group 51"/>
            <p:cNvGrpSpPr/>
            <p:nvPr/>
          </p:nvGrpSpPr>
          <p:grpSpPr>
            <a:xfrm>
              <a:off x="4191000" y="1996600"/>
              <a:ext cx="552293" cy="457200"/>
              <a:chOff x="4444160" y="1874772"/>
              <a:chExt cx="552293" cy="4572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4711564" y="18747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4444160" y="2103372"/>
                <a:ext cx="19396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444160" y="21033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>
                <a:off x="4605377" y="2103372"/>
                <a:ext cx="39107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4996453" y="21033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52"/>
            <p:cNvSpPr txBox="1"/>
            <p:nvPr/>
          </p:nvSpPr>
          <p:spPr>
            <a:xfrm>
              <a:off x="4005855" y="2431859"/>
              <a:ext cx="477054" cy="350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dirty="0"/>
                <a:t>Solid</a:t>
              </a:r>
            </a:p>
            <a:p>
              <a:r>
                <a:rPr lang="en-US" sz="554" dirty="0"/>
                <a:t>0.14 g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01646" y="2428876"/>
              <a:ext cx="477054" cy="3505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4" dirty="0"/>
                <a:t>Sup</a:t>
              </a:r>
            </a:p>
            <a:p>
              <a:pPr algn="ctr"/>
              <a:r>
                <a:rPr lang="en-US" sz="554" dirty="0"/>
                <a:t>0.74 g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72617F0-5559-4387-B082-EB2AB8FDEC9F}"/>
              </a:ext>
            </a:extLst>
          </p:cNvPr>
          <p:cNvGrpSpPr/>
          <p:nvPr/>
        </p:nvGrpSpPr>
        <p:grpSpPr>
          <a:xfrm>
            <a:off x="2817005" y="541963"/>
            <a:ext cx="740129" cy="974516"/>
            <a:chOff x="4762721" y="1433146"/>
            <a:chExt cx="986837" cy="129935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5093677" y="1433146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4909423" y="1672621"/>
              <a:ext cx="485602" cy="3505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54" dirty="0"/>
                <a:t>1.11</a:t>
              </a:r>
            </a:p>
            <a:p>
              <a:r>
                <a:rPr lang="en-US" sz="554" dirty="0"/>
                <a:t>39-41 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4876800" y="1956184"/>
              <a:ext cx="552293" cy="457200"/>
              <a:chOff x="4444160" y="1840231"/>
              <a:chExt cx="552293" cy="457200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>
                <a:off x="4702039" y="1840231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H="1">
                <a:off x="4444160" y="2068831"/>
                <a:ext cx="19396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4444160" y="2068831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H="1">
                <a:off x="4605377" y="2068831"/>
                <a:ext cx="39107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4996453" y="2068831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" name="TextBox 61"/>
            <p:cNvSpPr txBox="1"/>
            <p:nvPr/>
          </p:nvSpPr>
          <p:spPr>
            <a:xfrm>
              <a:off x="5030986" y="2381248"/>
              <a:ext cx="718572" cy="350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dirty="0"/>
                <a:t>Supernatant</a:t>
              </a:r>
            </a:p>
            <a:p>
              <a:r>
                <a:rPr lang="en-US" sz="554" dirty="0"/>
                <a:t>          2.17 g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365BB29-0EF9-4A9F-9A1C-9A96C046A482}"/>
                </a:ext>
              </a:extLst>
            </p:cNvPr>
            <p:cNvSpPr txBox="1"/>
            <p:nvPr/>
          </p:nvSpPr>
          <p:spPr>
            <a:xfrm>
              <a:off x="4762721" y="2381979"/>
              <a:ext cx="477053" cy="350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dirty="0"/>
                <a:t>Solid</a:t>
              </a:r>
            </a:p>
            <a:p>
              <a:r>
                <a:rPr lang="en-US" sz="554" dirty="0"/>
                <a:t>0.32 g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6871D5D-5223-4BE5-B37A-60ED6F550251}"/>
              </a:ext>
            </a:extLst>
          </p:cNvPr>
          <p:cNvGrpSpPr/>
          <p:nvPr/>
        </p:nvGrpSpPr>
        <p:grpSpPr>
          <a:xfrm>
            <a:off x="3253150" y="536747"/>
            <a:ext cx="380232" cy="1541097"/>
            <a:chOff x="5391771" y="1271728"/>
            <a:chExt cx="506976" cy="2054797"/>
          </a:xfrm>
        </p:grpSpPr>
        <p:cxnSp>
          <p:nvCxnSpPr>
            <p:cNvPr id="21" name="Straight Connector 20"/>
            <p:cNvCxnSpPr>
              <a:cxnSpLocks/>
            </p:cNvCxnSpPr>
            <p:nvPr/>
          </p:nvCxnSpPr>
          <p:spPr>
            <a:xfrm>
              <a:off x="5651886" y="127172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cxnSpLocks/>
            </p:cNvCxnSpPr>
            <p:nvPr/>
          </p:nvCxnSpPr>
          <p:spPr>
            <a:xfrm>
              <a:off x="5663350" y="1881908"/>
              <a:ext cx="0" cy="9847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21CCCE8-B027-47AA-9665-EA93AB365B33}"/>
                </a:ext>
              </a:extLst>
            </p:cNvPr>
            <p:cNvSpPr/>
            <p:nvPr/>
          </p:nvSpPr>
          <p:spPr>
            <a:xfrm>
              <a:off x="5419726" y="1480359"/>
              <a:ext cx="464229" cy="4642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554" dirty="0"/>
                <a:t>1.12</a:t>
              </a:r>
            </a:p>
            <a:p>
              <a:r>
                <a:rPr lang="en-US" sz="554" dirty="0"/>
                <a:t>42-49</a:t>
              </a:r>
            </a:p>
            <a:p>
              <a:r>
                <a:rPr lang="en-US" sz="554" dirty="0"/>
                <a:t>13 g 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3DCB434-4E85-46EF-9026-F97757120047}"/>
                </a:ext>
              </a:extLst>
            </p:cNvPr>
            <p:cNvCxnSpPr>
              <a:cxnSpLocks/>
            </p:cNvCxnSpPr>
            <p:nvPr/>
          </p:nvCxnSpPr>
          <p:spPr>
            <a:xfrm>
              <a:off x="5574237" y="2866646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BB7C0F9-552E-499B-A8CD-E997B99316B7}"/>
                </a:ext>
              </a:extLst>
            </p:cNvPr>
            <p:cNvSpPr txBox="1"/>
            <p:nvPr/>
          </p:nvSpPr>
          <p:spPr>
            <a:xfrm>
              <a:off x="5391771" y="3075601"/>
              <a:ext cx="506976" cy="250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23" dirty="0"/>
                <a:t>14.1 g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4F6E0FA6-02D4-48F9-8E68-74A2A3828543}"/>
              </a:ext>
            </a:extLst>
          </p:cNvPr>
          <p:cNvGrpSpPr/>
          <p:nvPr/>
        </p:nvGrpSpPr>
        <p:grpSpPr>
          <a:xfrm>
            <a:off x="3430416" y="544123"/>
            <a:ext cx="700546" cy="1142254"/>
            <a:chOff x="5534248" y="1272382"/>
            <a:chExt cx="1011899" cy="1649922"/>
          </a:xfrm>
        </p:grpSpPr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73B98976-F0EB-4D4A-B538-0315496EE2D8}"/>
                </a:ext>
              </a:extLst>
            </p:cNvPr>
            <p:cNvGrpSpPr/>
            <p:nvPr/>
          </p:nvGrpSpPr>
          <p:grpSpPr>
            <a:xfrm>
              <a:off x="5791200" y="1272382"/>
              <a:ext cx="526069" cy="627383"/>
              <a:chOff x="6122987" y="1272382"/>
              <a:chExt cx="526069" cy="627383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B71D48D4-2B2B-4277-B323-ED093321A39B}"/>
                  </a:ext>
                </a:extLst>
              </p:cNvPr>
              <p:cNvSpPr/>
              <p:nvPr/>
            </p:nvSpPr>
            <p:spPr>
              <a:xfrm>
                <a:off x="6122987" y="1520032"/>
                <a:ext cx="526069" cy="3797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554" dirty="0"/>
                  <a:t>1.13</a:t>
                </a:r>
              </a:p>
              <a:p>
                <a:r>
                  <a:rPr lang="en-US" sz="554" dirty="0"/>
                  <a:t>50-52 </a:t>
                </a: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736EA619-0760-460B-AD29-8A9CE76B2E0C}"/>
                  </a:ext>
                </a:extLst>
              </p:cNvPr>
              <p:cNvCxnSpPr/>
              <p:nvPr/>
            </p:nvCxnSpPr>
            <p:spPr>
              <a:xfrm>
                <a:off x="6357937" y="1272382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76E2C984-9830-44B1-91E1-003FA4B38F73}"/>
                </a:ext>
              </a:extLst>
            </p:cNvPr>
            <p:cNvGrpSpPr/>
            <p:nvPr/>
          </p:nvGrpSpPr>
          <p:grpSpPr>
            <a:xfrm>
              <a:off x="5762847" y="1842976"/>
              <a:ext cx="598319" cy="495300"/>
              <a:chOff x="4417988" y="1838767"/>
              <a:chExt cx="552295" cy="457200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D4B27879-D035-4A5B-8F69-556BD1CD3612}"/>
                  </a:ext>
                </a:extLst>
              </p:cNvPr>
              <p:cNvCxnSpPr/>
              <p:nvPr/>
            </p:nvCxnSpPr>
            <p:spPr>
              <a:xfrm>
                <a:off x="4675867" y="1838767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7277C946-E1A2-4CB7-8F1B-787A36C36EC1}"/>
                  </a:ext>
                </a:extLst>
              </p:cNvPr>
              <p:cNvCxnSpPr/>
              <p:nvPr/>
            </p:nvCxnSpPr>
            <p:spPr>
              <a:xfrm flipH="1">
                <a:off x="4417988" y="2067367"/>
                <a:ext cx="19396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5C37AC1B-C56B-429B-A59C-37270962B31A}"/>
                  </a:ext>
                </a:extLst>
              </p:cNvPr>
              <p:cNvCxnSpPr/>
              <p:nvPr/>
            </p:nvCxnSpPr>
            <p:spPr>
              <a:xfrm>
                <a:off x="4417988" y="2067367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5B115EF6-827E-40FD-AAF6-69FAFF6D7950}"/>
                  </a:ext>
                </a:extLst>
              </p:cNvPr>
              <p:cNvCxnSpPr/>
              <p:nvPr/>
            </p:nvCxnSpPr>
            <p:spPr>
              <a:xfrm flipH="1">
                <a:off x="4579207" y="2067367"/>
                <a:ext cx="391076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DFFE1F5F-BD34-49BA-82D3-4340F7E5D29E}"/>
                  </a:ext>
                </a:extLst>
              </p:cNvPr>
              <p:cNvCxnSpPr/>
              <p:nvPr/>
            </p:nvCxnSpPr>
            <p:spPr>
              <a:xfrm>
                <a:off x="4970281" y="2067367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92EA37B-E2B9-4363-A382-A3D78E60FF4D}"/>
                </a:ext>
              </a:extLst>
            </p:cNvPr>
            <p:cNvSpPr txBox="1"/>
            <p:nvPr/>
          </p:nvSpPr>
          <p:spPr>
            <a:xfrm>
              <a:off x="5534248" y="2296207"/>
              <a:ext cx="516808" cy="6260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dirty="0"/>
                <a:t>Solid</a:t>
              </a:r>
            </a:p>
            <a:p>
              <a:r>
                <a:rPr lang="en-US" sz="554" dirty="0"/>
                <a:t>2.19 g</a:t>
              </a:r>
            </a:p>
            <a:p>
              <a:endParaRPr lang="en-US" sz="554" b="1" dirty="0">
                <a:solidFill>
                  <a:srgbClr val="00B0F0"/>
                </a:solidFill>
              </a:endParaRPr>
            </a:p>
            <a:p>
              <a:endParaRPr lang="en-US" sz="554" dirty="0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0D3E585-04BD-46A6-A54A-9D4CA31F77FB}"/>
                </a:ext>
              </a:extLst>
            </p:cNvPr>
            <p:cNvSpPr txBox="1"/>
            <p:nvPr/>
          </p:nvSpPr>
          <p:spPr>
            <a:xfrm>
              <a:off x="6105748" y="2275569"/>
              <a:ext cx="440399" cy="379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54" dirty="0"/>
                <a:t>Sup</a:t>
              </a:r>
            </a:p>
            <a:p>
              <a:r>
                <a:rPr lang="en-US" sz="554" dirty="0"/>
                <a:t>14 g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83CCAD1E-D386-4B73-B38C-B396C67D78DF}"/>
              </a:ext>
            </a:extLst>
          </p:cNvPr>
          <p:cNvGrpSpPr/>
          <p:nvPr/>
        </p:nvGrpSpPr>
        <p:grpSpPr>
          <a:xfrm>
            <a:off x="5513574" y="533680"/>
            <a:ext cx="421169" cy="499839"/>
            <a:chOff x="8534400" y="1257300"/>
            <a:chExt cx="608355" cy="721991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88106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C514D10-DD06-4247-B653-6F610AAF9D9C}"/>
                </a:ext>
              </a:extLst>
            </p:cNvPr>
            <p:cNvSpPr/>
            <p:nvPr/>
          </p:nvSpPr>
          <p:spPr>
            <a:xfrm>
              <a:off x="8534400" y="1476375"/>
              <a:ext cx="608355" cy="502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1.18</a:t>
              </a:r>
            </a:p>
            <a:p>
              <a:pPr algn="ctr"/>
              <a:r>
                <a:rPr lang="en-US" sz="554" dirty="0"/>
                <a:t>67-75</a:t>
              </a:r>
            </a:p>
            <a:p>
              <a:pPr algn="ctr"/>
              <a:r>
                <a:rPr lang="en-US" sz="554" dirty="0"/>
                <a:t>2.81 g </a:t>
              </a:r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7857AE59-4DB8-4973-8BC1-B1F7BC416DDF}"/>
              </a:ext>
            </a:extLst>
          </p:cNvPr>
          <p:cNvSpPr/>
          <p:nvPr/>
        </p:nvSpPr>
        <p:spPr>
          <a:xfrm>
            <a:off x="6560347" y="727920"/>
            <a:ext cx="421169" cy="348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4" dirty="0"/>
              <a:t>1.21</a:t>
            </a:r>
          </a:p>
          <a:p>
            <a:pPr algn="ctr"/>
            <a:r>
              <a:rPr lang="en-US" sz="554" dirty="0"/>
              <a:t>88-93</a:t>
            </a:r>
          </a:p>
          <a:p>
            <a:pPr algn="ctr"/>
            <a:r>
              <a:rPr lang="en-US" sz="554" dirty="0"/>
              <a:t>1.5 g 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7E4A3E4-D2FB-42BA-AFB4-DC5B3CD798B7}"/>
              </a:ext>
            </a:extLst>
          </p:cNvPr>
          <p:cNvGrpSpPr/>
          <p:nvPr/>
        </p:nvGrpSpPr>
        <p:grpSpPr>
          <a:xfrm>
            <a:off x="4903839" y="540276"/>
            <a:ext cx="421169" cy="496971"/>
            <a:chOff x="7620000" y="1266825"/>
            <a:chExt cx="608355" cy="717848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A2AF95BB-3B61-45FF-AEAA-F1FDC8C132DC}"/>
                </a:ext>
              </a:extLst>
            </p:cNvPr>
            <p:cNvSpPr/>
            <p:nvPr/>
          </p:nvSpPr>
          <p:spPr>
            <a:xfrm>
              <a:off x="7620000" y="1481757"/>
              <a:ext cx="608355" cy="502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1.16</a:t>
              </a:r>
            </a:p>
            <a:p>
              <a:pPr algn="ctr"/>
              <a:r>
                <a:rPr lang="en-US" sz="554" dirty="0"/>
                <a:t>62-64</a:t>
              </a:r>
            </a:p>
            <a:p>
              <a:pPr algn="ctr"/>
              <a:r>
                <a:rPr lang="en-US" sz="554" dirty="0"/>
                <a:t>8.99 g 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69269AF-A975-4FF0-AF7B-0BE2999DBACE}"/>
                </a:ext>
              </a:extLst>
            </p:cNvPr>
            <p:cNvCxnSpPr>
              <a:cxnSpLocks/>
            </p:cNvCxnSpPr>
            <p:nvPr/>
          </p:nvCxnSpPr>
          <p:spPr>
            <a:xfrm>
              <a:off x="7886700" y="1266825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030335" y="536979"/>
            <a:ext cx="628271" cy="1135737"/>
            <a:chOff x="5748672" y="1262063"/>
            <a:chExt cx="907503" cy="1640509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A4FC3E1-6ADA-4D99-8338-808E7F35C804}"/>
                </a:ext>
              </a:extLst>
            </p:cNvPr>
            <p:cNvGrpSpPr/>
            <p:nvPr/>
          </p:nvGrpSpPr>
          <p:grpSpPr>
            <a:xfrm>
              <a:off x="5879921" y="1262063"/>
              <a:ext cx="608355" cy="630613"/>
              <a:chOff x="6882606" y="1262063"/>
              <a:chExt cx="608355" cy="630613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E2BF246-DC16-49F2-8382-8D83D9EDF6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9300" y="1262063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C8471DC2-AF7F-4A03-A202-A52CDDCD0C1D}"/>
                  </a:ext>
                </a:extLst>
              </p:cNvPr>
              <p:cNvSpPr/>
              <p:nvPr/>
            </p:nvSpPr>
            <p:spPr>
              <a:xfrm>
                <a:off x="6882606" y="1512943"/>
                <a:ext cx="608355" cy="379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554" dirty="0"/>
                  <a:t>1.14</a:t>
                </a:r>
              </a:p>
              <a:p>
                <a:r>
                  <a:rPr lang="en-US" sz="554" dirty="0"/>
                  <a:t>53-55 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A51979A-3BA8-4E81-8FB8-A87EFA7985A2}"/>
                </a:ext>
              </a:extLst>
            </p:cNvPr>
            <p:cNvGrpSpPr/>
            <p:nvPr/>
          </p:nvGrpSpPr>
          <p:grpSpPr>
            <a:xfrm>
              <a:off x="5748672" y="1828803"/>
              <a:ext cx="907503" cy="1073769"/>
              <a:chOff x="6569254" y="1828803"/>
              <a:chExt cx="907503" cy="1073769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3292850F-8C6C-4543-AD4D-9F03E380BEE8}"/>
                  </a:ext>
                </a:extLst>
              </p:cNvPr>
              <p:cNvGrpSpPr/>
              <p:nvPr/>
            </p:nvGrpSpPr>
            <p:grpSpPr>
              <a:xfrm>
                <a:off x="6667500" y="1828803"/>
                <a:ext cx="598317" cy="495302"/>
                <a:chOff x="4444160" y="1830810"/>
                <a:chExt cx="552293" cy="457201"/>
              </a:xfrm>
            </p:grpSpPr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A214C808-31BE-49A6-BBA3-5897E06AD369}"/>
                    </a:ext>
                  </a:extLst>
                </p:cNvPr>
                <p:cNvCxnSpPr/>
                <p:nvPr/>
              </p:nvCxnSpPr>
              <p:spPr>
                <a:xfrm>
                  <a:off x="4702039" y="1830810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BCD04755-B11E-4AC2-A428-8F1FB81D6FAD}"/>
                    </a:ext>
                  </a:extLst>
                </p:cNvPr>
                <p:cNvCxnSpPr/>
                <p:nvPr/>
              </p:nvCxnSpPr>
              <p:spPr>
                <a:xfrm flipH="1">
                  <a:off x="4444160" y="2059411"/>
                  <a:ext cx="19396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E08204E1-ED0A-4B36-949F-AAFBAD621287}"/>
                    </a:ext>
                  </a:extLst>
                </p:cNvPr>
                <p:cNvCxnSpPr/>
                <p:nvPr/>
              </p:nvCxnSpPr>
              <p:spPr>
                <a:xfrm>
                  <a:off x="4444160" y="2059411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421404E1-4A5C-46BE-B7FB-45B876916A22}"/>
                    </a:ext>
                  </a:extLst>
                </p:cNvPr>
                <p:cNvCxnSpPr/>
                <p:nvPr/>
              </p:nvCxnSpPr>
              <p:spPr>
                <a:xfrm flipH="1">
                  <a:off x="4605377" y="2059410"/>
                  <a:ext cx="391076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111BBA4E-6814-4311-A08C-226A850A0F58}"/>
                    </a:ext>
                  </a:extLst>
                </p:cNvPr>
                <p:cNvCxnSpPr/>
                <p:nvPr/>
              </p:nvCxnSpPr>
              <p:spPr>
                <a:xfrm>
                  <a:off x="4996453" y="2059411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F5493FC-C51E-44B7-BEF7-22AB05F0FCAE}"/>
                  </a:ext>
                </a:extLst>
              </p:cNvPr>
              <p:cNvSpPr txBox="1"/>
              <p:nvPr/>
            </p:nvSpPr>
            <p:spPr>
              <a:xfrm>
                <a:off x="6569254" y="2276475"/>
                <a:ext cx="493653" cy="626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Solid</a:t>
                </a:r>
              </a:p>
              <a:p>
                <a:r>
                  <a:rPr lang="en-US" sz="554" dirty="0"/>
                  <a:t>0.21g</a:t>
                </a:r>
              </a:p>
              <a:p>
                <a:endParaRPr lang="en-US" sz="554" b="1" dirty="0">
                  <a:solidFill>
                    <a:srgbClr val="00B0F0"/>
                  </a:solidFill>
                </a:endParaRPr>
              </a:p>
              <a:p>
                <a:endParaRPr lang="en-US" sz="554" dirty="0"/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893D6F12-BB92-4541-85D7-652D02A2FC66}"/>
                  </a:ext>
                </a:extLst>
              </p:cNvPr>
              <p:cNvSpPr txBox="1"/>
              <p:nvPr/>
            </p:nvSpPr>
            <p:spPr>
              <a:xfrm>
                <a:off x="7010889" y="2266950"/>
                <a:ext cx="465868" cy="37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Sup</a:t>
                </a:r>
              </a:p>
              <a:p>
                <a:r>
                  <a:rPr lang="en-US" sz="554" dirty="0"/>
                  <a:t>8.7 g</a:t>
                </a: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543151" y="533681"/>
            <a:ext cx="661242" cy="1053755"/>
            <a:chOff x="7005190" y="1257300"/>
            <a:chExt cx="955128" cy="1522090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4D288F75-B188-40FA-BCA1-F03BAFA22EBC}"/>
                </a:ext>
              </a:extLst>
            </p:cNvPr>
            <p:cNvGrpSpPr/>
            <p:nvPr/>
          </p:nvGrpSpPr>
          <p:grpSpPr>
            <a:xfrm>
              <a:off x="7124700" y="1257300"/>
              <a:ext cx="608355" cy="627383"/>
              <a:chOff x="7172325" y="1257300"/>
              <a:chExt cx="608355" cy="627383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2C7E3DD8-3E0B-4191-914D-27698B9A73DF}"/>
                  </a:ext>
                </a:extLst>
              </p:cNvPr>
              <p:cNvSpPr/>
              <p:nvPr/>
            </p:nvSpPr>
            <p:spPr>
              <a:xfrm>
                <a:off x="7172325" y="1504950"/>
                <a:ext cx="608355" cy="379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554" dirty="0"/>
                  <a:t>1.15</a:t>
                </a:r>
              </a:p>
              <a:p>
                <a:r>
                  <a:rPr lang="en-US" sz="554" dirty="0"/>
                  <a:t>56-61 </a:t>
                </a:r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06B4F1C4-6936-4EC6-961D-8A2AFBB417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00925" y="1257300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6A4B6126-9188-404B-B6E9-8888FCB8FB86}"/>
                </a:ext>
              </a:extLst>
            </p:cNvPr>
            <p:cNvGrpSpPr/>
            <p:nvPr/>
          </p:nvGrpSpPr>
          <p:grpSpPr>
            <a:xfrm>
              <a:off x="7005190" y="1828800"/>
              <a:ext cx="955128" cy="950590"/>
              <a:chOff x="6547990" y="1838325"/>
              <a:chExt cx="955128" cy="950590"/>
            </a:xfrm>
          </p:grpSpPr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BB94374B-77BC-4A0A-8478-C7C25A087246}"/>
                  </a:ext>
                </a:extLst>
              </p:cNvPr>
              <p:cNvGrpSpPr/>
              <p:nvPr/>
            </p:nvGrpSpPr>
            <p:grpSpPr>
              <a:xfrm>
                <a:off x="6646235" y="1838325"/>
                <a:ext cx="598319" cy="495300"/>
                <a:chOff x="4424531" y="1839603"/>
                <a:chExt cx="552295" cy="457200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E3D55D78-788C-40A4-8A25-B62673947BB5}"/>
                    </a:ext>
                  </a:extLst>
                </p:cNvPr>
                <p:cNvCxnSpPr/>
                <p:nvPr/>
              </p:nvCxnSpPr>
              <p:spPr>
                <a:xfrm>
                  <a:off x="4682410" y="1839603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72D0BF4A-032A-4F23-8B3F-62502782D327}"/>
                    </a:ext>
                  </a:extLst>
                </p:cNvPr>
                <p:cNvCxnSpPr/>
                <p:nvPr/>
              </p:nvCxnSpPr>
              <p:spPr>
                <a:xfrm flipH="1">
                  <a:off x="4424531" y="2068203"/>
                  <a:ext cx="19396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1BBF0138-301E-49B2-90E4-68CF6FFC68B8}"/>
                    </a:ext>
                  </a:extLst>
                </p:cNvPr>
                <p:cNvCxnSpPr/>
                <p:nvPr/>
              </p:nvCxnSpPr>
              <p:spPr>
                <a:xfrm>
                  <a:off x="4424531" y="2068203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69FFE3A4-64D7-48AD-B83F-8D47654EBF59}"/>
                    </a:ext>
                  </a:extLst>
                </p:cNvPr>
                <p:cNvCxnSpPr/>
                <p:nvPr/>
              </p:nvCxnSpPr>
              <p:spPr>
                <a:xfrm flipH="1">
                  <a:off x="4585750" y="2068203"/>
                  <a:ext cx="391076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B9E91AF1-89A6-4FF3-A18F-455A4A577175}"/>
                    </a:ext>
                  </a:extLst>
                </p:cNvPr>
                <p:cNvCxnSpPr/>
                <p:nvPr/>
              </p:nvCxnSpPr>
              <p:spPr>
                <a:xfrm>
                  <a:off x="4976824" y="2068203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FE175B3-3D5A-49AA-A16B-E4E74D9EC634}"/>
                  </a:ext>
                </a:extLst>
              </p:cNvPr>
              <p:cNvSpPr txBox="1"/>
              <p:nvPr/>
            </p:nvSpPr>
            <p:spPr>
              <a:xfrm>
                <a:off x="6547990" y="2286000"/>
                <a:ext cx="493654" cy="502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Solid</a:t>
                </a:r>
              </a:p>
              <a:p>
                <a:r>
                  <a:rPr lang="en-US" sz="554" dirty="0"/>
                  <a:t>0.21g</a:t>
                </a:r>
              </a:p>
              <a:p>
                <a:endParaRPr lang="en-US" sz="554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D8C521EB-841A-42F1-B567-DFFFEE98B574}"/>
                  </a:ext>
                </a:extLst>
              </p:cNvPr>
              <p:cNvSpPr txBox="1"/>
              <p:nvPr/>
            </p:nvSpPr>
            <p:spPr>
              <a:xfrm>
                <a:off x="7037250" y="2276475"/>
                <a:ext cx="465868" cy="37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Sup</a:t>
                </a:r>
              </a:p>
              <a:p>
                <a:r>
                  <a:rPr lang="en-US" sz="554" dirty="0"/>
                  <a:t>8.7 g</a:t>
                </a: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23442" y="533681"/>
            <a:ext cx="696508" cy="1053756"/>
            <a:chOff x="7903536" y="1257300"/>
            <a:chExt cx="1006068" cy="1522092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194EC871-7B2D-4CA1-8086-5121ADB8F313}"/>
                </a:ext>
              </a:extLst>
            </p:cNvPr>
            <p:cNvGrpSpPr/>
            <p:nvPr/>
          </p:nvGrpSpPr>
          <p:grpSpPr>
            <a:xfrm>
              <a:off x="7903536" y="1828800"/>
              <a:ext cx="1006068" cy="950592"/>
              <a:chOff x="6547990" y="1838325"/>
              <a:chExt cx="1006068" cy="950592"/>
            </a:xfrm>
          </p:grpSpPr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0A7025F4-0434-4FDB-98F4-AF239F4063C3}"/>
                  </a:ext>
                </a:extLst>
              </p:cNvPr>
              <p:cNvGrpSpPr/>
              <p:nvPr/>
            </p:nvGrpSpPr>
            <p:grpSpPr>
              <a:xfrm>
                <a:off x="6646235" y="1838325"/>
                <a:ext cx="598319" cy="495302"/>
                <a:chOff x="4424531" y="1839604"/>
                <a:chExt cx="552295" cy="457202"/>
              </a:xfrm>
            </p:grpSpPr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24CBDEE6-EACD-467E-9930-3E1611CC129A}"/>
                    </a:ext>
                  </a:extLst>
                </p:cNvPr>
                <p:cNvCxnSpPr/>
                <p:nvPr/>
              </p:nvCxnSpPr>
              <p:spPr>
                <a:xfrm>
                  <a:off x="4682411" y="1839604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CCEFB740-7D04-4461-A63A-9D47B37E55DB}"/>
                    </a:ext>
                  </a:extLst>
                </p:cNvPr>
                <p:cNvCxnSpPr/>
                <p:nvPr/>
              </p:nvCxnSpPr>
              <p:spPr>
                <a:xfrm flipH="1">
                  <a:off x="4424531" y="2068205"/>
                  <a:ext cx="19396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5737EE4F-2F58-42AB-81ED-1D551141F324}"/>
                    </a:ext>
                  </a:extLst>
                </p:cNvPr>
                <p:cNvCxnSpPr/>
                <p:nvPr/>
              </p:nvCxnSpPr>
              <p:spPr>
                <a:xfrm>
                  <a:off x="4424531" y="2068205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32453320-68DE-40E8-834E-9AAED2CE2888}"/>
                    </a:ext>
                  </a:extLst>
                </p:cNvPr>
                <p:cNvCxnSpPr/>
                <p:nvPr/>
              </p:nvCxnSpPr>
              <p:spPr>
                <a:xfrm flipH="1">
                  <a:off x="4585750" y="2068205"/>
                  <a:ext cx="391076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F79830D1-36CF-4772-B2CD-072B4CE8EA95}"/>
                    </a:ext>
                  </a:extLst>
                </p:cNvPr>
                <p:cNvCxnSpPr/>
                <p:nvPr/>
              </p:nvCxnSpPr>
              <p:spPr>
                <a:xfrm>
                  <a:off x="4976824" y="2068206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4AC3C4E-3D4F-4E70-AA36-F3B33C09C284}"/>
                  </a:ext>
                </a:extLst>
              </p:cNvPr>
              <p:cNvSpPr txBox="1"/>
              <p:nvPr/>
            </p:nvSpPr>
            <p:spPr>
              <a:xfrm>
                <a:off x="6547990" y="2286002"/>
                <a:ext cx="516808" cy="502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Solid</a:t>
                </a:r>
              </a:p>
              <a:p>
                <a:r>
                  <a:rPr lang="en-US" sz="554" dirty="0"/>
                  <a:t>1.67 g</a:t>
                </a:r>
              </a:p>
              <a:p>
                <a:endParaRPr lang="en-US" sz="554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4B19A85C-75FE-4FB8-ACC8-16FA9BDBD5B3}"/>
                  </a:ext>
                </a:extLst>
              </p:cNvPr>
              <p:cNvSpPr txBox="1"/>
              <p:nvPr/>
            </p:nvSpPr>
            <p:spPr>
              <a:xfrm>
                <a:off x="7037250" y="2276477"/>
                <a:ext cx="516808" cy="37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Sup</a:t>
                </a:r>
              </a:p>
              <a:p>
                <a:r>
                  <a:rPr lang="en-US" sz="554" dirty="0"/>
                  <a:t>15.2 g</a:t>
                </a:r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5EB36E5-9EFB-4714-BFDE-1B9A4A927E71}"/>
                </a:ext>
              </a:extLst>
            </p:cNvPr>
            <p:cNvGrpSpPr/>
            <p:nvPr/>
          </p:nvGrpSpPr>
          <p:grpSpPr>
            <a:xfrm>
              <a:off x="8001000" y="1257300"/>
              <a:ext cx="608355" cy="624377"/>
              <a:chOff x="8077200" y="1257300"/>
              <a:chExt cx="608355" cy="624377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8382000" y="1257300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4A0DE429-C0D0-4DAF-9049-3EB26DE43A9D}"/>
                  </a:ext>
                </a:extLst>
              </p:cNvPr>
              <p:cNvSpPr/>
              <p:nvPr/>
            </p:nvSpPr>
            <p:spPr>
              <a:xfrm>
                <a:off x="8077200" y="1501944"/>
                <a:ext cx="608355" cy="379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54" dirty="0"/>
                  <a:t>1.17</a:t>
                </a:r>
              </a:p>
              <a:p>
                <a:pPr algn="ctr"/>
                <a:r>
                  <a:rPr lang="en-US" sz="554" dirty="0"/>
                  <a:t>65-66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5777754" y="533681"/>
            <a:ext cx="683320" cy="968475"/>
            <a:chOff x="8795486" y="1257300"/>
            <a:chExt cx="987018" cy="1398908"/>
          </a:xfrm>
        </p:grpSpPr>
        <p:grpSp>
          <p:nvGrpSpPr>
            <p:cNvPr id="8" name="Group 7"/>
            <p:cNvGrpSpPr/>
            <p:nvPr/>
          </p:nvGrpSpPr>
          <p:grpSpPr>
            <a:xfrm>
              <a:off x="8924925" y="1257300"/>
              <a:ext cx="608355" cy="608333"/>
              <a:chOff x="8924925" y="1257300"/>
              <a:chExt cx="608355" cy="608333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9201150" y="1257300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5AB167D1-78EC-4B48-8440-F556A04D8507}"/>
                  </a:ext>
                </a:extLst>
              </p:cNvPr>
              <p:cNvSpPr/>
              <p:nvPr/>
            </p:nvSpPr>
            <p:spPr>
              <a:xfrm>
                <a:off x="8924925" y="1485900"/>
                <a:ext cx="608355" cy="3797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54" dirty="0"/>
                  <a:t>1.19</a:t>
                </a:r>
              </a:p>
              <a:p>
                <a:pPr algn="ctr"/>
                <a:r>
                  <a:rPr lang="en-US" sz="554" dirty="0"/>
                  <a:t>76-78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F604344F-3697-4FEE-849E-6E93B25BDF1D}"/>
                </a:ext>
              </a:extLst>
            </p:cNvPr>
            <p:cNvGrpSpPr/>
            <p:nvPr/>
          </p:nvGrpSpPr>
          <p:grpSpPr>
            <a:xfrm>
              <a:off x="8795486" y="1828800"/>
              <a:ext cx="987018" cy="827408"/>
              <a:chOff x="6529094" y="1857375"/>
              <a:chExt cx="987018" cy="827408"/>
            </a:xfrm>
          </p:grpSpPr>
          <p:grpSp>
            <p:nvGrpSpPr>
              <p:cNvPr id="150" name="Group 149">
                <a:extLst>
                  <a:ext uri="{FF2B5EF4-FFF2-40B4-BE49-F238E27FC236}">
                    <a16:creationId xmlns:a16="http://schemas.microsoft.com/office/drawing/2014/main" id="{73D34550-5A16-4300-8974-A5A49570CF82}"/>
                  </a:ext>
                </a:extLst>
              </p:cNvPr>
              <p:cNvGrpSpPr/>
              <p:nvPr/>
            </p:nvGrpSpPr>
            <p:grpSpPr>
              <a:xfrm>
                <a:off x="6627341" y="1857375"/>
                <a:ext cx="598317" cy="495300"/>
                <a:chOff x="4407090" y="1857187"/>
                <a:chExt cx="552293" cy="457200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65D46AF5-1873-46AF-BDFE-71C1D00D32C8}"/>
                    </a:ext>
                  </a:extLst>
                </p:cNvPr>
                <p:cNvCxnSpPr/>
                <p:nvPr/>
              </p:nvCxnSpPr>
              <p:spPr>
                <a:xfrm>
                  <a:off x="4664969" y="1857187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C9940E94-F182-4BFB-8D77-31C72206C559}"/>
                    </a:ext>
                  </a:extLst>
                </p:cNvPr>
                <p:cNvCxnSpPr/>
                <p:nvPr/>
              </p:nvCxnSpPr>
              <p:spPr>
                <a:xfrm flipH="1">
                  <a:off x="4407090" y="2085787"/>
                  <a:ext cx="19396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82776E12-8E19-4020-8E41-1CD63AB344AA}"/>
                    </a:ext>
                  </a:extLst>
                </p:cNvPr>
                <p:cNvCxnSpPr/>
                <p:nvPr/>
              </p:nvCxnSpPr>
              <p:spPr>
                <a:xfrm>
                  <a:off x="4407090" y="2085787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F267AA61-4473-4672-A083-9D6717B72141}"/>
                    </a:ext>
                  </a:extLst>
                </p:cNvPr>
                <p:cNvCxnSpPr/>
                <p:nvPr/>
              </p:nvCxnSpPr>
              <p:spPr>
                <a:xfrm flipH="1">
                  <a:off x="4568306" y="2085787"/>
                  <a:ext cx="391076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C4865CE9-364B-4D0A-A313-996E709E96EB}"/>
                    </a:ext>
                  </a:extLst>
                </p:cNvPr>
                <p:cNvCxnSpPr/>
                <p:nvPr/>
              </p:nvCxnSpPr>
              <p:spPr>
                <a:xfrm>
                  <a:off x="4959383" y="2085787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9197F436-7C2D-47BB-9684-0533B47C709F}"/>
                  </a:ext>
                </a:extLst>
              </p:cNvPr>
              <p:cNvSpPr txBox="1"/>
              <p:nvPr/>
            </p:nvSpPr>
            <p:spPr>
              <a:xfrm>
                <a:off x="6529094" y="2305050"/>
                <a:ext cx="516808" cy="37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Solid</a:t>
                </a:r>
              </a:p>
              <a:p>
                <a:r>
                  <a:rPr lang="en-US" sz="554" dirty="0"/>
                  <a:t>0.51 g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AC27D474-6835-42D4-BE59-03662A88BFBB}"/>
                  </a:ext>
                </a:extLst>
              </p:cNvPr>
              <p:cNvSpPr txBox="1"/>
              <p:nvPr/>
            </p:nvSpPr>
            <p:spPr>
              <a:xfrm>
                <a:off x="6999304" y="2295525"/>
                <a:ext cx="516808" cy="3797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54" dirty="0"/>
                  <a:t>Sup</a:t>
                </a:r>
              </a:p>
              <a:p>
                <a:r>
                  <a:rPr lang="en-US" sz="554" dirty="0"/>
                  <a:t>16.3 g</a:t>
                </a:r>
              </a:p>
            </p:txBody>
          </p:sp>
        </p:grpSp>
      </p:grpSp>
      <p:sp>
        <p:nvSpPr>
          <p:cNvPr id="160" name="Rectangle 159">
            <a:extLst>
              <a:ext uri="{FF2B5EF4-FFF2-40B4-BE49-F238E27FC236}">
                <a16:creationId xmlns:a16="http://schemas.microsoft.com/office/drawing/2014/main" id="{8E506FE8-37E5-4A42-B445-4C1ABE22DD35}"/>
              </a:ext>
            </a:extLst>
          </p:cNvPr>
          <p:cNvSpPr/>
          <p:nvPr/>
        </p:nvSpPr>
        <p:spPr>
          <a:xfrm>
            <a:off x="111959" y="1973545"/>
            <a:ext cx="413896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2.1</a:t>
            </a:r>
          </a:p>
          <a:p>
            <a:pPr algn="ctr"/>
            <a:r>
              <a:rPr lang="en-US" sz="554" dirty="0"/>
              <a:t>1-30</a:t>
            </a:r>
          </a:p>
          <a:p>
            <a:pPr algn="ctr"/>
            <a:r>
              <a:rPr lang="en-US" sz="554" dirty="0"/>
              <a:t>38.9 mg</a:t>
            </a:r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4AF18CB-70A7-44B6-B3BC-28961914BF55}"/>
              </a:ext>
            </a:extLst>
          </p:cNvPr>
          <p:cNvGrpSpPr/>
          <p:nvPr/>
        </p:nvGrpSpPr>
        <p:grpSpPr>
          <a:xfrm>
            <a:off x="344704" y="1811398"/>
            <a:ext cx="1160585" cy="0"/>
            <a:chOff x="609600" y="3514725"/>
            <a:chExt cx="1676400" cy="0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4F122B0B-0EC6-45EE-8CAD-EC47C15F58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4000" y="3514725"/>
              <a:ext cx="762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140B23EC-E145-46B6-841D-0EEFB3F174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9600" y="3514725"/>
              <a:ext cx="9144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DAA66BEE-A66D-42E8-8FEE-BA2C810999F7}"/>
              </a:ext>
            </a:extLst>
          </p:cNvPr>
          <p:cNvCxnSpPr/>
          <p:nvPr/>
        </p:nvCxnSpPr>
        <p:spPr>
          <a:xfrm>
            <a:off x="344704" y="1804804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4A4ADE57-9B6A-44E5-A891-4826E32E1573}"/>
              </a:ext>
            </a:extLst>
          </p:cNvPr>
          <p:cNvCxnSpPr/>
          <p:nvPr/>
        </p:nvCxnSpPr>
        <p:spPr>
          <a:xfrm>
            <a:off x="608473" y="1809711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35A267A8-4526-4D53-8500-821F7541057B}"/>
              </a:ext>
            </a:extLst>
          </p:cNvPr>
          <p:cNvCxnSpPr/>
          <p:nvPr/>
        </p:nvCxnSpPr>
        <p:spPr>
          <a:xfrm>
            <a:off x="924997" y="1804804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9341CB95-FF62-4E83-9D86-74BD2FA502C1}"/>
              </a:ext>
            </a:extLst>
          </p:cNvPr>
          <p:cNvCxnSpPr/>
          <p:nvPr/>
        </p:nvCxnSpPr>
        <p:spPr>
          <a:xfrm>
            <a:off x="1207170" y="1809711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079EB41E-5674-4F8D-8900-D7BF6144AE11}"/>
              </a:ext>
            </a:extLst>
          </p:cNvPr>
          <p:cNvCxnSpPr/>
          <p:nvPr/>
        </p:nvCxnSpPr>
        <p:spPr>
          <a:xfrm>
            <a:off x="1505289" y="1809711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6203919" y="536055"/>
            <a:ext cx="421169" cy="508969"/>
            <a:chOff x="8701696" y="1253640"/>
            <a:chExt cx="608355" cy="735176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BA3DD11D-E6A8-40DD-886C-B7EF3DB9717B}"/>
                </a:ext>
              </a:extLst>
            </p:cNvPr>
            <p:cNvSpPr/>
            <p:nvPr/>
          </p:nvSpPr>
          <p:spPr>
            <a:xfrm>
              <a:off x="8701696" y="1485901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1.20</a:t>
              </a:r>
            </a:p>
            <a:p>
              <a:pPr algn="ctr"/>
              <a:r>
                <a:rPr lang="en-US" sz="554" dirty="0"/>
                <a:t>79-87</a:t>
              </a:r>
            </a:p>
            <a:p>
              <a:pPr algn="ctr"/>
              <a:r>
                <a:rPr lang="en-US" sz="554" dirty="0"/>
                <a:t>7 g</a:t>
              </a:r>
            </a:p>
          </p:txBody>
        </p:sp>
        <p:cxnSp>
          <p:nvCxnSpPr>
            <p:cNvPr id="158" name="Straight Connector 157"/>
            <p:cNvCxnSpPr/>
            <p:nvPr/>
          </p:nvCxnSpPr>
          <p:spPr>
            <a:xfrm>
              <a:off x="8982144" y="125364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3" name="Straight Connector 162"/>
          <p:cNvCxnSpPr/>
          <p:nvPr/>
        </p:nvCxnSpPr>
        <p:spPr>
          <a:xfrm>
            <a:off x="2932829" y="1457538"/>
            <a:ext cx="0" cy="13295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5F18E83A-158E-4B21-9380-552E019CEBBC}"/>
              </a:ext>
            </a:extLst>
          </p:cNvPr>
          <p:cNvCxnSpPr/>
          <p:nvPr/>
        </p:nvCxnSpPr>
        <p:spPr>
          <a:xfrm flipH="1">
            <a:off x="1158600" y="1597448"/>
            <a:ext cx="178191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>
            <a:off x="1155271" y="1597448"/>
            <a:ext cx="548" cy="21341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>
            <a:extLst>
              <a:ext uri="{FF2B5EF4-FFF2-40B4-BE49-F238E27FC236}">
                <a16:creationId xmlns:a16="http://schemas.microsoft.com/office/drawing/2014/main" id="{8E506FE8-37E5-4A42-B445-4C1ABE22DD35}"/>
              </a:ext>
            </a:extLst>
          </p:cNvPr>
          <p:cNvSpPr/>
          <p:nvPr/>
        </p:nvSpPr>
        <p:spPr>
          <a:xfrm>
            <a:off x="396619" y="1972066"/>
            <a:ext cx="413896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2.2</a:t>
            </a:r>
          </a:p>
          <a:p>
            <a:pPr algn="ctr"/>
            <a:r>
              <a:rPr lang="en-US" sz="554" dirty="0"/>
              <a:t>31-42</a:t>
            </a:r>
          </a:p>
          <a:p>
            <a:pPr algn="ctr"/>
            <a:r>
              <a:rPr lang="en-US" sz="554" dirty="0"/>
              <a:t>38.9 mg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8E506FE8-37E5-4A42-B445-4C1ABE22DD35}"/>
              </a:ext>
            </a:extLst>
          </p:cNvPr>
          <p:cNvSpPr/>
          <p:nvPr/>
        </p:nvSpPr>
        <p:spPr>
          <a:xfrm>
            <a:off x="743950" y="1973545"/>
            <a:ext cx="360996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2.3</a:t>
            </a:r>
          </a:p>
          <a:p>
            <a:pPr algn="ctr"/>
            <a:r>
              <a:rPr lang="en-US" sz="554" dirty="0"/>
              <a:t>43-48</a:t>
            </a:r>
          </a:p>
          <a:p>
            <a:pPr algn="ctr"/>
            <a:r>
              <a:rPr lang="en-US" sz="554" dirty="0"/>
              <a:t>15 mg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8E506FE8-37E5-4A42-B445-4C1ABE22DD35}"/>
              </a:ext>
            </a:extLst>
          </p:cNvPr>
          <p:cNvSpPr/>
          <p:nvPr/>
        </p:nvSpPr>
        <p:spPr>
          <a:xfrm>
            <a:off x="1006632" y="1971093"/>
            <a:ext cx="396263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2.4</a:t>
            </a:r>
          </a:p>
          <a:p>
            <a:pPr algn="ctr"/>
            <a:r>
              <a:rPr lang="en-US" sz="554" dirty="0"/>
              <a:t>49-99</a:t>
            </a:r>
          </a:p>
          <a:p>
            <a:pPr algn="ctr"/>
            <a:r>
              <a:rPr lang="en-US" sz="554" dirty="0"/>
              <a:t>181 mg</a:t>
            </a: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8E506FE8-37E5-4A42-B445-4C1ABE22DD35}"/>
              </a:ext>
            </a:extLst>
          </p:cNvPr>
          <p:cNvSpPr/>
          <p:nvPr/>
        </p:nvSpPr>
        <p:spPr>
          <a:xfrm>
            <a:off x="1303821" y="1974811"/>
            <a:ext cx="418705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2.5</a:t>
            </a:r>
          </a:p>
          <a:p>
            <a:pPr algn="ctr"/>
            <a:r>
              <a:rPr lang="en-US" sz="554" dirty="0"/>
              <a:t>100-111</a:t>
            </a:r>
          </a:p>
          <a:p>
            <a:pPr algn="ctr"/>
            <a:r>
              <a:rPr lang="en-US" sz="554" dirty="0"/>
              <a:t>6.2 mg</a:t>
            </a:r>
          </a:p>
        </p:txBody>
      </p:sp>
      <p:cxnSp>
        <p:nvCxnSpPr>
          <p:cNvPr id="190" name="Straight Connector 189"/>
          <p:cNvCxnSpPr/>
          <p:nvPr/>
        </p:nvCxnSpPr>
        <p:spPr>
          <a:xfrm flipH="1" flipV="1">
            <a:off x="1195754" y="2259331"/>
            <a:ext cx="1037" cy="26491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5F18E83A-158E-4B21-9380-552E019CEBBC}"/>
              </a:ext>
            </a:extLst>
          </p:cNvPr>
          <p:cNvCxnSpPr>
            <a:cxnSpLocks/>
          </p:cNvCxnSpPr>
          <p:nvPr/>
        </p:nvCxnSpPr>
        <p:spPr>
          <a:xfrm flipH="1">
            <a:off x="303384" y="2524243"/>
            <a:ext cx="1103385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1" y="2260474"/>
            <a:ext cx="1195754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3" dirty="0"/>
              <a:t>RP-C18 (40 g packed column)</a:t>
            </a:r>
          </a:p>
          <a:p>
            <a:r>
              <a:rPr lang="en-US" sz="623" dirty="0" err="1"/>
              <a:t>MeOH</a:t>
            </a:r>
            <a:r>
              <a:rPr lang="en-US" sz="623" dirty="0"/>
              <a:t> to </a:t>
            </a:r>
            <a:r>
              <a:rPr lang="en-US" sz="623" dirty="0" err="1"/>
              <a:t>MeOH</a:t>
            </a:r>
            <a:r>
              <a:rPr lang="en-US" sz="623" dirty="0"/>
              <a:t>: </a:t>
            </a:r>
            <a:r>
              <a:rPr lang="en-US" sz="623" i="1" dirty="0" err="1"/>
              <a:t>i</a:t>
            </a:r>
            <a:r>
              <a:rPr lang="en-US" sz="623" dirty="0" err="1"/>
              <a:t>PrOH</a:t>
            </a:r>
            <a:r>
              <a:rPr lang="en-US" sz="623" dirty="0"/>
              <a:t> (9:1)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164725" y="1553255"/>
            <a:ext cx="1324295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3" dirty="0"/>
              <a:t>Silica gel chromatography </a:t>
            </a:r>
          </a:p>
          <a:p>
            <a:r>
              <a:rPr lang="en-US" sz="623" dirty="0"/>
              <a:t>MTBE: (Me)</a:t>
            </a:r>
            <a:r>
              <a:rPr lang="en-US" sz="623" baseline="-25000" dirty="0"/>
              <a:t>2</a:t>
            </a:r>
            <a:r>
              <a:rPr lang="en-US" sz="623" dirty="0"/>
              <a:t>CO gradient</a:t>
            </a:r>
          </a:p>
        </p:txBody>
      </p:sp>
      <p:grpSp>
        <p:nvGrpSpPr>
          <p:cNvPr id="227" name="Group 226"/>
          <p:cNvGrpSpPr/>
          <p:nvPr/>
        </p:nvGrpSpPr>
        <p:grpSpPr>
          <a:xfrm>
            <a:off x="95799" y="2524240"/>
            <a:ext cx="413896" cy="505210"/>
            <a:chOff x="386438" y="5112487"/>
            <a:chExt cx="597849" cy="729749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AA66BEE-A66D-42E8-8FEE-BA2C810999F7}"/>
                </a:ext>
              </a:extLst>
            </p:cNvPr>
            <p:cNvCxnSpPr/>
            <p:nvPr/>
          </p:nvCxnSpPr>
          <p:spPr>
            <a:xfrm>
              <a:off x="685363" y="5112487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8E506FE8-37E5-4A42-B445-4C1ABE22DD35}"/>
                </a:ext>
              </a:extLst>
            </p:cNvPr>
            <p:cNvSpPr/>
            <p:nvPr/>
          </p:nvSpPr>
          <p:spPr>
            <a:xfrm>
              <a:off x="386438" y="5339320"/>
              <a:ext cx="597849" cy="502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3.1</a:t>
              </a:r>
            </a:p>
            <a:p>
              <a:pPr algn="ctr"/>
              <a:r>
                <a:rPr lang="en-US" sz="554" dirty="0"/>
                <a:t>2-5</a:t>
              </a:r>
            </a:p>
            <a:p>
              <a:pPr algn="ctr"/>
              <a:r>
                <a:rPr lang="en-US" sz="554" dirty="0"/>
                <a:t>62.8 mg</a:t>
              </a: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40745" y="2524242"/>
            <a:ext cx="413896" cy="586807"/>
            <a:chOff x="980892" y="5112487"/>
            <a:chExt cx="597849" cy="847611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DAA66BEE-A66D-42E8-8FEE-BA2C810999F7}"/>
                </a:ext>
              </a:extLst>
            </p:cNvPr>
            <p:cNvCxnSpPr/>
            <p:nvPr/>
          </p:nvCxnSpPr>
          <p:spPr>
            <a:xfrm>
              <a:off x="1296735" y="5112487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8E506FE8-37E5-4A42-B445-4C1ABE22DD35}"/>
                </a:ext>
              </a:extLst>
            </p:cNvPr>
            <p:cNvSpPr/>
            <p:nvPr/>
          </p:nvSpPr>
          <p:spPr>
            <a:xfrm>
              <a:off x="980892" y="5334000"/>
              <a:ext cx="597849" cy="6260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3.2</a:t>
              </a:r>
            </a:p>
            <a:p>
              <a:pPr algn="ctr"/>
              <a:r>
                <a:rPr lang="en-US" sz="554" dirty="0"/>
                <a:t>6-9</a:t>
              </a:r>
            </a:p>
            <a:p>
              <a:pPr algn="ctr"/>
              <a:r>
                <a:rPr lang="en-US" sz="554" dirty="0"/>
                <a:t>31.1 mg</a:t>
              </a:r>
            </a:p>
            <a:p>
              <a:pPr algn="ctr"/>
              <a:endParaRPr lang="en-US" sz="554" dirty="0"/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90642" y="2519337"/>
            <a:ext cx="812325" cy="963749"/>
            <a:chOff x="1306876" y="5105399"/>
            <a:chExt cx="1173358" cy="1392081"/>
          </a:xfrm>
        </p:grpSpPr>
        <p:grpSp>
          <p:nvGrpSpPr>
            <p:cNvPr id="118" name="Group 117"/>
            <p:cNvGrpSpPr/>
            <p:nvPr/>
          </p:nvGrpSpPr>
          <p:grpSpPr>
            <a:xfrm>
              <a:off x="1634536" y="5105399"/>
              <a:ext cx="502917" cy="616741"/>
              <a:chOff x="1634536" y="5105399"/>
              <a:chExt cx="502917" cy="616741"/>
            </a:xfrm>
          </p:grpSpPr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DAA66BEE-A66D-42E8-8FEE-BA2C810999F7}"/>
                  </a:ext>
                </a:extLst>
              </p:cNvPr>
              <p:cNvCxnSpPr/>
              <p:nvPr/>
            </p:nvCxnSpPr>
            <p:spPr>
              <a:xfrm>
                <a:off x="1890325" y="5105399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8E506FE8-37E5-4A42-B445-4C1ABE22DD35}"/>
                  </a:ext>
                </a:extLst>
              </p:cNvPr>
              <p:cNvSpPr/>
              <p:nvPr/>
            </p:nvSpPr>
            <p:spPr>
              <a:xfrm>
                <a:off x="1634536" y="5342408"/>
                <a:ext cx="502917" cy="3797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3.3</a:t>
                </a:r>
              </a:p>
              <a:p>
                <a:pPr algn="ctr"/>
                <a:r>
                  <a:rPr lang="en-US" sz="554" dirty="0"/>
                  <a:t>10-16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C10CE31B-F0E9-4C75-9851-A67F3E2EFC2F}"/>
                </a:ext>
              </a:extLst>
            </p:cNvPr>
            <p:cNvGrpSpPr/>
            <p:nvPr/>
          </p:nvGrpSpPr>
          <p:grpSpPr>
            <a:xfrm>
              <a:off x="1306876" y="5646216"/>
              <a:ext cx="1173358" cy="851264"/>
              <a:chOff x="3922267" y="1996600"/>
              <a:chExt cx="1083109" cy="785782"/>
            </a:xfrm>
          </p:grpSpPr>
          <p:grpSp>
            <p:nvGrpSpPr>
              <p:cNvPr id="216" name="Group 215"/>
              <p:cNvGrpSpPr/>
              <p:nvPr/>
            </p:nvGrpSpPr>
            <p:grpSpPr>
              <a:xfrm>
                <a:off x="4191000" y="1996600"/>
                <a:ext cx="552293" cy="457200"/>
                <a:chOff x="4444160" y="1874772"/>
                <a:chExt cx="552293" cy="457200"/>
              </a:xfrm>
            </p:grpSpPr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4711564" y="1874772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/>
                <p:cNvCxnSpPr/>
                <p:nvPr/>
              </p:nvCxnSpPr>
              <p:spPr>
                <a:xfrm flipH="1">
                  <a:off x="4444160" y="2103372"/>
                  <a:ext cx="193964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>
                  <a:off x="4444160" y="2103372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flipH="1">
                  <a:off x="4605377" y="2103372"/>
                  <a:ext cx="391076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>
                  <a:off x="4996453" y="2103372"/>
                  <a:ext cx="0" cy="2286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7" name="TextBox 216"/>
              <p:cNvSpPr txBox="1"/>
              <p:nvPr/>
            </p:nvSpPr>
            <p:spPr>
              <a:xfrm>
                <a:off x="3922267" y="2431859"/>
                <a:ext cx="748502" cy="350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554" b="1" dirty="0">
                    <a:solidFill>
                      <a:srgbClr val="00B0F0"/>
                    </a:solidFill>
                  </a:rPr>
                  <a:t>Compound 1</a:t>
                </a:r>
              </a:p>
              <a:p>
                <a:pPr algn="ctr"/>
                <a:r>
                  <a:rPr lang="en-US" sz="554" b="1" dirty="0">
                    <a:solidFill>
                      <a:srgbClr val="00B0F0"/>
                    </a:solidFill>
                  </a:rPr>
                  <a:t>(39.1 mg)</a:t>
                </a: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4453511" y="2428876"/>
                <a:ext cx="551865" cy="3505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554" dirty="0"/>
                  <a:t>Sup</a:t>
                </a:r>
              </a:p>
              <a:p>
                <a:pPr algn="ctr"/>
                <a:r>
                  <a:rPr lang="en-US" sz="554" dirty="0"/>
                  <a:t>22.2 mg</a:t>
                </a:r>
              </a:p>
            </p:txBody>
          </p:sp>
        </p:grpSp>
      </p:grpSp>
      <p:grpSp>
        <p:nvGrpSpPr>
          <p:cNvPr id="117" name="Group 116"/>
          <p:cNvGrpSpPr/>
          <p:nvPr/>
        </p:nvGrpSpPr>
        <p:grpSpPr>
          <a:xfrm>
            <a:off x="1220221" y="2524244"/>
            <a:ext cx="378630" cy="504886"/>
            <a:chOff x="2245118" y="5112487"/>
            <a:chExt cx="546911" cy="729279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DAA66BEE-A66D-42E8-8FEE-BA2C810999F7}"/>
                </a:ext>
              </a:extLst>
            </p:cNvPr>
            <p:cNvCxnSpPr/>
            <p:nvPr/>
          </p:nvCxnSpPr>
          <p:spPr>
            <a:xfrm>
              <a:off x="2507075" y="5112487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8E506FE8-37E5-4A42-B445-4C1ABE22DD35}"/>
                </a:ext>
              </a:extLst>
            </p:cNvPr>
            <p:cNvSpPr/>
            <p:nvPr/>
          </p:nvSpPr>
          <p:spPr>
            <a:xfrm>
              <a:off x="2245118" y="5338851"/>
              <a:ext cx="546911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3.4</a:t>
              </a:r>
            </a:p>
            <a:p>
              <a:pPr algn="ctr"/>
              <a:r>
                <a:rPr lang="en-US" sz="554" dirty="0"/>
                <a:t>17-25</a:t>
              </a:r>
            </a:p>
            <a:p>
              <a:pPr algn="ctr"/>
              <a:r>
                <a:rPr lang="en-US" sz="554" dirty="0"/>
                <a:t>9.2 mg</a:t>
              </a:r>
            </a:p>
          </p:txBody>
        </p:sp>
      </p:grp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D4B27879-D035-4A5B-8F69-556BD1CD3612}"/>
              </a:ext>
            </a:extLst>
          </p:cNvPr>
          <p:cNvCxnSpPr>
            <a:cxnSpLocks/>
          </p:cNvCxnSpPr>
          <p:nvPr/>
        </p:nvCxnSpPr>
        <p:spPr>
          <a:xfrm>
            <a:off x="3305949" y="1457537"/>
            <a:ext cx="0" cy="27539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D4B27879-D035-4A5B-8F69-556BD1CD3612}"/>
              </a:ext>
            </a:extLst>
          </p:cNvPr>
          <p:cNvCxnSpPr/>
          <p:nvPr/>
        </p:nvCxnSpPr>
        <p:spPr>
          <a:xfrm>
            <a:off x="3396560" y="2049458"/>
            <a:ext cx="0" cy="24662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Slide Number Placeholder 247"/>
          <p:cNvSpPr>
            <a:spLocks noGrp="1"/>
          </p:cNvSpPr>
          <p:nvPr>
            <p:ph type="sldNum" sz="quarter" idx="12"/>
          </p:nvPr>
        </p:nvSpPr>
        <p:spPr>
          <a:xfrm>
            <a:off x="5184058" y="8752033"/>
            <a:ext cx="1600200" cy="252779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2398349B-AA98-4863-8461-088E9F69878F}"/>
              </a:ext>
            </a:extLst>
          </p:cNvPr>
          <p:cNvCxnSpPr>
            <a:cxnSpLocks/>
          </p:cNvCxnSpPr>
          <p:nvPr/>
        </p:nvCxnSpPr>
        <p:spPr>
          <a:xfrm>
            <a:off x="4579616" y="2310613"/>
            <a:ext cx="210253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7A1EED6C-B4D2-4BF8-A76D-B740CD565559}"/>
              </a:ext>
            </a:extLst>
          </p:cNvPr>
          <p:cNvGrpSpPr/>
          <p:nvPr/>
        </p:nvGrpSpPr>
        <p:grpSpPr>
          <a:xfrm>
            <a:off x="1674511" y="2315018"/>
            <a:ext cx="412293" cy="519131"/>
            <a:chOff x="1295724" y="1439008"/>
            <a:chExt cx="549725" cy="692174"/>
          </a:xfrm>
        </p:grpSpPr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C8AA773A-FAF7-4B12-BAFB-3DEBAA05F4B9}"/>
                </a:ext>
              </a:extLst>
            </p:cNvPr>
            <p:cNvCxnSpPr/>
            <p:nvPr/>
          </p:nvCxnSpPr>
          <p:spPr>
            <a:xfrm>
              <a:off x="1524000" y="143900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DD1DC9E7-9153-4C88-AE9A-3FADD07B041A}"/>
                </a:ext>
              </a:extLst>
            </p:cNvPr>
            <p:cNvSpPr/>
            <p:nvPr/>
          </p:nvSpPr>
          <p:spPr>
            <a:xfrm>
              <a:off x="1295724" y="1666953"/>
              <a:ext cx="549725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4.1</a:t>
              </a:r>
            </a:p>
            <a:p>
              <a:pPr algn="ctr"/>
              <a:r>
                <a:rPr lang="en-US" sz="554" dirty="0"/>
                <a:t>1-4</a:t>
              </a:r>
            </a:p>
            <a:p>
              <a:pPr algn="ctr"/>
              <a:r>
                <a:rPr lang="en-US" sz="554" dirty="0"/>
                <a:t>216 m g</a:t>
              </a:r>
            </a:p>
          </p:txBody>
        </p: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F76541CB-A33F-46B8-814A-07FBA891F6C2}"/>
              </a:ext>
            </a:extLst>
          </p:cNvPr>
          <p:cNvGrpSpPr/>
          <p:nvPr/>
        </p:nvGrpSpPr>
        <p:grpSpPr>
          <a:xfrm>
            <a:off x="2008882" y="2312527"/>
            <a:ext cx="412293" cy="513652"/>
            <a:chOff x="2346456" y="1437339"/>
            <a:chExt cx="549724" cy="684869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A3E9867-32DE-4BD5-93FC-416763528936}"/>
                </a:ext>
              </a:extLst>
            </p:cNvPr>
            <p:cNvCxnSpPr/>
            <p:nvPr/>
          </p:nvCxnSpPr>
          <p:spPr>
            <a:xfrm>
              <a:off x="2610322" y="14373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E3FA3CBC-2985-4237-9B32-6CA1E3D93EAB}"/>
                </a:ext>
              </a:extLst>
            </p:cNvPr>
            <p:cNvSpPr/>
            <p:nvPr/>
          </p:nvSpPr>
          <p:spPr>
            <a:xfrm>
              <a:off x="2346456" y="1657979"/>
              <a:ext cx="549724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4.2</a:t>
              </a:r>
            </a:p>
            <a:p>
              <a:pPr algn="ctr"/>
              <a:r>
                <a:rPr lang="en-US" sz="554" dirty="0"/>
                <a:t>5-9</a:t>
              </a:r>
            </a:p>
            <a:p>
              <a:pPr algn="ctr"/>
              <a:r>
                <a:rPr lang="en-US" sz="554" dirty="0"/>
                <a:t>179  mg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89D048FB-1F22-48A3-8123-0B560C2BBFE1}"/>
              </a:ext>
            </a:extLst>
          </p:cNvPr>
          <p:cNvGrpSpPr/>
          <p:nvPr/>
        </p:nvGrpSpPr>
        <p:grpSpPr>
          <a:xfrm>
            <a:off x="2362198" y="2310803"/>
            <a:ext cx="396263" cy="515378"/>
            <a:chOff x="2878033" y="1435037"/>
            <a:chExt cx="528349" cy="687170"/>
          </a:xfrm>
        </p:grpSpPr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1B543DFB-713F-4F28-B164-2E56482533F1}"/>
                </a:ext>
              </a:extLst>
            </p:cNvPr>
            <p:cNvCxnSpPr/>
            <p:nvPr/>
          </p:nvCxnSpPr>
          <p:spPr>
            <a:xfrm>
              <a:off x="3152460" y="14350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761BD911-795F-4D10-A966-EBF5A13D4369}"/>
                </a:ext>
              </a:extLst>
            </p:cNvPr>
            <p:cNvSpPr/>
            <p:nvPr/>
          </p:nvSpPr>
          <p:spPr>
            <a:xfrm>
              <a:off x="2878033" y="1657978"/>
              <a:ext cx="528349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4.3 </a:t>
              </a:r>
            </a:p>
            <a:p>
              <a:pPr algn="ctr"/>
              <a:r>
                <a:rPr lang="en-US" sz="554" dirty="0"/>
                <a:t>10-20</a:t>
              </a:r>
            </a:p>
            <a:p>
              <a:pPr algn="ctr"/>
              <a:r>
                <a:rPr lang="en-US" sz="554" dirty="0"/>
                <a:t>408 mg</a:t>
              </a: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3EEE6C71-B619-4164-B4A6-D4248F365C70}"/>
              </a:ext>
            </a:extLst>
          </p:cNvPr>
          <p:cNvGrpSpPr/>
          <p:nvPr/>
        </p:nvGrpSpPr>
        <p:grpSpPr>
          <a:xfrm>
            <a:off x="2710847" y="2311069"/>
            <a:ext cx="396263" cy="516932"/>
            <a:chOff x="3263292" y="1441939"/>
            <a:chExt cx="528352" cy="689242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5D274A82-DD53-47F6-842D-A9CE305DA6D3}"/>
                </a:ext>
              </a:extLst>
            </p:cNvPr>
            <p:cNvCxnSpPr/>
            <p:nvPr/>
          </p:nvCxnSpPr>
          <p:spPr>
            <a:xfrm>
              <a:off x="3529976" y="14419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1960325A-BE3E-461A-A551-D5D01296D492}"/>
                </a:ext>
              </a:extLst>
            </p:cNvPr>
            <p:cNvSpPr/>
            <p:nvPr/>
          </p:nvSpPr>
          <p:spPr>
            <a:xfrm>
              <a:off x="3263292" y="1666953"/>
              <a:ext cx="528352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4.4</a:t>
              </a:r>
            </a:p>
            <a:p>
              <a:pPr algn="ctr"/>
              <a:r>
                <a:rPr lang="en-US" sz="554" dirty="0"/>
                <a:t>21.31</a:t>
              </a:r>
            </a:p>
            <a:p>
              <a:pPr algn="ctr"/>
              <a:r>
                <a:rPr lang="en-US" sz="554" dirty="0"/>
                <a:t>243 mg</a:t>
              </a: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B81BA3FF-D486-4C42-A7A4-443232A870A9}"/>
              </a:ext>
            </a:extLst>
          </p:cNvPr>
          <p:cNvGrpSpPr/>
          <p:nvPr/>
        </p:nvGrpSpPr>
        <p:grpSpPr>
          <a:xfrm>
            <a:off x="3044312" y="2305894"/>
            <a:ext cx="396263" cy="520233"/>
            <a:chOff x="3801960" y="1428494"/>
            <a:chExt cx="528351" cy="693644"/>
          </a:xfrm>
        </p:grpSpPr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E9022705-C307-49E4-8C79-78591D10D760}"/>
                </a:ext>
              </a:extLst>
            </p:cNvPr>
            <p:cNvCxnSpPr/>
            <p:nvPr/>
          </p:nvCxnSpPr>
          <p:spPr>
            <a:xfrm>
              <a:off x="4056371" y="1428494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63E835F8-721E-4E05-99F7-E8AFEAC8B151}"/>
                </a:ext>
              </a:extLst>
            </p:cNvPr>
            <p:cNvSpPr/>
            <p:nvPr/>
          </p:nvSpPr>
          <p:spPr>
            <a:xfrm>
              <a:off x="3801960" y="1657909"/>
              <a:ext cx="528351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4.5</a:t>
              </a:r>
            </a:p>
            <a:p>
              <a:pPr algn="ctr"/>
              <a:r>
                <a:rPr lang="en-US" sz="554" dirty="0"/>
                <a:t>32-37</a:t>
              </a:r>
            </a:p>
            <a:p>
              <a:pPr algn="ctr"/>
              <a:r>
                <a:rPr lang="en-US" sz="554" dirty="0"/>
                <a:t>195 mg</a:t>
              </a:r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6BE51BEC-2EAC-4D6B-8F43-F25D566FE392}"/>
              </a:ext>
            </a:extLst>
          </p:cNvPr>
          <p:cNvGrpSpPr/>
          <p:nvPr/>
        </p:nvGrpSpPr>
        <p:grpSpPr>
          <a:xfrm>
            <a:off x="3408680" y="2315975"/>
            <a:ext cx="396263" cy="516276"/>
            <a:chOff x="4253069" y="1441939"/>
            <a:chExt cx="528351" cy="688368"/>
          </a:xfrm>
        </p:grpSpPr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4E3C1559-A65B-45C9-A798-8FB6CA77C2A6}"/>
                </a:ext>
              </a:extLst>
            </p:cNvPr>
            <p:cNvCxnSpPr/>
            <p:nvPr/>
          </p:nvCxnSpPr>
          <p:spPr>
            <a:xfrm>
              <a:off x="4523606" y="14419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9C306FA1-29AE-400C-9AEE-2D6BDD242195}"/>
                </a:ext>
              </a:extLst>
            </p:cNvPr>
            <p:cNvSpPr/>
            <p:nvPr/>
          </p:nvSpPr>
          <p:spPr>
            <a:xfrm>
              <a:off x="4253069" y="1666078"/>
              <a:ext cx="528351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4.6 </a:t>
              </a:r>
            </a:p>
            <a:p>
              <a:pPr algn="ctr"/>
              <a:r>
                <a:rPr lang="en-US" sz="554" dirty="0"/>
                <a:t>38-47</a:t>
              </a:r>
            </a:p>
            <a:p>
              <a:pPr algn="ctr"/>
              <a:r>
                <a:rPr lang="en-US" sz="554" dirty="0"/>
                <a:t>351 mg</a:t>
              </a: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01498596-5DA9-4DCA-9A6F-3086B5512EBE}"/>
              </a:ext>
            </a:extLst>
          </p:cNvPr>
          <p:cNvGrpSpPr/>
          <p:nvPr/>
        </p:nvGrpSpPr>
        <p:grpSpPr>
          <a:xfrm>
            <a:off x="3764459" y="2311068"/>
            <a:ext cx="396263" cy="527778"/>
            <a:chOff x="4812545" y="1433146"/>
            <a:chExt cx="528352" cy="703704"/>
          </a:xfrm>
        </p:grpSpPr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D719E04-E6B4-4BE5-8EEB-B4FD0F7812F6}"/>
                </a:ext>
              </a:extLst>
            </p:cNvPr>
            <p:cNvCxnSpPr/>
            <p:nvPr/>
          </p:nvCxnSpPr>
          <p:spPr>
            <a:xfrm>
              <a:off x="5093677" y="1433146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AC556735-23B4-4CEB-92ED-4CCE6525CA99}"/>
                </a:ext>
              </a:extLst>
            </p:cNvPr>
            <p:cNvSpPr/>
            <p:nvPr/>
          </p:nvSpPr>
          <p:spPr>
            <a:xfrm>
              <a:off x="4812545" y="1672621"/>
              <a:ext cx="528352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4.7</a:t>
              </a:r>
            </a:p>
            <a:p>
              <a:pPr algn="ctr"/>
              <a:r>
                <a:rPr lang="en-US" sz="554" dirty="0"/>
                <a:t>48-51</a:t>
              </a:r>
            </a:p>
            <a:p>
              <a:pPr algn="ctr"/>
              <a:r>
                <a:rPr lang="en-US" sz="554" dirty="0"/>
                <a:t>754 mg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C3385DF1-212B-4363-9770-0C77DA7A3126}"/>
              </a:ext>
            </a:extLst>
          </p:cNvPr>
          <p:cNvGrpSpPr/>
          <p:nvPr/>
        </p:nvGrpSpPr>
        <p:grpSpPr>
          <a:xfrm>
            <a:off x="4385822" y="2313227"/>
            <a:ext cx="412293" cy="519622"/>
            <a:chOff x="6082662" y="1272382"/>
            <a:chExt cx="595534" cy="750565"/>
          </a:xfrm>
        </p:grpSpPr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EDF72995-A9E0-41EC-9F7D-7EE7CA3F38A7}"/>
                </a:ext>
              </a:extLst>
            </p:cNvPr>
            <p:cNvSpPr/>
            <p:nvPr/>
          </p:nvSpPr>
          <p:spPr>
            <a:xfrm>
              <a:off x="6082662" y="1520032"/>
              <a:ext cx="595534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4.9</a:t>
              </a:r>
            </a:p>
            <a:p>
              <a:pPr algn="ctr"/>
              <a:r>
                <a:rPr lang="en-US" sz="554" dirty="0"/>
                <a:t>55-62</a:t>
              </a:r>
            </a:p>
            <a:p>
              <a:pPr algn="ctr"/>
              <a:r>
                <a:rPr lang="en-US" sz="554" dirty="0"/>
                <a:t>228 mg </a:t>
              </a:r>
            </a:p>
          </p:txBody>
        </p: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CA9D0CC6-595F-4975-BD95-6970819BAAC8}"/>
                </a:ext>
              </a:extLst>
            </p:cNvPr>
            <p:cNvCxnSpPr/>
            <p:nvPr/>
          </p:nvCxnSpPr>
          <p:spPr>
            <a:xfrm>
              <a:off x="6357937" y="1272382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B1A59B19-34AD-4168-9764-2F4253FD4123}"/>
              </a:ext>
            </a:extLst>
          </p:cNvPr>
          <p:cNvGrpSpPr/>
          <p:nvPr/>
        </p:nvGrpSpPr>
        <p:grpSpPr>
          <a:xfrm>
            <a:off x="6279223" y="2313228"/>
            <a:ext cx="776949" cy="531348"/>
            <a:chOff x="7378295" y="1259737"/>
            <a:chExt cx="1122259" cy="767502"/>
          </a:xfrm>
        </p:grpSpPr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7700E5A9-7E26-482E-8614-C75C8702E51C}"/>
                </a:ext>
              </a:extLst>
            </p:cNvPr>
            <p:cNvSpPr/>
            <p:nvPr/>
          </p:nvSpPr>
          <p:spPr>
            <a:xfrm>
              <a:off x="7378295" y="1524324"/>
              <a:ext cx="1122259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Wash </a:t>
              </a:r>
            </a:p>
            <a:p>
              <a:pPr algn="ctr"/>
              <a:r>
                <a:rPr lang="en-US" sz="554" dirty="0"/>
                <a:t>column</a:t>
              </a:r>
            </a:p>
            <a:p>
              <a:pPr algn="ctr"/>
              <a:r>
                <a:rPr lang="en-US" sz="554" dirty="0"/>
                <a:t>(883 mg) </a:t>
              </a:r>
            </a:p>
          </p:txBody>
        </p:sp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id="{160658F3-82EE-450B-B73C-C1B793A40BA8}"/>
                </a:ext>
              </a:extLst>
            </p:cNvPr>
            <p:cNvCxnSpPr>
              <a:cxnSpLocks/>
            </p:cNvCxnSpPr>
            <p:nvPr/>
          </p:nvCxnSpPr>
          <p:spPr>
            <a:xfrm>
              <a:off x="7955459" y="1259737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65C683AC-2C2B-4370-81E8-00D16471F2E4}"/>
              </a:ext>
            </a:extLst>
          </p:cNvPr>
          <p:cNvGrpSpPr/>
          <p:nvPr/>
        </p:nvGrpSpPr>
        <p:grpSpPr>
          <a:xfrm>
            <a:off x="4697136" y="2306085"/>
            <a:ext cx="421169" cy="521858"/>
            <a:chOff x="6808174" y="1262063"/>
            <a:chExt cx="608355" cy="753795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3A03BA8E-E4F7-4F2C-921F-FCABD45E0B5D}"/>
                </a:ext>
              </a:extLst>
            </p:cNvPr>
            <p:cNvCxnSpPr>
              <a:cxnSpLocks/>
            </p:cNvCxnSpPr>
            <p:nvPr/>
          </p:nvCxnSpPr>
          <p:spPr>
            <a:xfrm>
              <a:off x="7099300" y="1262063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18F1E337-C59E-4E3F-9647-334EFC57CD89}"/>
                </a:ext>
              </a:extLst>
            </p:cNvPr>
            <p:cNvSpPr/>
            <p:nvPr/>
          </p:nvSpPr>
          <p:spPr>
            <a:xfrm>
              <a:off x="6808174" y="1512943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4.10</a:t>
              </a:r>
            </a:p>
            <a:p>
              <a:pPr algn="ctr"/>
              <a:r>
                <a:rPr lang="en-US" sz="554" dirty="0"/>
                <a:t>63-93</a:t>
              </a:r>
            </a:p>
            <a:p>
              <a:pPr algn="ctr"/>
              <a:r>
                <a:rPr lang="en-US" sz="554" dirty="0"/>
                <a:t>1.22 g </a:t>
              </a:r>
            </a:p>
          </p:txBody>
        </p:sp>
      </p:grp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82CFB32E-8F78-4C87-9BE9-F7C82C9E20A6}"/>
              </a:ext>
            </a:extLst>
          </p:cNvPr>
          <p:cNvCxnSpPr>
            <a:cxnSpLocks/>
          </p:cNvCxnSpPr>
          <p:nvPr/>
        </p:nvCxnSpPr>
        <p:spPr>
          <a:xfrm flipH="1">
            <a:off x="1840249" y="2310067"/>
            <a:ext cx="2739106" cy="736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5342BE12-4A48-4C27-8BD5-D64CF51C1B17}"/>
              </a:ext>
            </a:extLst>
          </p:cNvPr>
          <p:cNvGrpSpPr/>
          <p:nvPr/>
        </p:nvGrpSpPr>
        <p:grpSpPr>
          <a:xfrm>
            <a:off x="4092480" y="2305853"/>
            <a:ext cx="360996" cy="526767"/>
            <a:chOff x="5416700" y="1271728"/>
            <a:chExt cx="481330" cy="702356"/>
          </a:xfrm>
        </p:grpSpPr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5A876EB6-BAA0-4D27-A608-6CEDDBC1CE9F}"/>
                </a:ext>
              </a:extLst>
            </p:cNvPr>
            <p:cNvCxnSpPr>
              <a:cxnSpLocks/>
            </p:cNvCxnSpPr>
            <p:nvPr/>
          </p:nvCxnSpPr>
          <p:spPr>
            <a:xfrm>
              <a:off x="5651886" y="127172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FE670566-2F33-4A68-BD1B-3C04FE66B2C7}"/>
                </a:ext>
              </a:extLst>
            </p:cNvPr>
            <p:cNvSpPr/>
            <p:nvPr/>
          </p:nvSpPr>
          <p:spPr>
            <a:xfrm>
              <a:off x="5416700" y="1509855"/>
              <a:ext cx="481330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4.8</a:t>
              </a:r>
            </a:p>
            <a:p>
              <a:pPr algn="ctr"/>
              <a:r>
                <a:rPr lang="en-US" sz="554" dirty="0"/>
                <a:t>52-54</a:t>
              </a:r>
            </a:p>
            <a:p>
              <a:pPr algn="ctr"/>
              <a:r>
                <a:rPr lang="en-US" sz="554" dirty="0"/>
                <a:t>85 mg</a:t>
              </a:r>
            </a:p>
          </p:txBody>
        </p:sp>
      </p:grpSp>
      <p:sp>
        <p:nvSpPr>
          <p:cNvPr id="275" name="TextBox 274">
            <a:extLst>
              <a:ext uri="{FF2B5EF4-FFF2-40B4-BE49-F238E27FC236}">
                <a16:creationId xmlns:a16="http://schemas.microsoft.com/office/drawing/2014/main" id="{FD7B3DC4-FA0B-4A0B-B797-E09D27874528}"/>
              </a:ext>
            </a:extLst>
          </p:cNvPr>
          <p:cNvSpPr txBox="1"/>
          <p:nvPr/>
        </p:nvSpPr>
        <p:spPr>
          <a:xfrm>
            <a:off x="3411415" y="2049458"/>
            <a:ext cx="1324295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Silica gel chromatography </a:t>
            </a:r>
          </a:p>
          <a:p>
            <a:r>
              <a:rPr lang="en-US" sz="692" dirty="0"/>
              <a:t>MTBE: (Me)</a:t>
            </a:r>
            <a:r>
              <a:rPr lang="en-US" sz="692" baseline="-25000" dirty="0"/>
              <a:t>2</a:t>
            </a:r>
            <a:r>
              <a:rPr lang="en-US" sz="692" dirty="0"/>
              <a:t>CO gradient</a:t>
            </a:r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E5D873BC-84F0-4F87-8643-29FAC6C5B350}"/>
              </a:ext>
            </a:extLst>
          </p:cNvPr>
          <p:cNvGrpSpPr/>
          <p:nvPr/>
        </p:nvGrpSpPr>
        <p:grpSpPr>
          <a:xfrm>
            <a:off x="5016053" y="2314583"/>
            <a:ext cx="421169" cy="519622"/>
            <a:chOff x="7097893" y="1257300"/>
            <a:chExt cx="608355" cy="750565"/>
          </a:xfrm>
        </p:grpSpPr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819755F8-43F4-45E4-B2D5-6D21A743303E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4.11</a:t>
              </a:r>
            </a:p>
            <a:p>
              <a:pPr algn="ctr"/>
              <a:r>
                <a:rPr lang="en-US" sz="554" dirty="0"/>
                <a:t>94-111</a:t>
              </a:r>
            </a:p>
            <a:p>
              <a:pPr algn="ctr"/>
              <a:r>
                <a:rPr lang="en-US" sz="554" dirty="0"/>
                <a:t>853 mg </a:t>
              </a:r>
            </a:p>
          </p:txBody>
        </p:sp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58437D4D-4424-4762-B670-D1EA3BE88069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DC3F9939-F6EA-41D0-916C-8F355BD2ADC6}"/>
              </a:ext>
            </a:extLst>
          </p:cNvPr>
          <p:cNvGrpSpPr/>
          <p:nvPr/>
        </p:nvGrpSpPr>
        <p:grpSpPr>
          <a:xfrm>
            <a:off x="5366891" y="2311659"/>
            <a:ext cx="457543" cy="519622"/>
            <a:chOff x="7097893" y="1257300"/>
            <a:chExt cx="660896" cy="750565"/>
          </a:xfrm>
        </p:grpSpPr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8E7A6524-A40D-44EF-B759-AF58324DCCC8}"/>
                </a:ext>
              </a:extLst>
            </p:cNvPr>
            <p:cNvSpPr/>
            <p:nvPr/>
          </p:nvSpPr>
          <p:spPr>
            <a:xfrm>
              <a:off x="7097893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4.12</a:t>
              </a:r>
            </a:p>
            <a:p>
              <a:pPr algn="ctr"/>
              <a:r>
                <a:rPr lang="en-US" sz="554" dirty="0"/>
                <a:t>112-137</a:t>
              </a:r>
            </a:p>
            <a:p>
              <a:pPr algn="ctr"/>
              <a:r>
                <a:rPr lang="en-US" sz="554" dirty="0"/>
                <a:t>1.51 g </a:t>
              </a:r>
            </a:p>
          </p:txBody>
        </p: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4F6EFF12-CDD3-41CF-BC90-1907AED2719E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E994769D-601E-4A8B-B20E-D3DB111BD882}"/>
              </a:ext>
            </a:extLst>
          </p:cNvPr>
          <p:cNvGrpSpPr/>
          <p:nvPr/>
        </p:nvGrpSpPr>
        <p:grpSpPr>
          <a:xfrm>
            <a:off x="5732585" y="2313750"/>
            <a:ext cx="505983" cy="519622"/>
            <a:chOff x="7097893" y="1257300"/>
            <a:chExt cx="730865" cy="750565"/>
          </a:xfrm>
        </p:grpSpPr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B438C97C-A3B2-486C-8E2F-BF4E9B0335D9}"/>
                </a:ext>
              </a:extLst>
            </p:cNvPr>
            <p:cNvSpPr/>
            <p:nvPr/>
          </p:nvSpPr>
          <p:spPr>
            <a:xfrm>
              <a:off x="7097893" y="1504950"/>
              <a:ext cx="73086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4.13</a:t>
              </a:r>
            </a:p>
            <a:p>
              <a:pPr algn="ctr"/>
              <a:r>
                <a:rPr lang="en-US" sz="554" dirty="0"/>
                <a:t>fr.138-146</a:t>
              </a:r>
            </a:p>
            <a:p>
              <a:pPr algn="ctr"/>
              <a:r>
                <a:rPr lang="en-US" sz="554" dirty="0"/>
                <a:t>407 mg </a:t>
              </a:r>
            </a:p>
          </p:txBody>
        </p: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198AA2F4-F07A-49F8-A727-710DFFBF1A1A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06E84947-7158-42F1-813B-AC33B49D6148}"/>
              </a:ext>
            </a:extLst>
          </p:cNvPr>
          <p:cNvGrpSpPr/>
          <p:nvPr/>
        </p:nvGrpSpPr>
        <p:grpSpPr>
          <a:xfrm>
            <a:off x="6101861" y="2312884"/>
            <a:ext cx="490667" cy="519622"/>
            <a:chOff x="7097893" y="1257300"/>
            <a:chExt cx="708742" cy="750565"/>
          </a:xfrm>
        </p:grpSpPr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568BBC79-5534-4221-822D-DF8425798F0F}"/>
                </a:ext>
              </a:extLst>
            </p:cNvPr>
            <p:cNvSpPr/>
            <p:nvPr/>
          </p:nvSpPr>
          <p:spPr>
            <a:xfrm>
              <a:off x="7097893" y="1504950"/>
              <a:ext cx="708742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4.14</a:t>
              </a:r>
            </a:p>
            <a:p>
              <a:pPr algn="ctr"/>
              <a:r>
                <a:rPr lang="en-US" sz="554" dirty="0"/>
                <a:t>fr.147-156</a:t>
              </a:r>
            </a:p>
            <a:p>
              <a:pPr algn="ctr"/>
              <a:r>
                <a:rPr lang="en-US" sz="554" dirty="0"/>
                <a:t>600 mg </a:t>
              </a:r>
            </a:p>
          </p:txBody>
        </p: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861D7AA4-62E5-45D2-A215-C4EBBC006E1E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B21C383F-FD81-44CE-B1C5-94C5E8F6549F}"/>
              </a:ext>
            </a:extLst>
          </p:cNvPr>
          <p:cNvCxnSpPr>
            <a:cxnSpLocks/>
          </p:cNvCxnSpPr>
          <p:nvPr/>
        </p:nvCxnSpPr>
        <p:spPr>
          <a:xfrm flipV="1">
            <a:off x="4919860" y="2800547"/>
            <a:ext cx="0" cy="36927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TextBox 312">
            <a:extLst>
              <a:ext uri="{FF2B5EF4-FFF2-40B4-BE49-F238E27FC236}">
                <a16:creationId xmlns:a16="http://schemas.microsoft.com/office/drawing/2014/main" id="{13653664-C2EE-4788-9064-25D9596C88E7}"/>
              </a:ext>
            </a:extLst>
          </p:cNvPr>
          <p:cNvSpPr txBox="1"/>
          <p:nvPr/>
        </p:nvSpPr>
        <p:spPr>
          <a:xfrm>
            <a:off x="3827208" y="2849275"/>
            <a:ext cx="1083410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3" dirty="0"/>
              <a:t>Silica gel chromatography </a:t>
            </a:r>
          </a:p>
          <a:p>
            <a:r>
              <a:rPr lang="en-US" sz="623" dirty="0" err="1"/>
              <a:t>EtOAc</a:t>
            </a:r>
            <a:r>
              <a:rPr lang="en-US" sz="623" dirty="0"/>
              <a:t>: (Me)</a:t>
            </a:r>
            <a:r>
              <a:rPr lang="en-US" sz="623" baseline="-25000" dirty="0"/>
              <a:t>2</a:t>
            </a:r>
            <a:r>
              <a:rPr lang="en-US" sz="623" dirty="0"/>
              <a:t>CO gradient</a:t>
            </a:r>
          </a:p>
        </p:txBody>
      </p: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3250C5DA-D13D-4471-9979-01F485D7175C}"/>
              </a:ext>
            </a:extLst>
          </p:cNvPr>
          <p:cNvGrpSpPr/>
          <p:nvPr/>
        </p:nvGrpSpPr>
        <p:grpSpPr>
          <a:xfrm>
            <a:off x="3792051" y="3172439"/>
            <a:ext cx="1866410" cy="545690"/>
            <a:chOff x="3810260" y="2514600"/>
            <a:chExt cx="2695926" cy="788219"/>
          </a:xfrm>
        </p:grpSpPr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F2FD55D1-0B8A-452A-8CBD-A33B950624E5}"/>
                </a:ext>
              </a:extLst>
            </p:cNvPr>
            <p:cNvGrpSpPr/>
            <p:nvPr/>
          </p:nvGrpSpPr>
          <p:grpSpPr>
            <a:xfrm>
              <a:off x="3810260" y="2514600"/>
              <a:ext cx="2695926" cy="782090"/>
              <a:chOff x="3810260" y="2514600"/>
              <a:chExt cx="2695926" cy="782090"/>
            </a:xfrm>
          </p:grpSpPr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75DE6227-48FD-41A2-B2E2-3C776B9C392D}"/>
                  </a:ext>
                </a:extLst>
              </p:cNvPr>
              <p:cNvGrpSpPr/>
              <p:nvPr/>
            </p:nvGrpSpPr>
            <p:grpSpPr>
              <a:xfrm>
                <a:off x="4064694" y="2514600"/>
                <a:ext cx="2441492" cy="257397"/>
                <a:chOff x="2362200" y="2410269"/>
                <a:chExt cx="2441492" cy="257397"/>
              </a:xfrm>
            </p:grpSpPr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5C28763F-77E3-434C-BEBF-D03CFF0EC2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62200" y="2415368"/>
                  <a:ext cx="2441492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>
                  <a:extLst>
                    <a:ext uri="{FF2B5EF4-FFF2-40B4-BE49-F238E27FC236}">
                      <a16:creationId xmlns:a16="http://schemas.microsoft.com/office/drawing/2014/main" id="{8E2CD170-81C8-412D-A787-DF01D7F39FBC}"/>
                    </a:ext>
                  </a:extLst>
                </p:cNvPr>
                <p:cNvCxnSpPr/>
                <p:nvPr/>
              </p:nvCxnSpPr>
              <p:spPr>
                <a:xfrm>
                  <a:off x="2362685" y="2410269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Connector 320">
                  <a:extLst>
                    <a:ext uri="{FF2B5EF4-FFF2-40B4-BE49-F238E27FC236}">
                      <a16:creationId xmlns:a16="http://schemas.microsoft.com/office/drawing/2014/main" id="{8ED32E46-982F-4494-941E-A694B4BBBC1A}"/>
                    </a:ext>
                  </a:extLst>
                </p:cNvPr>
                <p:cNvCxnSpPr/>
                <p:nvPr/>
              </p:nvCxnSpPr>
              <p:spPr>
                <a:xfrm>
                  <a:off x="3955802" y="2420016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Straight Connector 321">
                  <a:extLst>
                    <a:ext uri="{FF2B5EF4-FFF2-40B4-BE49-F238E27FC236}">
                      <a16:creationId xmlns:a16="http://schemas.microsoft.com/office/drawing/2014/main" id="{79EAD0A5-0C28-4F4C-AC3B-5D9AA344B570}"/>
                    </a:ext>
                  </a:extLst>
                </p:cNvPr>
                <p:cNvCxnSpPr/>
                <p:nvPr/>
              </p:nvCxnSpPr>
              <p:spPr>
                <a:xfrm>
                  <a:off x="3138866" y="2412262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Connector 322">
                  <a:extLst>
                    <a:ext uri="{FF2B5EF4-FFF2-40B4-BE49-F238E27FC236}">
                      <a16:creationId xmlns:a16="http://schemas.microsoft.com/office/drawing/2014/main" id="{C51B6245-6B8A-4925-9545-7659B6640F8A}"/>
                    </a:ext>
                  </a:extLst>
                </p:cNvPr>
                <p:cNvCxnSpPr/>
                <p:nvPr/>
              </p:nvCxnSpPr>
              <p:spPr>
                <a:xfrm>
                  <a:off x="3555306" y="2420016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Straight Connector 323">
                  <a:extLst>
                    <a:ext uri="{FF2B5EF4-FFF2-40B4-BE49-F238E27FC236}">
                      <a16:creationId xmlns:a16="http://schemas.microsoft.com/office/drawing/2014/main" id="{6B2D7CDF-3E88-45AB-A61B-F88DF1639CDE}"/>
                    </a:ext>
                  </a:extLst>
                </p:cNvPr>
                <p:cNvCxnSpPr/>
                <p:nvPr/>
              </p:nvCxnSpPr>
              <p:spPr>
                <a:xfrm>
                  <a:off x="2749765" y="2419350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68D942EA-63AD-4E85-A1DE-F521A1F83DBB}"/>
                  </a:ext>
                </a:extLst>
              </p:cNvPr>
              <p:cNvSpPr/>
              <p:nvPr/>
            </p:nvSpPr>
            <p:spPr>
              <a:xfrm>
                <a:off x="3810260" y="2793774"/>
                <a:ext cx="521439" cy="502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5.1</a:t>
                </a:r>
              </a:p>
              <a:p>
                <a:pPr algn="ctr"/>
                <a:r>
                  <a:rPr lang="en-US" sz="554" dirty="0"/>
                  <a:t>1-13</a:t>
                </a:r>
              </a:p>
              <a:p>
                <a:pPr algn="ctr"/>
                <a:r>
                  <a:rPr lang="en-US" sz="554" dirty="0"/>
                  <a:t>59 mg</a:t>
                </a:r>
              </a:p>
            </p:txBody>
          </p:sp>
        </p:grp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81B7F4A0-9E69-4053-8164-585E05EA755E}"/>
                </a:ext>
              </a:extLst>
            </p:cNvPr>
            <p:cNvSpPr/>
            <p:nvPr/>
          </p:nvSpPr>
          <p:spPr>
            <a:xfrm>
              <a:off x="4188524" y="2799904"/>
              <a:ext cx="521439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5.2</a:t>
              </a:r>
            </a:p>
            <a:p>
              <a:pPr algn="ctr"/>
              <a:r>
                <a:rPr lang="en-US" sz="554" dirty="0"/>
                <a:t>14-16</a:t>
              </a:r>
            </a:p>
            <a:p>
              <a:pPr algn="ctr"/>
              <a:r>
                <a:rPr lang="en-US" sz="554" dirty="0"/>
                <a:t>71 mg</a:t>
              </a:r>
            </a:p>
          </p:txBody>
        </p:sp>
      </p:grpSp>
      <p:sp>
        <p:nvSpPr>
          <p:cNvPr id="325" name="Rectangle 324">
            <a:extLst>
              <a:ext uri="{FF2B5EF4-FFF2-40B4-BE49-F238E27FC236}">
                <a16:creationId xmlns:a16="http://schemas.microsoft.com/office/drawing/2014/main" id="{3D79DD57-19E0-4BC8-820D-FF1A30FFD5FF}"/>
              </a:ext>
            </a:extLst>
          </p:cNvPr>
          <p:cNvSpPr/>
          <p:nvPr/>
        </p:nvSpPr>
        <p:spPr>
          <a:xfrm>
            <a:off x="4299508" y="3369956"/>
            <a:ext cx="396263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5.3</a:t>
            </a:r>
          </a:p>
          <a:p>
            <a:pPr algn="ctr"/>
            <a:r>
              <a:rPr lang="en-US" sz="554" dirty="0"/>
              <a:t>17-27</a:t>
            </a:r>
          </a:p>
          <a:p>
            <a:pPr algn="ctr"/>
            <a:r>
              <a:rPr lang="en-US" sz="554" dirty="0"/>
              <a:t>178 mg</a:t>
            </a: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B2F649DC-9099-4B7F-8AD3-1733FA86FC43}"/>
              </a:ext>
            </a:extLst>
          </p:cNvPr>
          <p:cNvSpPr/>
          <p:nvPr/>
        </p:nvSpPr>
        <p:spPr>
          <a:xfrm>
            <a:off x="4614036" y="3368164"/>
            <a:ext cx="360996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5.4</a:t>
            </a:r>
          </a:p>
          <a:p>
            <a:pPr algn="ctr"/>
            <a:r>
              <a:rPr lang="en-US" sz="554" dirty="0"/>
              <a:t>28-30</a:t>
            </a:r>
          </a:p>
          <a:p>
            <a:pPr algn="ctr"/>
            <a:r>
              <a:rPr lang="en-US" sz="554" dirty="0"/>
              <a:t>47 mg</a:t>
            </a:r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9BA92304-D615-4A1D-A6E6-A41A3B9FED13}"/>
              </a:ext>
            </a:extLst>
          </p:cNvPr>
          <p:cNvSpPr/>
          <p:nvPr/>
        </p:nvSpPr>
        <p:spPr>
          <a:xfrm>
            <a:off x="4879802" y="3369956"/>
            <a:ext cx="396263" cy="3481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54" dirty="0"/>
              <a:t>5.5</a:t>
            </a:r>
          </a:p>
          <a:p>
            <a:pPr algn="ctr"/>
            <a:r>
              <a:rPr lang="en-US" sz="554" dirty="0"/>
              <a:t>31-93</a:t>
            </a:r>
          </a:p>
          <a:p>
            <a:pPr algn="ctr"/>
            <a:r>
              <a:rPr lang="en-US" sz="554" dirty="0"/>
              <a:t>624 mg</a:t>
            </a:r>
          </a:p>
        </p:txBody>
      </p: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61E2B68A-2159-411A-A593-3795C3511847}"/>
              </a:ext>
            </a:extLst>
          </p:cNvPr>
          <p:cNvGrpSpPr/>
          <p:nvPr/>
        </p:nvGrpSpPr>
        <p:grpSpPr>
          <a:xfrm>
            <a:off x="5181694" y="3178707"/>
            <a:ext cx="360996" cy="538328"/>
            <a:chOff x="6663335" y="2514600"/>
            <a:chExt cx="521439" cy="777585"/>
          </a:xfrm>
        </p:grpSpPr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D57A89A8-141F-4889-B919-C83532C14953}"/>
                </a:ext>
              </a:extLst>
            </p:cNvPr>
            <p:cNvCxnSpPr/>
            <p:nvPr/>
          </p:nvCxnSpPr>
          <p:spPr>
            <a:xfrm>
              <a:off x="6959848" y="25146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D2323DE8-5B78-456A-90C7-04D749250438}"/>
                </a:ext>
              </a:extLst>
            </p:cNvPr>
            <p:cNvSpPr/>
            <p:nvPr/>
          </p:nvSpPr>
          <p:spPr>
            <a:xfrm>
              <a:off x="6663335" y="2789270"/>
              <a:ext cx="521439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5.6</a:t>
              </a:r>
            </a:p>
            <a:p>
              <a:pPr algn="ctr"/>
              <a:r>
                <a:rPr lang="en-US" sz="554" dirty="0"/>
                <a:t>94-96</a:t>
              </a:r>
            </a:p>
            <a:p>
              <a:pPr algn="ctr"/>
              <a:r>
                <a:rPr lang="en-US" sz="554" dirty="0"/>
                <a:t>19 mg</a:t>
              </a: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5477DC0B-B7F1-426C-AE42-89A6157BF089}"/>
              </a:ext>
            </a:extLst>
          </p:cNvPr>
          <p:cNvGrpSpPr/>
          <p:nvPr/>
        </p:nvGrpSpPr>
        <p:grpSpPr>
          <a:xfrm>
            <a:off x="5438458" y="3172439"/>
            <a:ext cx="447558" cy="549829"/>
            <a:chOff x="6637598" y="2514600"/>
            <a:chExt cx="646472" cy="794197"/>
          </a:xfrm>
        </p:grpSpPr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A65D3DDF-8200-4A95-9362-2ECEE950FEB6}"/>
                </a:ext>
              </a:extLst>
            </p:cNvPr>
            <p:cNvCxnSpPr/>
            <p:nvPr/>
          </p:nvCxnSpPr>
          <p:spPr>
            <a:xfrm>
              <a:off x="6959848" y="25146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ectangle 337">
              <a:extLst>
                <a:ext uri="{FF2B5EF4-FFF2-40B4-BE49-F238E27FC236}">
                  <a16:creationId xmlns:a16="http://schemas.microsoft.com/office/drawing/2014/main" id="{79342BA9-A87C-4D94-8429-6AD4DFBD487A}"/>
                </a:ext>
              </a:extLst>
            </p:cNvPr>
            <p:cNvSpPr/>
            <p:nvPr/>
          </p:nvSpPr>
          <p:spPr>
            <a:xfrm>
              <a:off x="6637598" y="2805882"/>
              <a:ext cx="646472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5.7</a:t>
              </a:r>
            </a:p>
            <a:p>
              <a:pPr algn="ctr"/>
              <a:r>
                <a:rPr lang="en-US" sz="554" dirty="0"/>
                <a:t>fr.97-100</a:t>
              </a:r>
            </a:p>
            <a:p>
              <a:pPr algn="ctr"/>
              <a:r>
                <a:rPr lang="en-US" sz="554" dirty="0"/>
                <a:t>45 mg</a:t>
              </a:r>
            </a:p>
          </p:txBody>
        </p:sp>
      </p:grp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1A4103F7-1FFB-4A2F-95A0-9F962F0781AA}"/>
              </a:ext>
            </a:extLst>
          </p:cNvPr>
          <p:cNvCxnSpPr/>
          <p:nvPr/>
        </p:nvCxnSpPr>
        <p:spPr>
          <a:xfrm flipH="1">
            <a:off x="3305908" y="1732935"/>
            <a:ext cx="145473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Slide Number Placeholder 3">
            <a:extLst>
              <a:ext uri="{FF2B5EF4-FFF2-40B4-BE49-F238E27FC236}">
                <a16:creationId xmlns:a16="http://schemas.microsoft.com/office/drawing/2014/main" id="{0908CFE4-2D7B-47DB-A9E9-AD4D3B7D40F7}"/>
              </a:ext>
            </a:extLst>
          </p:cNvPr>
          <p:cNvSpPr txBox="1">
            <a:spLocks/>
          </p:cNvSpPr>
          <p:nvPr/>
        </p:nvSpPr>
        <p:spPr>
          <a:xfrm>
            <a:off x="4581928" y="9479919"/>
            <a:ext cx="1600200" cy="252779"/>
          </a:xfrm>
          <a:prstGeom prst="rect">
            <a:avLst/>
          </a:prstGeom>
        </p:spPr>
        <p:txBody>
          <a:bodyPr vert="horz" lIns="63305" tIns="31652" rIns="63305" bIns="31652" rtlCol="0" anchor="ctr"/>
          <a:lstStyle>
            <a:defPPr>
              <a:defRPr lang="en-US"/>
            </a:defPPr>
            <a:lvl1pPr marL="0" algn="r" defTabSz="914400" rtl="0" eaLnBrk="1" latinLnBrk="0" hangingPunct="1"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180A5E-9338-4FAF-850D-2AE73D28B2D0}" type="slidenum">
              <a:rPr lang="en-US" sz="900"/>
              <a:pPr/>
              <a:t>4</a:t>
            </a:fld>
            <a:endParaRPr lang="en-US" sz="900"/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4394C9DF-B64C-4520-9772-FEE5001A7A2B}"/>
              </a:ext>
            </a:extLst>
          </p:cNvPr>
          <p:cNvGrpSpPr/>
          <p:nvPr/>
        </p:nvGrpSpPr>
        <p:grpSpPr>
          <a:xfrm>
            <a:off x="3594205" y="3684825"/>
            <a:ext cx="3084550" cy="855916"/>
            <a:chOff x="-74705" y="5692287"/>
            <a:chExt cx="4455461" cy="1236324"/>
          </a:xfrm>
        </p:grpSpPr>
        <p:sp>
          <p:nvSpPr>
            <p:cNvPr id="371" name="Rectangle 370">
              <a:extLst>
                <a:ext uri="{FF2B5EF4-FFF2-40B4-BE49-F238E27FC236}">
                  <a16:creationId xmlns:a16="http://schemas.microsoft.com/office/drawing/2014/main" id="{CEF04445-65BD-4376-A672-F2F32AE3E33E}"/>
                </a:ext>
              </a:extLst>
            </p:cNvPr>
            <p:cNvSpPr/>
            <p:nvPr/>
          </p:nvSpPr>
          <p:spPr>
            <a:xfrm>
              <a:off x="1366606" y="6300540"/>
              <a:ext cx="502917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6.4</a:t>
              </a:r>
            </a:p>
            <a:p>
              <a:pPr algn="ctr"/>
              <a:r>
                <a:rPr lang="en-US" sz="554" dirty="0"/>
                <a:t>24-30</a:t>
              </a:r>
            </a:p>
            <a:p>
              <a:pPr algn="ctr"/>
              <a:r>
                <a:rPr lang="en-US" sz="554" dirty="0"/>
                <a:t>7 mg</a:t>
              </a:r>
            </a:p>
          </p:txBody>
        </p:sp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DBA40761-E632-435A-8C28-1E5288DC3180}"/>
                </a:ext>
              </a:extLst>
            </p:cNvPr>
            <p:cNvSpPr/>
            <p:nvPr/>
          </p:nvSpPr>
          <p:spPr>
            <a:xfrm>
              <a:off x="2585098" y="6302514"/>
              <a:ext cx="521439" cy="6260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6.7</a:t>
              </a:r>
            </a:p>
            <a:p>
              <a:pPr algn="ctr"/>
              <a:r>
                <a:rPr lang="en-US" sz="554" dirty="0"/>
                <a:t>57-60</a:t>
              </a:r>
            </a:p>
            <a:p>
              <a:pPr algn="ctr"/>
              <a:r>
                <a:rPr lang="en-US" sz="554" dirty="0"/>
                <a:t>66 mg</a:t>
              </a:r>
            </a:p>
            <a:p>
              <a:pPr algn="ctr"/>
              <a:endParaRPr lang="en-US" sz="554" dirty="0"/>
            </a:p>
          </p:txBody>
        </p:sp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DC872B14-A2A6-4578-93EE-AFF232838FAC}"/>
                </a:ext>
              </a:extLst>
            </p:cNvPr>
            <p:cNvGrpSpPr/>
            <p:nvPr/>
          </p:nvGrpSpPr>
          <p:grpSpPr>
            <a:xfrm>
              <a:off x="-74705" y="5692287"/>
              <a:ext cx="4455461" cy="1220854"/>
              <a:chOff x="-74705" y="5692287"/>
              <a:chExt cx="4455461" cy="1220854"/>
            </a:xfrm>
          </p:grpSpPr>
          <p:grpSp>
            <p:nvGrpSpPr>
              <p:cNvPr id="385" name="Group 384">
                <a:extLst>
                  <a:ext uri="{FF2B5EF4-FFF2-40B4-BE49-F238E27FC236}">
                    <a16:creationId xmlns:a16="http://schemas.microsoft.com/office/drawing/2014/main" id="{23B63E96-6871-431F-8684-8D3701D3D5FC}"/>
                  </a:ext>
                </a:extLst>
              </p:cNvPr>
              <p:cNvGrpSpPr/>
              <p:nvPr/>
            </p:nvGrpSpPr>
            <p:grpSpPr>
              <a:xfrm>
                <a:off x="194665" y="5692287"/>
                <a:ext cx="3544182" cy="623110"/>
                <a:chOff x="413879" y="6027222"/>
                <a:chExt cx="3544182" cy="623110"/>
              </a:xfrm>
            </p:grpSpPr>
            <p:grpSp>
              <p:nvGrpSpPr>
                <p:cNvPr id="397" name="Group 396">
                  <a:extLst>
                    <a:ext uri="{FF2B5EF4-FFF2-40B4-BE49-F238E27FC236}">
                      <a16:creationId xmlns:a16="http://schemas.microsoft.com/office/drawing/2014/main" id="{1A2A1178-FEC0-47BA-91B8-38281202EA2E}"/>
                    </a:ext>
                  </a:extLst>
                </p:cNvPr>
                <p:cNvGrpSpPr/>
                <p:nvPr/>
              </p:nvGrpSpPr>
              <p:grpSpPr>
                <a:xfrm>
                  <a:off x="413879" y="6027222"/>
                  <a:ext cx="3544182" cy="623110"/>
                  <a:chOff x="-225881" y="4205801"/>
                  <a:chExt cx="3544182" cy="623110"/>
                </a:xfrm>
              </p:grpSpPr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4D0839D9-B656-4610-B89F-F030B02EFD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52049" y="4205801"/>
                    <a:ext cx="0" cy="403713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02" name="Group 401">
                    <a:extLst>
                      <a:ext uri="{FF2B5EF4-FFF2-40B4-BE49-F238E27FC236}">
                        <a16:creationId xmlns:a16="http://schemas.microsoft.com/office/drawing/2014/main" id="{A78A9BD9-47B5-42CA-A292-9381FECA22A4}"/>
                      </a:ext>
                    </a:extLst>
                  </p:cNvPr>
                  <p:cNvGrpSpPr/>
                  <p:nvPr/>
                </p:nvGrpSpPr>
                <p:grpSpPr>
                  <a:xfrm>
                    <a:off x="-225881" y="4571514"/>
                    <a:ext cx="3544182" cy="257397"/>
                    <a:chOff x="143539" y="5085804"/>
                    <a:chExt cx="3544182" cy="257397"/>
                  </a:xfrm>
                </p:grpSpPr>
                <p:grpSp>
                  <p:nvGrpSpPr>
                    <p:cNvPr id="403" name="Group 402">
                      <a:extLst>
                        <a:ext uri="{FF2B5EF4-FFF2-40B4-BE49-F238E27FC236}">
                          <a16:creationId xmlns:a16="http://schemas.microsoft.com/office/drawing/2014/main" id="{915311F6-D9FC-4CE2-8CA4-42FDE8A6D9C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3539" y="5085804"/>
                      <a:ext cx="3544182" cy="257397"/>
                      <a:chOff x="1816515" y="2543073"/>
                      <a:chExt cx="3544182" cy="257397"/>
                    </a:xfrm>
                  </p:grpSpPr>
                  <p:cxnSp>
                    <p:nvCxnSpPr>
                      <p:cNvPr id="405" name="Straight Connector 404">
                        <a:extLst>
                          <a:ext uri="{FF2B5EF4-FFF2-40B4-BE49-F238E27FC236}">
                            <a16:creationId xmlns:a16="http://schemas.microsoft.com/office/drawing/2014/main" id="{E16E46AB-FE2F-41AD-8888-D3DA0FE50B5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816515" y="2552820"/>
                        <a:ext cx="3544182" cy="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6" name="Straight Connector 405">
                        <a:extLst>
                          <a:ext uri="{FF2B5EF4-FFF2-40B4-BE49-F238E27FC236}">
                            <a16:creationId xmlns:a16="http://schemas.microsoft.com/office/drawing/2014/main" id="{62CE51A2-4A7A-4ED2-BD8E-D74E749C58A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328033" y="2543073"/>
                        <a:ext cx="0" cy="24765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7" name="Straight Connector 406">
                        <a:extLst>
                          <a:ext uri="{FF2B5EF4-FFF2-40B4-BE49-F238E27FC236}">
                            <a16:creationId xmlns:a16="http://schemas.microsoft.com/office/drawing/2014/main" id="{30E7F9EE-A829-466C-B828-059A9673730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051498" y="2552820"/>
                        <a:ext cx="0" cy="24765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8" name="Straight Connector 407">
                        <a:extLst>
                          <a:ext uri="{FF2B5EF4-FFF2-40B4-BE49-F238E27FC236}">
                            <a16:creationId xmlns:a16="http://schemas.microsoft.com/office/drawing/2014/main" id="{41591ACA-FF71-4A79-A441-86289883C8B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247002" y="2545066"/>
                        <a:ext cx="0" cy="24765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9" name="Straight Connector 408">
                        <a:extLst>
                          <a:ext uri="{FF2B5EF4-FFF2-40B4-BE49-F238E27FC236}">
                            <a16:creationId xmlns:a16="http://schemas.microsoft.com/office/drawing/2014/main" id="{4D37FE8D-71DC-4ACA-9088-B4DB2B56CFA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694445" y="2552820"/>
                        <a:ext cx="0" cy="24765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0" name="Straight Connector 409">
                        <a:extLst>
                          <a:ext uri="{FF2B5EF4-FFF2-40B4-BE49-F238E27FC236}">
                            <a16:creationId xmlns:a16="http://schemas.microsoft.com/office/drawing/2014/main" id="{B134BBFB-7F06-4913-B53E-9D7831CC641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05224" y="2552154"/>
                        <a:ext cx="0" cy="247650"/>
                      </a:xfrm>
                      <a:prstGeom prst="line">
                        <a:avLst/>
                      </a:prstGeom>
                      <a:ln w="158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404" name="Straight Connector 403">
                      <a:extLst>
                        <a:ext uri="{FF2B5EF4-FFF2-40B4-BE49-F238E27FC236}">
                          <a16:creationId xmlns:a16="http://schemas.microsoft.com/office/drawing/2014/main" id="{0B6AD9BE-67AC-455C-BA5D-F3E22308E00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782192" y="5095551"/>
                      <a:ext cx="0" cy="24765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398" name="Straight Connector 397">
                  <a:extLst>
                    <a:ext uri="{FF2B5EF4-FFF2-40B4-BE49-F238E27FC236}">
                      <a16:creationId xmlns:a16="http://schemas.microsoft.com/office/drawing/2014/main" id="{DEED7C6C-9068-4DCE-A57C-63879D715DA9}"/>
                    </a:ext>
                  </a:extLst>
                </p:cNvPr>
                <p:cNvCxnSpPr/>
                <p:nvPr/>
              </p:nvCxnSpPr>
              <p:spPr>
                <a:xfrm>
                  <a:off x="429510" y="6394928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Connector 398">
                  <a:extLst>
                    <a:ext uri="{FF2B5EF4-FFF2-40B4-BE49-F238E27FC236}">
                      <a16:creationId xmlns:a16="http://schemas.microsoft.com/office/drawing/2014/main" id="{AF45C1BA-E991-4C0F-954E-8D63EA6E7553}"/>
                    </a:ext>
                  </a:extLst>
                </p:cNvPr>
                <p:cNvCxnSpPr/>
                <p:nvPr/>
              </p:nvCxnSpPr>
              <p:spPr>
                <a:xfrm>
                  <a:off x="3488829" y="6402682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DAF6FFEE-C8FA-45AD-8457-E2DB8C2B3DF0}"/>
                    </a:ext>
                  </a:extLst>
                </p:cNvPr>
                <p:cNvCxnSpPr/>
                <p:nvPr/>
              </p:nvCxnSpPr>
              <p:spPr>
                <a:xfrm>
                  <a:off x="3957080" y="6400023"/>
                  <a:ext cx="0" cy="24765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6" name="Rectangle 385">
                <a:extLst>
                  <a:ext uri="{FF2B5EF4-FFF2-40B4-BE49-F238E27FC236}">
                    <a16:creationId xmlns:a16="http://schemas.microsoft.com/office/drawing/2014/main" id="{C6AADDB4-EE97-42B8-A9AD-5088250E78DC}"/>
                  </a:ext>
                </a:extLst>
              </p:cNvPr>
              <p:cNvSpPr/>
              <p:nvPr/>
            </p:nvSpPr>
            <p:spPr>
              <a:xfrm>
                <a:off x="-74705" y="6286275"/>
                <a:ext cx="572380" cy="502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6.1</a:t>
                </a:r>
              </a:p>
              <a:p>
                <a:pPr algn="ctr"/>
                <a:r>
                  <a:rPr lang="en-US" sz="554" dirty="0"/>
                  <a:t>2-5</a:t>
                </a:r>
              </a:p>
              <a:p>
                <a:pPr algn="ctr"/>
                <a:r>
                  <a:rPr lang="en-US" sz="554" dirty="0"/>
                  <a:t>528 mg</a:t>
                </a:r>
              </a:p>
            </p:txBody>
          </p: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A7417C41-492A-4A9B-8EDB-31057C3F312C}"/>
                  </a:ext>
                </a:extLst>
              </p:cNvPr>
              <p:cNvSpPr/>
              <p:nvPr/>
            </p:nvSpPr>
            <p:spPr>
              <a:xfrm>
                <a:off x="303267" y="6287044"/>
                <a:ext cx="810871" cy="6260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6.2</a:t>
                </a:r>
              </a:p>
              <a:p>
                <a:pPr algn="ctr"/>
                <a:r>
                  <a:rPr lang="en-US" sz="554" dirty="0"/>
                  <a:t>6-14</a:t>
                </a:r>
              </a:p>
              <a:p>
                <a:pPr algn="ctr"/>
                <a:r>
                  <a:rPr lang="en-US" sz="554" b="1" dirty="0">
                    <a:solidFill>
                      <a:srgbClr val="00B0F0"/>
                    </a:solidFill>
                  </a:rPr>
                  <a:t>Compound 2</a:t>
                </a:r>
              </a:p>
              <a:p>
                <a:pPr algn="ctr"/>
                <a:r>
                  <a:rPr lang="en-US" sz="554" b="1" dirty="0">
                    <a:solidFill>
                      <a:srgbClr val="00B0F0"/>
                    </a:solidFill>
                  </a:rPr>
                  <a:t>(28 mg)</a:t>
                </a:r>
              </a:p>
            </p:txBody>
          </p:sp>
          <p:sp>
            <p:nvSpPr>
              <p:cNvPr id="388" name="Rectangle 387">
                <a:extLst>
                  <a:ext uri="{FF2B5EF4-FFF2-40B4-BE49-F238E27FC236}">
                    <a16:creationId xmlns:a16="http://schemas.microsoft.com/office/drawing/2014/main" id="{787A70B3-AC76-4C16-BC0F-73217CE010F8}"/>
                  </a:ext>
                </a:extLst>
              </p:cNvPr>
              <p:cNvSpPr/>
              <p:nvPr/>
            </p:nvSpPr>
            <p:spPr>
              <a:xfrm>
                <a:off x="925909" y="6293935"/>
                <a:ext cx="521439" cy="502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6.3</a:t>
                </a:r>
              </a:p>
              <a:p>
                <a:pPr algn="ctr"/>
                <a:r>
                  <a:rPr lang="en-US" sz="554" dirty="0"/>
                  <a:t>15-23</a:t>
                </a:r>
              </a:p>
              <a:p>
                <a:pPr algn="ctr"/>
                <a:r>
                  <a:rPr lang="en-US" sz="554" dirty="0"/>
                  <a:t>17 mg</a:t>
                </a:r>
              </a:p>
            </p:txBody>
          </p:sp>
          <p:sp>
            <p:nvSpPr>
              <p:cNvPr id="389" name="Rectangle 388">
                <a:extLst>
                  <a:ext uri="{FF2B5EF4-FFF2-40B4-BE49-F238E27FC236}">
                    <a16:creationId xmlns:a16="http://schemas.microsoft.com/office/drawing/2014/main" id="{81AAA4AF-4B21-41FE-9E3D-A74B67CC758A}"/>
                  </a:ext>
                </a:extLst>
              </p:cNvPr>
              <p:cNvSpPr/>
              <p:nvPr/>
            </p:nvSpPr>
            <p:spPr>
              <a:xfrm>
                <a:off x="1816424" y="6301886"/>
                <a:ext cx="502917" cy="502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6.5</a:t>
                </a:r>
              </a:p>
              <a:p>
                <a:pPr algn="ctr"/>
                <a:r>
                  <a:rPr lang="en-US" sz="554" dirty="0"/>
                  <a:t>31-34</a:t>
                </a:r>
              </a:p>
              <a:p>
                <a:pPr algn="ctr"/>
                <a:r>
                  <a:rPr lang="en-US" sz="554" dirty="0"/>
                  <a:t>5 mg</a:t>
                </a:r>
              </a:p>
            </p:txBody>
          </p:sp>
          <p:sp>
            <p:nvSpPr>
              <p:cNvPr id="390" name="Rectangle 389">
                <a:extLst>
                  <a:ext uri="{FF2B5EF4-FFF2-40B4-BE49-F238E27FC236}">
                    <a16:creationId xmlns:a16="http://schemas.microsoft.com/office/drawing/2014/main" id="{51C0E4A7-6400-4FDD-B680-FC2F50857B25}"/>
                  </a:ext>
                </a:extLst>
              </p:cNvPr>
              <p:cNvSpPr/>
              <p:nvPr/>
            </p:nvSpPr>
            <p:spPr>
              <a:xfrm>
                <a:off x="2162154" y="6298368"/>
                <a:ext cx="521439" cy="502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6.6</a:t>
                </a:r>
              </a:p>
              <a:p>
                <a:pPr algn="ctr"/>
                <a:r>
                  <a:rPr lang="en-US" sz="554" dirty="0"/>
                  <a:t>35-56</a:t>
                </a:r>
              </a:p>
              <a:p>
                <a:pPr algn="ctr"/>
                <a:r>
                  <a:rPr lang="en-US" sz="554" dirty="0"/>
                  <a:t>27 mg</a:t>
                </a:r>
              </a:p>
            </p:txBody>
          </p:sp>
          <p:sp>
            <p:nvSpPr>
              <p:cNvPr id="391" name="Rectangle 390">
                <a:extLst>
                  <a:ext uri="{FF2B5EF4-FFF2-40B4-BE49-F238E27FC236}">
                    <a16:creationId xmlns:a16="http://schemas.microsoft.com/office/drawing/2014/main" id="{47A83E85-F801-4A9B-BD83-4014F792195C}"/>
                  </a:ext>
                </a:extLst>
              </p:cNvPr>
              <p:cNvSpPr/>
              <p:nvPr/>
            </p:nvSpPr>
            <p:spPr>
              <a:xfrm>
                <a:off x="2999445" y="6301596"/>
                <a:ext cx="521439" cy="502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6.8</a:t>
                </a:r>
              </a:p>
              <a:p>
                <a:pPr algn="ctr"/>
                <a:r>
                  <a:rPr lang="en-US" sz="554" dirty="0"/>
                  <a:t>61-66</a:t>
                </a:r>
              </a:p>
              <a:p>
                <a:pPr algn="ctr"/>
                <a:r>
                  <a:rPr lang="en-US" sz="554" dirty="0"/>
                  <a:t>29 mg</a:t>
                </a:r>
              </a:p>
            </p:txBody>
          </p:sp>
          <p:sp>
            <p:nvSpPr>
              <p:cNvPr id="392" name="Rectangle 391">
                <a:extLst>
                  <a:ext uri="{FF2B5EF4-FFF2-40B4-BE49-F238E27FC236}">
                    <a16:creationId xmlns:a16="http://schemas.microsoft.com/office/drawing/2014/main" id="{63CE12E1-3097-4635-8FA1-E9FA5C11E01D}"/>
                  </a:ext>
                </a:extLst>
              </p:cNvPr>
              <p:cNvSpPr/>
              <p:nvPr/>
            </p:nvSpPr>
            <p:spPr>
              <a:xfrm>
                <a:off x="3434433" y="6301220"/>
                <a:ext cx="553855" cy="5029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6.9</a:t>
                </a:r>
              </a:p>
              <a:p>
                <a:pPr algn="ctr"/>
                <a:r>
                  <a:rPr lang="en-US" sz="554" dirty="0"/>
                  <a:t>67-101</a:t>
                </a:r>
              </a:p>
              <a:p>
                <a:pPr algn="ctr"/>
                <a:r>
                  <a:rPr lang="en-US" sz="554" dirty="0"/>
                  <a:t>72 mg</a:t>
                </a:r>
              </a:p>
            </p:txBody>
          </p:sp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A39CC578-AA5A-4E20-BE68-9F07A09E5596}"/>
                  </a:ext>
                </a:extLst>
              </p:cNvPr>
              <p:cNvSpPr txBox="1"/>
              <p:nvPr/>
            </p:nvSpPr>
            <p:spPr>
              <a:xfrm>
                <a:off x="2023465" y="5692287"/>
                <a:ext cx="23572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/>
                  <a:t>RP-C18 (40 g packed column) </a:t>
                </a:r>
              </a:p>
              <a:p>
                <a:r>
                  <a:rPr lang="en-US" sz="600" dirty="0"/>
                  <a:t>MeOH:H</a:t>
                </a:r>
                <a:r>
                  <a:rPr lang="en-US" sz="600" baseline="-25000" dirty="0"/>
                  <a:t>2</a:t>
                </a:r>
                <a:r>
                  <a:rPr lang="en-US" sz="600" dirty="0"/>
                  <a:t>O:AcOH (92:8:0.1; v:v:%) to </a:t>
                </a:r>
                <a:r>
                  <a:rPr lang="en-US" sz="600" dirty="0" err="1"/>
                  <a:t>MeOH</a:t>
                </a:r>
                <a:endParaRPr lang="en-US" sz="600" dirty="0"/>
              </a:p>
            </p:txBody>
          </p:sp>
        </p:grp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68D096D-64D1-49ED-A4B4-EA08C280661B}"/>
              </a:ext>
            </a:extLst>
          </p:cNvPr>
          <p:cNvGrpSpPr/>
          <p:nvPr/>
        </p:nvGrpSpPr>
        <p:grpSpPr>
          <a:xfrm>
            <a:off x="4896572" y="984059"/>
            <a:ext cx="380232" cy="1095330"/>
            <a:chOff x="10166469" y="1901533"/>
            <a:chExt cx="549223" cy="1582143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057022B6-C37A-4E8E-A862-BF8B7797D5C4}"/>
                </a:ext>
              </a:extLst>
            </p:cNvPr>
            <p:cNvGrpSpPr/>
            <p:nvPr/>
          </p:nvGrpSpPr>
          <p:grpSpPr>
            <a:xfrm>
              <a:off x="10166469" y="1901533"/>
              <a:ext cx="549223" cy="1582143"/>
              <a:chOff x="5350841" y="1901572"/>
              <a:chExt cx="506975" cy="1460439"/>
            </a:xfrm>
          </p:grpSpPr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6D047388-BF43-4507-ACBB-C469A9D10A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3350" y="1901572"/>
                <a:ext cx="0" cy="984738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45701169-72BC-488A-8A38-B5D02147E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74237" y="2866646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3" name="TextBox 432">
                <a:extLst>
                  <a:ext uri="{FF2B5EF4-FFF2-40B4-BE49-F238E27FC236}">
                    <a16:creationId xmlns:a16="http://schemas.microsoft.com/office/drawing/2014/main" id="{5B254F93-C645-406C-9058-623F4D06F6BF}"/>
                  </a:ext>
                </a:extLst>
              </p:cNvPr>
              <p:cNvSpPr txBox="1"/>
              <p:nvPr/>
            </p:nvSpPr>
            <p:spPr>
              <a:xfrm>
                <a:off x="5350841" y="3111087"/>
                <a:ext cx="506975" cy="250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23" b="1" dirty="0">
                    <a:solidFill>
                      <a:srgbClr val="FF0000"/>
                    </a:solidFill>
                  </a:rPr>
                  <a:t>17.7 g</a:t>
                </a:r>
              </a:p>
            </p:txBody>
          </p:sp>
        </p:grp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E77A7E69-1B0A-4107-A27A-948152CD43F1}"/>
                </a:ext>
              </a:extLst>
            </p:cNvPr>
            <p:cNvCxnSpPr>
              <a:cxnSpLocks/>
            </p:cNvCxnSpPr>
            <p:nvPr/>
          </p:nvCxnSpPr>
          <p:spPr>
            <a:xfrm>
              <a:off x="10287063" y="2549231"/>
              <a:ext cx="0" cy="397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FAACA734-D0AE-46AB-8BE7-E49539101C68}"/>
                </a:ext>
              </a:extLst>
            </p:cNvPr>
            <p:cNvCxnSpPr/>
            <p:nvPr/>
          </p:nvCxnSpPr>
          <p:spPr>
            <a:xfrm flipH="1">
              <a:off x="10287003" y="2947028"/>
              <a:ext cx="21012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9" name="Straight Connector 288">
            <a:extLst>
              <a:ext uri="{FF2B5EF4-FFF2-40B4-BE49-F238E27FC236}">
                <a16:creationId xmlns:a16="http://schemas.microsoft.com/office/drawing/2014/main" id="{1BCA6BFF-D00F-4DDE-A08E-795B7601548A}"/>
              </a:ext>
            </a:extLst>
          </p:cNvPr>
          <p:cNvCxnSpPr/>
          <p:nvPr/>
        </p:nvCxnSpPr>
        <p:spPr>
          <a:xfrm>
            <a:off x="1685583" y="3913091"/>
            <a:ext cx="0" cy="262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7617C626-FCE7-4E67-B759-BC1342574E25}"/>
              </a:ext>
            </a:extLst>
          </p:cNvPr>
          <p:cNvGrpSpPr/>
          <p:nvPr/>
        </p:nvGrpSpPr>
        <p:grpSpPr>
          <a:xfrm>
            <a:off x="393133" y="4173542"/>
            <a:ext cx="519694" cy="519131"/>
            <a:chOff x="1224123" y="1439008"/>
            <a:chExt cx="692926" cy="692174"/>
          </a:xfrm>
        </p:grpSpPr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380E7AC1-A8E7-4A8C-A843-C9A2566DBA43}"/>
                </a:ext>
              </a:extLst>
            </p:cNvPr>
            <p:cNvCxnSpPr/>
            <p:nvPr/>
          </p:nvCxnSpPr>
          <p:spPr>
            <a:xfrm>
              <a:off x="1524000" y="143900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4A0B7B6A-5A68-4C08-B319-C322DFD3E6CB}"/>
                </a:ext>
              </a:extLst>
            </p:cNvPr>
            <p:cNvSpPr/>
            <p:nvPr/>
          </p:nvSpPr>
          <p:spPr>
            <a:xfrm>
              <a:off x="1224123" y="1666953"/>
              <a:ext cx="692926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7.1</a:t>
              </a:r>
            </a:p>
            <a:p>
              <a:pPr algn="ctr"/>
              <a:r>
                <a:rPr lang="en-US" sz="554" dirty="0"/>
                <a:t>Forerun 2-5</a:t>
              </a:r>
            </a:p>
            <a:p>
              <a:pPr algn="ctr"/>
              <a:r>
                <a:rPr lang="en-US" sz="554" dirty="0"/>
                <a:t>2.31 g</a:t>
              </a: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7EE06066-564E-4A10-A17D-8D3CDBF7A021}"/>
              </a:ext>
            </a:extLst>
          </p:cNvPr>
          <p:cNvGrpSpPr/>
          <p:nvPr/>
        </p:nvGrpSpPr>
        <p:grpSpPr>
          <a:xfrm>
            <a:off x="807437" y="4165197"/>
            <a:ext cx="357790" cy="526841"/>
            <a:chOff x="2382790" y="1437339"/>
            <a:chExt cx="477053" cy="702452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34722D56-EAA7-4229-BBA8-25EB96CD38A4}"/>
                </a:ext>
              </a:extLst>
            </p:cNvPr>
            <p:cNvCxnSpPr/>
            <p:nvPr/>
          </p:nvCxnSpPr>
          <p:spPr>
            <a:xfrm>
              <a:off x="2610322" y="14373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0168A197-E876-41F3-92D4-7AFF1714DDC4}"/>
                </a:ext>
              </a:extLst>
            </p:cNvPr>
            <p:cNvSpPr/>
            <p:nvPr/>
          </p:nvSpPr>
          <p:spPr>
            <a:xfrm>
              <a:off x="2382790" y="1675563"/>
              <a:ext cx="477053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7.2</a:t>
              </a:r>
            </a:p>
            <a:p>
              <a:pPr algn="ctr"/>
              <a:r>
                <a:rPr lang="en-US" sz="554" dirty="0"/>
                <a:t>2-12</a:t>
              </a:r>
            </a:p>
            <a:p>
              <a:pPr algn="ctr"/>
              <a:r>
                <a:rPr lang="en-US" sz="554" dirty="0"/>
                <a:t>0.77 g</a:t>
              </a: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C8135615-9699-4EB2-B435-F2068A1B4B09}"/>
              </a:ext>
            </a:extLst>
          </p:cNvPr>
          <p:cNvGrpSpPr/>
          <p:nvPr/>
        </p:nvGrpSpPr>
        <p:grpSpPr>
          <a:xfrm>
            <a:off x="1152744" y="4163475"/>
            <a:ext cx="357790" cy="528568"/>
            <a:chOff x="2903683" y="1435037"/>
            <a:chExt cx="477050" cy="704755"/>
          </a:xfrm>
        </p:grpSpPr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6EDED717-A74F-4D73-ACA5-3ACA81BED627}"/>
                </a:ext>
              </a:extLst>
            </p:cNvPr>
            <p:cNvCxnSpPr/>
            <p:nvPr/>
          </p:nvCxnSpPr>
          <p:spPr>
            <a:xfrm>
              <a:off x="3152460" y="14350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DEE0E610-D745-4E5A-8238-5E0BFF14F953}"/>
                </a:ext>
              </a:extLst>
            </p:cNvPr>
            <p:cNvSpPr/>
            <p:nvPr/>
          </p:nvSpPr>
          <p:spPr>
            <a:xfrm>
              <a:off x="2903683" y="1675564"/>
              <a:ext cx="477050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7.3</a:t>
              </a:r>
            </a:p>
            <a:p>
              <a:pPr algn="ctr"/>
              <a:r>
                <a:rPr lang="en-US" sz="554" dirty="0"/>
                <a:t>13-21</a:t>
              </a:r>
            </a:p>
            <a:p>
              <a:pPr algn="ctr"/>
              <a:r>
                <a:rPr lang="en-US" sz="554" dirty="0"/>
                <a:t>1.14 g</a:t>
              </a: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DC3F9852-F7C4-488E-88E2-321A7D6FD2C4}"/>
              </a:ext>
            </a:extLst>
          </p:cNvPr>
          <p:cNvGrpSpPr/>
          <p:nvPr/>
        </p:nvGrpSpPr>
        <p:grpSpPr>
          <a:xfrm>
            <a:off x="1501396" y="4163739"/>
            <a:ext cx="357790" cy="523526"/>
            <a:chOff x="3288942" y="1441939"/>
            <a:chExt cx="477052" cy="698034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6A8A30E6-5E87-4003-80A3-690E0196717B}"/>
                </a:ext>
              </a:extLst>
            </p:cNvPr>
            <p:cNvCxnSpPr/>
            <p:nvPr/>
          </p:nvCxnSpPr>
          <p:spPr>
            <a:xfrm>
              <a:off x="3529976" y="1441939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2A5D0DFE-64EE-4E8D-98B5-6F0F1B262347}"/>
                </a:ext>
              </a:extLst>
            </p:cNvPr>
            <p:cNvSpPr/>
            <p:nvPr/>
          </p:nvSpPr>
          <p:spPr>
            <a:xfrm>
              <a:off x="3288942" y="1675745"/>
              <a:ext cx="477052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7.4</a:t>
              </a:r>
            </a:p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22-26</a:t>
              </a:r>
            </a:p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1.26 g</a:t>
              </a:r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6888ED4D-4BD1-464D-AB63-EE0B3F01AFB4}"/>
              </a:ext>
            </a:extLst>
          </p:cNvPr>
          <p:cNvGrpSpPr/>
          <p:nvPr/>
        </p:nvGrpSpPr>
        <p:grpSpPr>
          <a:xfrm>
            <a:off x="1840646" y="4158565"/>
            <a:ext cx="359394" cy="520233"/>
            <a:chOff x="3835332" y="1428494"/>
            <a:chExt cx="479191" cy="693644"/>
          </a:xfrm>
        </p:grpSpPr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id="{8A3C06A9-572F-44EF-AD82-34AEE3F453AF}"/>
                </a:ext>
              </a:extLst>
            </p:cNvPr>
            <p:cNvCxnSpPr/>
            <p:nvPr/>
          </p:nvCxnSpPr>
          <p:spPr>
            <a:xfrm>
              <a:off x="4056371" y="1428494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4E1664A7-246B-444D-841A-249FF0BE134B}"/>
                </a:ext>
              </a:extLst>
            </p:cNvPr>
            <p:cNvSpPr/>
            <p:nvPr/>
          </p:nvSpPr>
          <p:spPr>
            <a:xfrm>
              <a:off x="3835332" y="1657909"/>
              <a:ext cx="479191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b="1" dirty="0"/>
                <a:t>7.5</a:t>
              </a:r>
            </a:p>
            <a:p>
              <a:pPr algn="ctr"/>
              <a:r>
                <a:rPr lang="en-US" sz="554" b="1" dirty="0"/>
                <a:t>27-42</a:t>
              </a:r>
            </a:p>
            <a:p>
              <a:pPr algn="ctr"/>
              <a:r>
                <a:rPr lang="en-US" sz="554" b="1" dirty="0"/>
                <a:t>8.83 g</a:t>
              </a:r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2B2B238E-71AE-4595-9C39-BCD2C8E46038}"/>
              </a:ext>
            </a:extLst>
          </p:cNvPr>
          <p:cNvGrpSpPr/>
          <p:nvPr/>
        </p:nvGrpSpPr>
        <p:grpSpPr>
          <a:xfrm>
            <a:off x="2197506" y="4175245"/>
            <a:ext cx="360927" cy="503442"/>
            <a:chOff x="4276431" y="1406771"/>
            <a:chExt cx="481236" cy="671254"/>
          </a:xfrm>
        </p:grpSpPr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0707F7DB-13EF-4130-A30D-01BD6DA4BAFB}"/>
                </a:ext>
              </a:extLst>
            </p:cNvPr>
            <p:cNvCxnSpPr/>
            <p:nvPr/>
          </p:nvCxnSpPr>
          <p:spPr>
            <a:xfrm>
              <a:off x="4523606" y="1406771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Rectangle 307">
              <a:extLst>
                <a:ext uri="{FF2B5EF4-FFF2-40B4-BE49-F238E27FC236}">
                  <a16:creationId xmlns:a16="http://schemas.microsoft.com/office/drawing/2014/main" id="{2E6CC110-411D-4E12-A13B-C5C31444F069}"/>
                </a:ext>
              </a:extLst>
            </p:cNvPr>
            <p:cNvSpPr/>
            <p:nvPr/>
          </p:nvSpPr>
          <p:spPr>
            <a:xfrm>
              <a:off x="4276431" y="1613797"/>
              <a:ext cx="481236" cy="464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7.6</a:t>
              </a:r>
            </a:p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43-88</a:t>
              </a:r>
            </a:p>
            <a:p>
              <a:pPr algn="ctr"/>
              <a:r>
                <a:rPr lang="en-US" sz="554" b="1" dirty="0">
                  <a:solidFill>
                    <a:srgbClr val="00B050"/>
                  </a:solidFill>
                </a:rPr>
                <a:t>2.6 g</a:t>
              </a: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8FE9DCB3-4F5D-453E-8208-4E9D80D387A0}"/>
              </a:ext>
            </a:extLst>
          </p:cNvPr>
          <p:cNvGrpSpPr/>
          <p:nvPr/>
        </p:nvGrpSpPr>
        <p:grpSpPr>
          <a:xfrm>
            <a:off x="2563760" y="4163738"/>
            <a:ext cx="393057" cy="514589"/>
            <a:chOff x="4849852" y="1433146"/>
            <a:chExt cx="524074" cy="686119"/>
          </a:xfrm>
        </p:grpSpPr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id="{0D7025F3-9580-4EA5-A975-89E52AB6F220}"/>
                </a:ext>
              </a:extLst>
            </p:cNvPr>
            <p:cNvCxnSpPr/>
            <p:nvPr/>
          </p:nvCxnSpPr>
          <p:spPr>
            <a:xfrm>
              <a:off x="5093677" y="1433146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05CF7D12-A895-4A72-9F71-FA85F921CDD3}"/>
                </a:ext>
              </a:extLst>
            </p:cNvPr>
            <p:cNvSpPr/>
            <p:nvPr/>
          </p:nvSpPr>
          <p:spPr>
            <a:xfrm>
              <a:off x="4849852" y="1655035"/>
              <a:ext cx="524074" cy="4642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7.7</a:t>
              </a:r>
            </a:p>
            <a:p>
              <a:pPr algn="ctr"/>
              <a:r>
                <a:rPr lang="en-US" sz="554" dirty="0"/>
                <a:t>89-160</a:t>
              </a:r>
            </a:p>
            <a:p>
              <a:pPr algn="ctr"/>
              <a:r>
                <a:rPr lang="en-US" sz="554" dirty="0"/>
                <a:t>0.822 g</a:t>
              </a:r>
            </a:p>
          </p:txBody>
        </p:sp>
      </p:grpSp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FACC4CC1-FA96-4B82-86C9-0D61B84BB925}"/>
              </a:ext>
            </a:extLst>
          </p:cNvPr>
          <p:cNvCxnSpPr>
            <a:cxnSpLocks/>
          </p:cNvCxnSpPr>
          <p:nvPr/>
        </p:nvCxnSpPr>
        <p:spPr>
          <a:xfrm flipH="1">
            <a:off x="611554" y="4163734"/>
            <a:ext cx="2135061" cy="636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TextBox 327">
            <a:extLst>
              <a:ext uri="{FF2B5EF4-FFF2-40B4-BE49-F238E27FC236}">
                <a16:creationId xmlns:a16="http://schemas.microsoft.com/office/drawing/2014/main" id="{257DA253-9278-4434-BB2D-0D648AB31186}"/>
              </a:ext>
            </a:extLst>
          </p:cNvPr>
          <p:cNvSpPr txBox="1"/>
          <p:nvPr/>
        </p:nvSpPr>
        <p:spPr>
          <a:xfrm>
            <a:off x="1429515" y="3692778"/>
            <a:ext cx="533494" cy="209609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62" b="1" dirty="0">
                <a:solidFill>
                  <a:srgbClr val="FF0000"/>
                </a:solidFill>
              </a:rPr>
              <a:t>17.7 g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2AD12BA2-B0A5-41D6-BFDA-EE66F172EE73}"/>
              </a:ext>
            </a:extLst>
          </p:cNvPr>
          <p:cNvSpPr txBox="1"/>
          <p:nvPr/>
        </p:nvSpPr>
        <p:spPr>
          <a:xfrm>
            <a:off x="1651253" y="3877686"/>
            <a:ext cx="1423786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Silica gel chromatography </a:t>
            </a:r>
          </a:p>
          <a:p>
            <a:r>
              <a:rPr lang="en-US" sz="692" dirty="0" err="1"/>
              <a:t>EtOAc</a:t>
            </a:r>
            <a:r>
              <a:rPr lang="en-US" sz="692" dirty="0"/>
              <a:t>: (Me)</a:t>
            </a:r>
            <a:r>
              <a:rPr lang="en-US" sz="692" baseline="-25000" dirty="0"/>
              <a:t>2</a:t>
            </a:r>
            <a:r>
              <a:rPr lang="en-US" sz="692" dirty="0"/>
              <a:t>CO:  </a:t>
            </a:r>
            <a:r>
              <a:rPr lang="en-US" sz="692" dirty="0" err="1"/>
              <a:t>MeOH</a:t>
            </a:r>
            <a:r>
              <a:rPr lang="en-US" sz="692" dirty="0"/>
              <a:t> gradient</a:t>
            </a:r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299961BF-1597-4675-AC54-E7961EA47855}"/>
              </a:ext>
            </a:extLst>
          </p:cNvPr>
          <p:cNvGrpSpPr/>
          <p:nvPr/>
        </p:nvGrpSpPr>
        <p:grpSpPr>
          <a:xfrm>
            <a:off x="3203237" y="4910014"/>
            <a:ext cx="677662" cy="583832"/>
            <a:chOff x="6695768" y="1262063"/>
            <a:chExt cx="978845" cy="843314"/>
          </a:xfrm>
        </p:grpSpPr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275FE504-B76A-4F57-9DA7-FADB0ADB9595}"/>
                </a:ext>
              </a:extLst>
            </p:cNvPr>
            <p:cNvCxnSpPr>
              <a:cxnSpLocks/>
            </p:cNvCxnSpPr>
            <p:nvPr/>
          </p:nvCxnSpPr>
          <p:spPr>
            <a:xfrm>
              <a:off x="7099300" y="1262063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>
              <a:extLst>
                <a:ext uri="{FF2B5EF4-FFF2-40B4-BE49-F238E27FC236}">
                  <a16:creationId xmlns:a16="http://schemas.microsoft.com/office/drawing/2014/main" id="{4E351E5C-380B-4C93-AC45-70A7AB9E7A7C}"/>
                </a:ext>
              </a:extLst>
            </p:cNvPr>
            <p:cNvSpPr/>
            <p:nvPr/>
          </p:nvSpPr>
          <p:spPr>
            <a:xfrm>
              <a:off x="6695768" y="1479279"/>
              <a:ext cx="978845" cy="626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8.10</a:t>
              </a:r>
            </a:p>
            <a:p>
              <a:pPr algn="ctr"/>
              <a:r>
                <a:rPr lang="en-US" sz="554" dirty="0"/>
                <a:t> Wash column</a:t>
              </a:r>
            </a:p>
            <a:p>
              <a:pPr algn="ctr"/>
              <a:r>
                <a:rPr lang="en-US" sz="554" dirty="0"/>
                <a:t>0.138 g</a:t>
              </a:r>
            </a:p>
            <a:p>
              <a:pPr algn="ctr"/>
              <a:endParaRPr lang="en-US" sz="554" dirty="0"/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71455EB6-B6BB-432C-8CAF-DE923213CABC}"/>
              </a:ext>
            </a:extLst>
          </p:cNvPr>
          <p:cNvGrpSpPr/>
          <p:nvPr/>
        </p:nvGrpSpPr>
        <p:grpSpPr>
          <a:xfrm>
            <a:off x="273364" y="4902134"/>
            <a:ext cx="3216701" cy="527608"/>
            <a:chOff x="1055306" y="2134657"/>
            <a:chExt cx="4646345" cy="762099"/>
          </a:xfrm>
        </p:grpSpPr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D03033E3-DAFA-43BF-938C-4EF2A36D504C}"/>
                </a:ext>
              </a:extLst>
            </p:cNvPr>
            <p:cNvGrpSpPr/>
            <p:nvPr/>
          </p:nvGrpSpPr>
          <p:grpSpPr>
            <a:xfrm>
              <a:off x="1055306" y="2140763"/>
              <a:ext cx="516807" cy="749856"/>
              <a:chOff x="1305684" y="1439008"/>
              <a:chExt cx="477052" cy="692173"/>
            </a:xfrm>
          </p:grpSpPr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92A708BD-B5D3-4824-98EE-84CAE118143B}"/>
                  </a:ext>
                </a:extLst>
              </p:cNvPr>
              <p:cNvCxnSpPr/>
              <p:nvPr/>
            </p:nvCxnSpPr>
            <p:spPr>
              <a:xfrm>
                <a:off x="1524000" y="1439008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8" name="Rectangle 367">
                <a:extLst>
                  <a:ext uri="{FF2B5EF4-FFF2-40B4-BE49-F238E27FC236}">
                    <a16:creationId xmlns:a16="http://schemas.microsoft.com/office/drawing/2014/main" id="{D4201FA2-D396-4CAF-B78B-DA5D22569E07}"/>
                  </a:ext>
                </a:extLst>
              </p:cNvPr>
              <p:cNvSpPr/>
              <p:nvPr/>
            </p:nvSpPr>
            <p:spPr>
              <a:xfrm>
                <a:off x="1305684" y="1666953"/>
                <a:ext cx="477052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8.1</a:t>
                </a:r>
              </a:p>
              <a:p>
                <a:pPr algn="ctr"/>
                <a:r>
                  <a:rPr lang="en-US" sz="554" dirty="0"/>
                  <a:t>1-9</a:t>
                </a:r>
              </a:p>
              <a:p>
                <a:pPr algn="ctr"/>
                <a:r>
                  <a:rPr lang="en-US" sz="554" dirty="0"/>
                  <a:t>1.25 g</a:t>
                </a:r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A6534CB-443A-4656-B90E-04735838E182}"/>
                </a:ext>
              </a:extLst>
            </p:cNvPr>
            <p:cNvGrpSpPr/>
            <p:nvPr/>
          </p:nvGrpSpPr>
          <p:grpSpPr>
            <a:xfrm>
              <a:off x="1531860" y="2146040"/>
              <a:ext cx="567749" cy="732415"/>
              <a:chOff x="2350487" y="1437339"/>
              <a:chExt cx="524076" cy="676075"/>
            </a:xfrm>
          </p:grpSpPr>
          <p:cxnSp>
            <p:nvCxnSpPr>
              <p:cNvPr id="364" name="Straight Connector 363">
                <a:extLst>
                  <a:ext uri="{FF2B5EF4-FFF2-40B4-BE49-F238E27FC236}">
                    <a16:creationId xmlns:a16="http://schemas.microsoft.com/office/drawing/2014/main" id="{257F1C8F-231E-4414-8650-93C4D14C90B7}"/>
                  </a:ext>
                </a:extLst>
              </p:cNvPr>
              <p:cNvCxnSpPr/>
              <p:nvPr/>
            </p:nvCxnSpPr>
            <p:spPr>
              <a:xfrm>
                <a:off x="2610322" y="1437339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909937D3-A1D5-4A88-8BCD-69FD5086D3E2}"/>
                  </a:ext>
                </a:extLst>
              </p:cNvPr>
              <p:cNvSpPr/>
              <p:nvPr/>
            </p:nvSpPr>
            <p:spPr>
              <a:xfrm>
                <a:off x="2350487" y="1649186"/>
                <a:ext cx="524076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8.2</a:t>
                </a:r>
              </a:p>
              <a:p>
                <a:pPr algn="ctr"/>
                <a:r>
                  <a:rPr lang="en-US" sz="554" dirty="0"/>
                  <a:t>10-13</a:t>
                </a:r>
              </a:p>
              <a:p>
                <a:pPr algn="ctr"/>
                <a:r>
                  <a:rPr lang="en-US" sz="554" dirty="0"/>
                  <a:t>0.624 g</a:t>
                </a:r>
              </a:p>
            </p:txBody>
          </p:sp>
        </p:grpSp>
        <p:grpSp>
          <p:nvGrpSpPr>
            <p:cNvPr id="342" name="Group 341">
              <a:extLst>
                <a:ext uri="{FF2B5EF4-FFF2-40B4-BE49-F238E27FC236}">
                  <a16:creationId xmlns:a16="http://schemas.microsoft.com/office/drawing/2014/main" id="{3A4C76B0-5484-497D-B7BE-BA4E1ACEC9DF}"/>
                </a:ext>
              </a:extLst>
            </p:cNvPr>
            <p:cNvGrpSpPr/>
            <p:nvPr/>
          </p:nvGrpSpPr>
          <p:grpSpPr>
            <a:xfrm>
              <a:off x="2065629" y="2143550"/>
              <a:ext cx="516807" cy="734909"/>
              <a:chOff x="2903683" y="1435037"/>
              <a:chExt cx="477050" cy="678377"/>
            </a:xfrm>
          </p:grpSpPr>
          <p:cxnSp>
            <p:nvCxnSpPr>
              <p:cNvPr id="362" name="Straight Connector 361">
                <a:extLst>
                  <a:ext uri="{FF2B5EF4-FFF2-40B4-BE49-F238E27FC236}">
                    <a16:creationId xmlns:a16="http://schemas.microsoft.com/office/drawing/2014/main" id="{46F8C179-3BBC-4356-8357-14876D0D2719}"/>
                  </a:ext>
                </a:extLst>
              </p:cNvPr>
              <p:cNvCxnSpPr/>
              <p:nvPr/>
            </p:nvCxnSpPr>
            <p:spPr>
              <a:xfrm>
                <a:off x="3152460" y="1435037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6EFD22F7-7439-4372-9B36-53D673460D6F}"/>
                  </a:ext>
                </a:extLst>
              </p:cNvPr>
              <p:cNvSpPr/>
              <p:nvPr/>
            </p:nvSpPr>
            <p:spPr>
              <a:xfrm>
                <a:off x="2903683" y="1649186"/>
                <a:ext cx="477050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8.3</a:t>
                </a:r>
              </a:p>
              <a:p>
                <a:pPr algn="ctr"/>
                <a:r>
                  <a:rPr lang="en-US" sz="554" dirty="0"/>
                  <a:t>14-18</a:t>
                </a:r>
              </a:p>
              <a:p>
                <a:pPr algn="ctr"/>
                <a:r>
                  <a:rPr lang="en-US" sz="554" dirty="0"/>
                  <a:t>1.46 g</a:t>
                </a:r>
              </a:p>
            </p:txBody>
          </p:sp>
        </p:grp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EA90DF8D-F897-45C5-9F12-ECAF55698D6B}"/>
                </a:ext>
              </a:extLst>
            </p:cNvPr>
            <p:cNvGrpSpPr/>
            <p:nvPr/>
          </p:nvGrpSpPr>
          <p:grpSpPr>
            <a:xfrm>
              <a:off x="2543764" y="2143936"/>
              <a:ext cx="567749" cy="737153"/>
              <a:chOff x="3265431" y="1441939"/>
              <a:chExt cx="524076" cy="680449"/>
            </a:xfrm>
          </p:grpSpPr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id="{92D4D0B8-27EB-4DE2-959B-8C29DF368EFF}"/>
                  </a:ext>
                </a:extLst>
              </p:cNvPr>
              <p:cNvCxnSpPr/>
              <p:nvPr/>
            </p:nvCxnSpPr>
            <p:spPr>
              <a:xfrm>
                <a:off x="3529976" y="1441939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AB4CB5BB-F6E5-48A6-AC06-4A3D02B46168}"/>
                  </a:ext>
                </a:extLst>
              </p:cNvPr>
              <p:cNvSpPr/>
              <p:nvPr/>
            </p:nvSpPr>
            <p:spPr>
              <a:xfrm>
                <a:off x="3265431" y="1658160"/>
                <a:ext cx="524076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8.4</a:t>
                </a:r>
              </a:p>
              <a:p>
                <a:pPr algn="ctr"/>
                <a:r>
                  <a:rPr lang="en-US" sz="554" dirty="0"/>
                  <a:t>19-23</a:t>
                </a:r>
              </a:p>
              <a:p>
                <a:pPr algn="ctr"/>
                <a:r>
                  <a:rPr lang="en-US" sz="554" dirty="0"/>
                  <a:t>0.244 g</a:t>
                </a:r>
              </a:p>
            </p:txBody>
          </p:sp>
        </p:grpSp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074D0F8D-29D4-4663-A6AD-FB568AC68EC6}"/>
                </a:ext>
              </a:extLst>
            </p:cNvPr>
            <p:cNvGrpSpPr/>
            <p:nvPr/>
          </p:nvGrpSpPr>
          <p:grpSpPr>
            <a:xfrm>
              <a:off x="3007236" y="2136464"/>
              <a:ext cx="567748" cy="742576"/>
              <a:chOff x="3787297" y="1428494"/>
              <a:chExt cx="524074" cy="685453"/>
            </a:xfrm>
          </p:grpSpPr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C6FD15D3-E87D-4057-B3B6-7B4010CA67ED}"/>
                  </a:ext>
                </a:extLst>
              </p:cNvPr>
              <p:cNvCxnSpPr/>
              <p:nvPr/>
            </p:nvCxnSpPr>
            <p:spPr>
              <a:xfrm>
                <a:off x="4056371" y="1428494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9" name="Rectangle 358">
                <a:extLst>
                  <a:ext uri="{FF2B5EF4-FFF2-40B4-BE49-F238E27FC236}">
                    <a16:creationId xmlns:a16="http://schemas.microsoft.com/office/drawing/2014/main" id="{CAA39783-808C-467E-AF2F-CD40E2B29599}"/>
                  </a:ext>
                </a:extLst>
              </p:cNvPr>
              <p:cNvSpPr/>
              <p:nvPr/>
            </p:nvSpPr>
            <p:spPr>
              <a:xfrm>
                <a:off x="3787297" y="1649719"/>
                <a:ext cx="524074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8.5</a:t>
                </a:r>
              </a:p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24-36</a:t>
                </a:r>
              </a:p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0.206 g</a:t>
                </a:r>
              </a:p>
            </p:txBody>
          </p:sp>
        </p:grpSp>
        <p:grpSp>
          <p:nvGrpSpPr>
            <p:cNvPr id="345" name="Group 344">
              <a:extLst>
                <a:ext uri="{FF2B5EF4-FFF2-40B4-BE49-F238E27FC236}">
                  <a16:creationId xmlns:a16="http://schemas.microsoft.com/office/drawing/2014/main" id="{449CB3F8-F22F-49C3-A9AE-5F99C7F81EC5}"/>
                </a:ext>
              </a:extLst>
            </p:cNvPr>
            <p:cNvGrpSpPr/>
            <p:nvPr/>
          </p:nvGrpSpPr>
          <p:grpSpPr>
            <a:xfrm>
              <a:off x="3551750" y="2151024"/>
              <a:ext cx="567748" cy="745732"/>
              <a:chOff x="4255209" y="1441939"/>
              <a:chExt cx="524074" cy="688368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FEE8AE6E-406B-4C3F-ACDC-0981958628EE}"/>
                  </a:ext>
                </a:extLst>
              </p:cNvPr>
              <p:cNvCxnSpPr/>
              <p:nvPr/>
            </p:nvCxnSpPr>
            <p:spPr>
              <a:xfrm>
                <a:off x="4523606" y="1441939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32F7DFB4-DF6E-4504-9F08-80A38BA877E7}"/>
                  </a:ext>
                </a:extLst>
              </p:cNvPr>
              <p:cNvSpPr/>
              <p:nvPr/>
            </p:nvSpPr>
            <p:spPr>
              <a:xfrm>
                <a:off x="4255209" y="1666078"/>
                <a:ext cx="524074" cy="4642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8.6</a:t>
                </a:r>
              </a:p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37-42</a:t>
                </a:r>
              </a:p>
              <a:p>
                <a:pPr algn="ctr"/>
                <a:r>
                  <a:rPr lang="en-US" sz="554" b="1" dirty="0">
                    <a:solidFill>
                      <a:srgbClr val="00B050"/>
                    </a:solidFill>
                  </a:rPr>
                  <a:t>0.133 g</a:t>
                </a:r>
              </a:p>
            </p:txBody>
          </p:sp>
        </p:grpSp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A3613BA9-61C6-4296-B9A5-566C3DE76AF2}"/>
                </a:ext>
              </a:extLst>
            </p:cNvPr>
            <p:cNvGrpSpPr/>
            <p:nvPr/>
          </p:nvGrpSpPr>
          <p:grpSpPr>
            <a:xfrm>
              <a:off x="4093734" y="2143936"/>
              <a:ext cx="570063" cy="746474"/>
              <a:chOff x="4840617" y="1433146"/>
              <a:chExt cx="526213" cy="689053"/>
            </a:xfrm>
          </p:grpSpPr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id="{88B529D1-F52A-49B6-BB6F-6BB010545D85}"/>
                  </a:ext>
                </a:extLst>
              </p:cNvPr>
              <p:cNvCxnSpPr/>
              <p:nvPr/>
            </p:nvCxnSpPr>
            <p:spPr>
              <a:xfrm>
                <a:off x="5093677" y="1433146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E61F1735-806A-4C2E-9CA0-0F2F3BFF82B4}"/>
                  </a:ext>
                </a:extLst>
              </p:cNvPr>
              <p:cNvSpPr/>
              <p:nvPr/>
            </p:nvSpPr>
            <p:spPr>
              <a:xfrm>
                <a:off x="4840617" y="1657971"/>
                <a:ext cx="526213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b="1" dirty="0"/>
                  <a:t>8.7</a:t>
                </a:r>
              </a:p>
              <a:p>
                <a:pPr algn="ctr"/>
                <a:r>
                  <a:rPr lang="en-US" sz="554" b="1" dirty="0"/>
                  <a:t>43-51</a:t>
                </a:r>
              </a:p>
              <a:p>
                <a:pPr algn="ctr"/>
                <a:r>
                  <a:rPr lang="en-US" sz="554" b="1" dirty="0"/>
                  <a:t>0.748 g</a:t>
                </a:r>
              </a:p>
            </p:txBody>
          </p:sp>
        </p:grpSp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C75F74BB-ED31-4185-BD28-BD43E82A868D}"/>
                </a:ext>
              </a:extLst>
            </p:cNvPr>
            <p:cNvGrpSpPr/>
            <p:nvPr/>
          </p:nvGrpSpPr>
          <p:grpSpPr>
            <a:xfrm>
              <a:off x="4974742" y="2147055"/>
              <a:ext cx="567748" cy="741039"/>
              <a:chOff x="6096556" y="1272382"/>
              <a:chExt cx="567748" cy="741039"/>
            </a:xfrm>
          </p:grpSpPr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8FF8FBBD-276C-44E8-9A95-16951A34CB47}"/>
                  </a:ext>
                </a:extLst>
              </p:cNvPr>
              <p:cNvSpPr/>
              <p:nvPr/>
            </p:nvSpPr>
            <p:spPr>
              <a:xfrm>
                <a:off x="6096556" y="1510507"/>
                <a:ext cx="567748" cy="5029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8.9</a:t>
                </a:r>
              </a:p>
              <a:p>
                <a:pPr algn="ctr"/>
                <a:r>
                  <a:rPr lang="en-US" sz="554" dirty="0"/>
                  <a:t>57-60</a:t>
                </a:r>
              </a:p>
              <a:p>
                <a:pPr algn="ctr"/>
                <a:r>
                  <a:rPr lang="en-US" sz="554" dirty="0"/>
                  <a:t>0.310 g</a:t>
                </a:r>
              </a:p>
            </p:txBody>
          </p:sp>
          <p:cxnSp>
            <p:nvCxnSpPr>
              <p:cNvPr id="353" name="Straight Connector 352">
                <a:extLst>
                  <a:ext uri="{FF2B5EF4-FFF2-40B4-BE49-F238E27FC236}">
                    <a16:creationId xmlns:a16="http://schemas.microsoft.com/office/drawing/2014/main" id="{864E71C8-98CF-4B17-ADB2-2A363DF8742B}"/>
                  </a:ext>
                </a:extLst>
              </p:cNvPr>
              <p:cNvCxnSpPr/>
              <p:nvPr/>
            </p:nvCxnSpPr>
            <p:spPr>
              <a:xfrm>
                <a:off x="6357937" y="1272382"/>
                <a:ext cx="0" cy="24765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CBAB64F8-C1BC-4BAF-8C8F-FB30A86390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2129" y="2134657"/>
              <a:ext cx="4399522" cy="958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8EBCF645-8877-4460-80B8-74CFB2873AD1}"/>
                </a:ext>
              </a:extLst>
            </p:cNvPr>
            <p:cNvGrpSpPr/>
            <p:nvPr/>
          </p:nvGrpSpPr>
          <p:grpSpPr>
            <a:xfrm>
              <a:off x="4561633" y="2136402"/>
              <a:ext cx="567748" cy="751360"/>
              <a:chOff x="5439287" y="1271728"/>
              <a:chExt cx="524074" cy="693563"/>
            </a:xfrm>
          </p:grpSpPr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02EB59AC-43C9-4374-9465-FE50F7CDE9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13432" y="1271728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88926E2B-47CF-4F93-8A4C-2186E76936C7}"/>
                  </a:ext>
                </a:extLst>
              </p:cNvPr>
              <p:cNvSpPr/>
              <p:nvPr/>
            </p:nvSpPr>
            <p:spPr>
              <a:xfrm>
                <a:off x="5439287" y="1501063"/>
                <a:ext cx="524074" cy="4642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554" dirty="0"/>
                  <a:t>8.8</a:t>
                </a:r>
              </a:p>
              <a:p>
                <a:pPr algn="ctr"/>
                <a:r>
                  <a:rPr lang="en-US" sz="554" dirty="0"/>
                  <a:t>52 -56</a:t>
                </a:r>
              </a:p>
              <a:p>
                <a:pPr algn="ctr"/>
                <a:r>
                  <a:rPr lang="en-US" sz="554" dirty="0"/>
                  <a:t>0.559 g</a:t>
                </a:r>
              </a:p>
            </p:txBody>
          </p:sp>
        </p:grpSp>
      </p:grpSp>
      <p:cxnSp>
        <p:nvCxnSpPr>
          <p:cNvPr id="374" name="Straight Connector 373">
            <a:extLst>
              <a:ext uri="{FF2B5EF4-FFF2-40B4-BE49-F238E27FC236}">
                <a16:creationId xmlns:a16="http://schemas.microsoft.com/office/drawing/2014/main" id="{A1615F7E-B685-4E8C-98E7-D0C99535117B}"/>
              </a:ext>
            </a:extLst>
          </p:cNvPr>
          <p:cNvCxnSpPr/>
          <p:nvPr/>
        </p:nvCxnSpPr>
        <p:spPr>
          <a:xfrm>
            <a:off x="1989898" y="4638363"/>
            <a:ext cx="0" cy="262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Straight Connector 374">
            <a:extLst>
              <a:ext uri="{FF2B5EF4-FFF2-40B4-BE49-F238E27FC236}">
                <a16:creationId xmlns:a16="http://schemas.microsoft.com/office/drawing/2014/main" id="{53C59F56-C347-4A23-8617-3548CDE07D29}"/>
              </a:ext>
            </a:extLst>
          </p:cNvPr>
          <p:cNvCxnSpPr>
            <a:cxnSpLocks/>
          </p:cNvCxnSpPr>
          <p:nvPr/>
        </p:nvCxnSpPr>
        <p:spPr>
          <a:xfrm>
            <a:off x="2570190" y="5429671"/>
            <a:ext cx="0" cy="4747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Connector 375">
            <a:extLst>
              <a:ext uri="{FF2B5EF4-FFF2-40B4-BE49-F238E27FC236}">
                <a16:creationId xmlns:a16="http://schemas.microsoft.com/office/drawing/2014/main" id="{DA3261DF-7D8B-456D-9745-85372A056A00}"/>
              </a:ext>
            </a:extLst>
          </p:cNvPr>
          <p:cNvCxnSpPr>
            <a:cxnSpLocks/>
          </p:cNvCxnSpPr>
          <p:nvPr/>
        </p:nvCxnSpPr>
        <p:spPr>
          <a:xfrm>
            <a:off x="436711" y="5904277"/>
            <a:ext cx="2681072" cy="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F61BC924-C776-4688-B456-8FCF8922493D}"/>
              </a:ext>
            </a:extLst>
          </p:cNvPr>
          <p:cNvGrpSpPr/>
          <p:nvPr/>
        </p:nvGrpSpPr>
        <p:grpSpPr>
          <a:xfrm>
            <a:off x="543855" y="5906405"/>
            <a:ext cx="396263" cy="519622"/>
            <a:chOff x="6094239" y="1272382"/>
            <a:chExt cx="572380" cy="750565"/>
          </a:xfrm>
        </p:grpSpPr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F12311D3-8D62-4FF0-9D9B-FA0A5F9ABAC0}"/>
                </a:ext>
              </a:extLst>
            </p:cNvPr>
            <p:cNvSpPr/>
            <p:nvPr/>
          </p:nvSpPr>
          <p:spPr>
            <a:xfrm>
              <a:off x="6094239" y="1520032"/>
              <a:ext cx="572380" cy="5029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9.2</a:t>
              </a:r>
            </a:p>
            <a:p>
              <a:pPr algn="ctr"/>
              <a:r>
                <a:rPr lang="en-US" sz="554" dirty="0"/>
                <a:t>6-10</a:t>
              </a:r>
            </a:p>
            <a:p>
              <a:pPr algn="ctr"/>
              <a:r>
                <a:rPr lang="en-US" sz="554" dirty="0"/>
                <a:t>171 mg</a:t>
              </a:r>
            </a:p>
          </p:txBody>
        </p:sp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78E7BEF1-7B22-45CD-8286-2C8CB8250162}"/>
                </a:ext>
              </a:extLst>
            </p:cNvPr>
            <p:cNvCxnSpPr/>
            <p:nvPr/>
          </p:nvCxnSpPr>
          <p:spPr>
            <a:xfrm>
              <a:off x="6357937" y="1272382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BB9F8604-E762-437E-81E4-26EA84C7F5E2}"/>
              </a:ext>
            </a:extLst>
          </p:cNvPr>
          <p:cNvGrpSpPr/>
          <p:nvPr/>
        </p:nvGrpSpPr>
        <p:grpSpPr>
          <a:xfrm>
            <a:off x="2787801" y="5902827"/>
            <a:ext cx="646966" cy="531348"/>
            <a:chOff x="7519758" y="1259737"/>
            <a:chExt cx="934507" cy="767502"/>
          </a:xfrm>
        </p:grpSpPr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4F3A4473-30B4-4B11-8EA9-27C88E1A9B42}"/>
                </a:ext>
              </a:extLst>
            </p:cNvPr>
            <p:cNvSpPr/>
            <p:nvPr/>
          </p:nvSpPr>
          <p:spPr>
            <a:xfrm>
              <a:off x="7519758" y="1524324"/>
              <a:ext cx="934507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135.9</a:t>
              </a:r>
            </a:p>
            <a:p>
              <a:pPr algn="ctr"/>
              <a:r>
                <a:rPr lang="en-US" sz="554" dirty="0"/>
                <a:t>19-22</a:t>
              </a:r>
            </a:p>
            <a:p>
              <a:pPr algn="ctr"/>
              <a:r>
                <a:rPr lang="en-US" sz="554" dirty="0"/>
                <a:t>165 mg</a:t>
              </a:r>
            </a:p>
          </p:txBody>
        </p: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3CD6781F-046C-4CBE-9BFA-A2E4B606C224}"/>
                </a:ext>
              </a:extLst>
            </p:cNvPr>
            <p:cNvCxnSpPr>
              <a:cxnSpLocks/>
            </p:cNvCxnSpPr>
            <p:nvPr/>
          </p:nvCxnSpPr>
          <p:spPr>
            <a:xfrm>
              <a:off x="7986483" y="1259737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B470DAC9-94C9-40C5-ADD2-61DEB11103B9}"/>
              </a:ext>
            </a:extLst>
          </p:cNvPr>
          <p:cNvGrpSpPr/>
          <p:nvPr/>
        </p:nvGrpSpPr>
        <p:grpSpPr>
          <a:xfrm>
            <a:off x="847153" y="5912451"/>
            <a:ext cx="421169" cy="521858"/>
            <a:chOff x="6808174" y="1262063"/>
            <a:chExt cx="608355" cy="753795"/>
          </a:xfrm>
        </p:grpSpPr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B42B3A20-85D7-4A81-8B34-59813C4373CB}"/>
                </a:ext>
              </a:extLst>
            </p:cNvPr>
            <p:cNvCxnSpPr>
              <a:cxnSpLocks/>
            </p:cNvCxnSpPr>
            <p:nvPr/>
          </p:nvCxnSpPr>
          <p:spPr>
            <a:xfrm>
              <a:off x="7099300" y="1262063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EE932DCA-F109-4E9E-8391-C590492FFC16}"/>
                </a:ext>
              </a:extLst>
            </p:cNvPr>
            <p:cNvSpPr/>
            <p:nvPr/>
          </p:nvSpPr>
          <p:spPr>
            <a:xfrm>
              <a:off x="6808174" y="1512943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b="1" dirty="0"/>
                <a:t>9.3</a:t>
              </a:r>
            </a:p>
            <a:p>
              <a:pPr algn="ctr"/>
              <a:r>
                <a:rPr lang="en-US" sz="554" b="1" dirty="0"/>
                <a:t>11</a:t>
              </a:r>
            </a:p>
            <a:p>
              <a:pPr algn="ctr"/>
              <a:r>
                <a:rPr lang="en-US" sz="554" b="1" dirty="0"/>
                <a:t>55 mg</a:t>
              </a:r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3012110E-8E08-4724-95F7-D716D4D7A887}"/>
              </a:ext>
            </a:extLst>
          </p:cNvPr>
          <p:cNvGrpSpPr/>
          <p:nvPr/>
        </p:nvGrpSpPr>
        <p:grpSpPr>
          <a:xfrm>
            <a:off x="1151402" y="5914059"/>
            <a:ext cx="421169" cy="519622"/>
            <a:chOff x="7097893" y="1257300"/>
            <a:chExt cx="608355" cy="750565"/>
          </a:xfrm>
        </p:grpSpPr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FCDC07E2-2D7F-4475-A0C3-D1D9437CB907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9.4</a:t>
              </a:r>
            </a:p>
            <a:p>
              <a:pPr algn="ctr"/>
              <a:r>
                <a:rPr lang="en-US" sz="554" dirty="0"/>
                <a:t>12</a:t>
              </a:r>
            </a:p>
            <a:p>
              <a:pPr algn="ctr"/>
              <a:r>
                <a:rPr lang="en-US" sz="554" dirty="0"/>
                <a:t>44  mg</a:t>
              </a:r>
            </a:p>
          </p:txBody>
        </p:sp>
        <p:cxnSp>
          <p:nvCxnSpPr>
            <p:cNvPr id="411" name="Straight Connector 410">
              <a:extLst>
                <a:ext uri="{FF2B5EF4-FFF2-40B4-BE49-F238E27FC236}">
                  <a16:creationId xmlns:a16="http://schemas.microsoft.com/office/drawing/2014/main" id="{2B07CD8A-A859-4DE0-A249-72F1B3B20568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E99D6F86-EC95-4071-A15A-0AD293277AA1}"/>
              </a:ext>
            </a:extLst>
          </p:cNvPr>
          <p:cNvGrpSpPr/>
          <p:nvPr/>
        </p:nvGrpSpPr>
        <p:grpSpPr>
          <a:xfrm>
            <a:off x="260325" y="5903064"/>
            <a:ext cx="360996" cy="526767"/>
            <a:chOff x="5416699" y="1271728"/>
            <a:chExt cx="481328" cy="702356"/>
          </a:xfrm>
        </p:grpSpPr>
        <p:cxnSp>
          <p:nvCxnSpPr>
            <p:cNvPr id="413" name="Straight Connector 412">
              <a:extLst>
                <a:ext uri="{FF2B5EF4-FFF2-40B4-BE49-F238E27FC236}">
                  <a16:creationId xmlns:a16="http://schemas.microsoft.com/office/drawing/2014/main" id="{21BB0B46-07E1-4AC1-9A2C-3D4915682489}"/>
                </a:ext>
              </a:extLst>
            </p:cNvPr>
            <p:cNvCxnSpPr>
              <a:cxnSpLocks/>
            </p:cNvCxnSpPr>
            <p:nvPr/>
          </p:nvCxnSpPr>
          <p:spPr>
            <a:xfrm>
              <a:off x="5651886" y="1271728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4" name="Rectangle 413">
              <a:extLst>
                <a:ext uri="{FF2B5EF4-FFF2-40B4-BE49-F238E27FC236}">
                  <a16:creationId xmlns:a16="http://schemas.microsoft.com/office/drawing/2014/main" id="{0E431F26-7DCA-49D6-A653-F91EB3F5E3C2}"/>
                </a:ext>
              </a:extLst>
            </p:cNvPr>
            <p:cNvSpPr/>
            <p:nvPr/>
          </p:nvSpPr>
          <p:spPr>
            <a:xfrm>
              <a:off x="5416699" y="1509855"/>
              <a:ext cx="481328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9.1</a:t>
              </a:r>
            </a:p>
            <a:p>
              <a:pPr algn="ctr"/>
              <a:r>
                <a:rPr lang="en-US" sz="554" dirty="0"/>
                <a:t>1-5</a:t>
              </a:r>
            </a:p>
            <a:p>
              <a:pPr algn="ctr"/>
              <a:r>
                <a:rPr lang="en-US" sz="554" dirty="0"/>
                <a:t>69 mg</a:t>
              </a: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0AC865C1-CB36-4BD9-9CC1-F923BFEB8664}"/>
              </a:ext>
            </a:extLst>
          </p:cNvPr>
          <p:cNvGrpSpPr/>
          <p:nvPr/>
        </p:nvGrpSpPr>
        <p:grpSpPr>
          <a:xfrm>
            <a:off x="1467925" y="5907760"/>
            <a:ext cx="421169" cy="519622"/>
            <a:chOff x="7097893" y="1257300"/>
            <a:chExt cx="608355" cy="750565"/>
          </a:xfrm>
        </p:grpSpPr>
        <p:sp>
          <p:nvSpPr>
            <p:cNvPr id="416" name="Rectangle 415">
              <a:extLst>
                <a:ext uri="{FF2B5EF4-FFF2-40B4-BE49-F238E27FC236}">
                  <a16:creationId xmlns:a16="http://schemas.microsoft.com/office/drawing/2014/main" id="{1A02AF9D-4014-44D4-AE27-99E6963E3CB7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9.5</a:t>
              </a:r>
            </a:p>
            <a:p>
              <a:pPr algn="ctr"/>
              <a:r>
                <a:rPr lang="en-US" sz="554" dirty="0"/>
                <a:t>13</a:t>
              </a:r>
            </a:p>
            <a:p>
              <a:pPr algn="ctr"/>
              <a:r>
                <a:rPr lang="en-US" sz="554" dirty="0"/>
                <a:t>36 mg</a:t>
              </a:r>
            </a:p>
          </p:txBody>
        </p:sp>
        <p:cxnSp>
          <p:nvCxnSpPr>
            <p:cNvPr id="417" name="Straight Connector 416">
              <a:extLst>
                <a:ext uri="{FF2B5EF4-FFF2-40B4-BE49-F238E27FC236}">
                  <a16:creationId xmlns:a16="http://schemas.microsoft.com/office/drawing/2014/main" id="{CDAA12DD-1108-4686-BC86-260140551B8A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8" name="Group 417">
            <a:extLst>
              <a:ext uri="{FF2B5EF4-FFF2-40B4-BE49-F238E27FC236}">
                <a16:creationId xmlns:a16="http://schemas.microsoft.com/office/drawing/2014/main" id="{9D13868C-281D-47F9-A819-14F32C73831F}"/>
              </a:ext>
            </a:extLst>
          </p:cNvPr>
          <p:cNvGrpSpPr/>
          <p:nvPr/>
        </p:nvGrpSpPr>
        <p:grpSpPr>
          <a:xfrm>
            <a:off x="1784448" y="5911430"/>
            <a:ext cx="457543" cy="519622"/>
            <a:chOff x="7097893" y="1257300"/>
            <a:chExt cx="660896" cy="750565"/>
          </a:xfrm>
        </p:grpSpPr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11844DD7-E186-497C-9AC4-38A07A41DC9E}"/>
                </a:ext>
              </a:extLst>
            </p:cNvPr>
            <p:cNvSpPr/>
            <p:nvPr/>
          </p:nvSpPr>
          <p:spPr>
            <a:xfrm>
              <a:off x="7097893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9.6</a:t>
              </a:r>
            </a:p>
            <a:p>
              <a:pPr algn="ctr"/>
              <a:r>
                <a:rPr lang="en-US" sz="554" dirty="0"/>
                <a:t>14-15</a:t>
              </a:r>
            </a:p>
            <a:p>
              <a:pPr algn="ctr"/>
              <a:r>
                <a:rPr lang="en-US" sz="554" dirty="0"/>
                <a:t>57 mg</a:t>
              </a:r>
            </a:p>
          </p:txBody>
        </p:sp>
        <p:cxnSp>
          <p:nvCxnSpPr>
            <p:cNvPr id="420" name="Straight Connector 419">
              <a:extLst>
                <a:ext uri="{FF2B5EF4-FFF2-40B4-BE49-F238E27FC236}">
                  <a16:creationId xmlns:a16="http://schemas.microsoft.com/office/drawing/2014/main" id="{B3B9DFBF-2031-45AB-BA20-E16A77DC9681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155A0CB7-232B-45CE-B85B-B08F4AF8BD75}"/>
              </a:ext>
            </a:extLst>
          </p:cNvPr>
          <p:cNvGrpSpPr/>
          <p:nvPr/>
        </p:nvGrpSpPr>
        <p:grpSpPr>
          <a:xfrm>
            <a:off x="2153725" y="5913520"/>
            <a:ext cx="457543" cy="519622"/>
            <a:chOff x="7097893" y="1257300"/>
            <a:chExt cx="660896" cy="750565"/>
          </a:xfrm>
        </p:grpSpPr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6F50B361-DAE8-44DC-BF5E-E6043B231218}"/>
                </a:ext>
              </a:extLst>
            </p:cNvPr>
            <p:cNvSpPr/>
            <p:nvPr/>
          </p:nvSpPr>
          <p:spPr>
            <a:xfrm>
              <a:off x="7097893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9.7</a:t>
              </a:r>
            </a:p>
            <a:p>
              <a:pPr algn="ctr"/>
              <a:r>
                <a:rPr lang="en-US" sz="554" dirty="0"/>
                <a:t>16-17</a:t>
              </a:r>
            </a:p>
            <a:p>
              <a:pPr algn="ctr"/>
              <a:r>
                <a:rPr lang="en-US" sz="554" dirty="0"/>
                <a:t>79 mg</a:t>
              </a:r>
            </a:p>
          </p:txBody>
        </p:sp>
        <p:cxnSp>
          <p:nvCxnSpPr>
            <p:cNvPr id="423" name="Straight Connector 422">
              <a:extLst>
                <a:ext uri="{FF2B5EF4-FFF2-40B4-BE49-F238E27FC236}">
                  <a16:creationId xmlns:a16="http://schemas.microsoft.com/office/drawing/2014/main" id="{13F798B2-4E52-4A66-91EA-278841CB6A30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A3DB9138-1EA5-4486-94DF-8DE3DD3E31E1}"/>
              </a:ext>
            </a:extLst>
          </p:cNvPr>
          <p:cNvGrpSpPr/>
          <p:nvPr/>
        </p:nvGrpSpPr>
        <p:grpSpPr>
          <a:xfrm>
            <a:off x="2507118" y="5912655"/>
            <a:ext cx="457543" cy="519622"/>
            <a:chOff x="7097893" y="1257300"/>
            <a:chExt cx="660896" cy="750565"/>
          </a:xfrm>
        </p:grpSpPr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7BAB0C41-D602-4C56-AC27-51F038CF9B43}"/>
                </a:ext>
              </a:extLst>
            </p:cNvPr>
            <p:cNvSpPr/>
            <p:nvPr/>
          </p:nvSpPr>
          <p:spPr>
            <a:xfrm>
              <a:off x="7097893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135.8</a:t>
              </a:r>
            </a:p>
            <a:p>
              <a:pPr algn="ctr"/>
              <a:r>
                <a:rPr lang="en-US" sz="554" dirty="0"/>
                <a:t>18</a:t>
              </a:r>
            </a:p>
            <a:p>
              <a:pPr algn="ctr"/>
              <a:r>
                <a:rPr lang="en-US" sz="554" dirty="0"/>
                <a:t>15 mg</a:t>
              </a:r>
            </a:p>
          </p:txBody>
        </p:sp>
        <p:cxnSp>
          <p:nvCxnSpPr>
            <p:cNvPr id="426" name="Straight Connector 425">
              <a:extLst>
                <a:ext uri="{FF2B5EF4-FFF2-40B4-BE49-F238E27FC236}">
                  <a16:creationId xmlns:a16="http://schemas.microsoft.com/office/drawing/2014/main" id="{E868F74D-9BBA-452A-B3AA-B229332C4AF4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7" name="Straight Connector 426">
            <a:extLst>
              <a:ext uri="{FF2B5EF4-FFF2-40B4-BE49-F238E27FC236}">
                <a16:creationId xmlns:a16="http://schemas.microsoft.com/office/drawing/2014/main" id="{52A6869F-DFBB-4FDF-A14C-2918F8080B01}"/>
              </a:ext>
            </a:extLst>
          </p:cNvPr>
          <p:cNvCxnSpPr/>
          <p:nvPr/>
        </p:nvCxnSpPr>
        <p:spPr>
          <a:xfrm>
            <a:off x="1066706" y="6393435"/>
            <a:ext cx="0" cy="262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9" name="Group 428">
            <a:extLst>
              <a:ext uri="{FF2B5EF4-FFF2-40B4-BE49-F238E27FC236}">
                <a16:creationId xmlns:a16="http://schemas.microsoft.com/office/drawing/2014/main" id="{AB90D9DC-8C7A-4AD1-9AFD-1D25159562C6}"/>
              </a:ext>
            </a:extLst>
          </p:cNvPr>
          <p:cNvGrpSpPr/>
          <p:nvPr/>
        </p:nvGrpSpPr>
        <p:grpSpPr>
          <a:xfrm>
            <a:off x="-63545" y="6663945"/>
            <a:ext cx="348173" cy="515378"/>
            <a:chOff x="2936471" y="1435037"/>
            <a:chExt cx="464229" cy="687170"/>
          </a:xfrm>
        </p:grpSpPr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74DCEAFB-BDB3-4F41-A3C3-4BBFC7288C71}"/>
                </a:ext>
              </a:extLst>
            </p:cNvPr>
            <p:cNvCxnSpPr/>
            <p:nvPr/>
          </p:nvCxnSpPr>
          <p:spPr>
            <a:xfrm>
              <a:off x="3152460" y="143503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3C4C6FA7-6E66-4D67-9346-CE8358E75CB3}"/>
                </a:ext>
              </a:extLst>
            </p:cNvPr>
            <p:cNvSpPr/>
            <p:nvPr/>
          </p:nvSpPr>
          <p:spPr>
            <a:xfrm>
              <a:off x="2936471" y="1657978"/>
              <a:ext cx="464229" cy="4642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10.1</a:t>
              </a:r>
            </a:p>
            <a:p>
              <a:pPr algn="ctr"/>
              <a:r>
                <a:rPr lang="en-US" sz="554" dirty="0"/>
                <a:t>19-29</a:t>
              </a:r>
            </a:p>
            <a:p>
              <a:pPr algn="ctr"/>
              <a:r>
                <a:rPr lang="en-US" sz="554" dirty="0"/>
                <a:t>7 mg</a:t>
              </a:r>
            </a:p>
          </p:txBody>
        </p:sp>
      </p:grp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D9BAA1BA-3059-4685-9799-476C630359D9}"/>
              </a:ext>
            </a:extLst>
          </p:cNvPr>
          <p:cNvGrpSpPr/>
          <p:nvPr/>
        </p:nvGrpSpPr>
        <p:grpSpPr>
          <a:xfrm>
            <a:off x="193134" y="6659851"/>
            <a:ext cx="377027" cy="516932"/>
            <a:chOff x="3284908" y="1433147"/>
            <a:chExt cx="502701" cy="689242"/>
          </a:xfrm>
        </p:grpSpPr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75E0F445-E4D5-47F0-A518-DC0E72A609AE}"/>
                </a:ext>
              </a:extLst>
            </p:cNvPr>
            <p:cNvCxnSpPr/>
            <p:nvPr/>
          </p:nvCxnSpPr>
          <p:spPr>
            <a:xfrm>
              <a:off x="3529976" y="143314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Rectangle 438">
              <a:extLst>
                <a:ext uri="{FF2B5EF4-FFF2-40B4-BE49-F238E27FC236}">
                  <a16:creationId xmlns:a16="http://schemas.microsoft.com/office/drawing/2014/main" id="{F5A1BFB3-3254-4201-BEE3-40A51DD21035}"/>
                </a:ext>
              </a:extLst>
            </p:cNvPr>
            <p:cNvSpPr/>
            <p:nvPr/>
          </p:nvSpPr>
          <p:spPr>
            <a:xfrm>
              <a:off x="3284908" y="1658161"/>
              <a:ext cx="502701" cy="4642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10.2</a:t>
              </a:r>
            </a:p>
            <a:p>
              <a:pPr algn="ctr"/>
              <a:r>
                <a:rPr lang="en-US" sz="554" dirty="0"/>
                <a:t>30-33</a:t>
              </a:r>
            </a:p>
            <a:p>
              <a:pPr algn="ctr"/>
              <a:r>
                <a:rPr lang="en-US" sz="554" dirty="0"/>
                <a:t>10  mg</a:t>
              </a:r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id="{505265B3-84EA-4FA0-8658-FDADC582D723}"/>
              </a:ext>
            </a:extLst>
          </p:cNvPr>
          <p:cNvGrpSpPr/>
          <p:nvPr/>
        </p:nvGrpSpPr>
        <p:grpSpPr>
          <a:xfrm>
            <a:off x="472621" y="6660079"/>
            <a:ext cx="360996" cy="598919"/>
            <a:chOff x="3843054" y="1419702"/>
            <a:chExt cx="481328" cy="798559"/>
          </a:xfrm>
        </p:grpSpPr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DE2F156D-15BC-47AF-9716-CDA6BE3A0E06}"/>
                </a:ext>
              </a:extLst>
            </p:cNvPr>
            <p:cNvCxnSpPr/>
            <p:nvPr/>
          </p:nvCxnSpPr>
          <p:spPr>
            <a:xfrm>
              <a:off x="4056371" y="1419702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7728183B-FF67-4584-81A5-B4E4ECE966CF}"/>
                </a:ext>
              </a:extLst>
            </p:cNvPr>
            <p:cNvSpPr/>
            <p:nvPr/>
          </p:nvSpPr>
          <p:spPr>
            <a:xfrm>
              <a:off x="3843054" y="1640325"/>
              <a:ext cx="481328" cy="5779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10.3</a:t>
              </a:r>
            </a:p>
            <a:p>
              <a:pPr algn="ctr"/>
              <a:r>
                <a:rPr lang="en-US" sz="554" dirty="0"/>
                <a:t>34-36</a:t>
              </a:r>
            </a:p>
            <a:p>
              <a:pPr algn="ctr"/>
              <a:r>
                <a:rPr lang="en-US" sz="554" dirty="0"/>
                <a:t>14 mg</a:t>
              </a:r>
            </a:p>
            <a:p>
              <a:pPr algn="ctr"/>
              <a:endParaRPr lang="en-US" sz="554" b="1" dirty="0"/>
            </a:p>
          </p:txBody>
        </p:sp>
      </p:grpSp>
      <p:grpSp>
        <p:nvGrpSpPr>
          <p:cNvPr id="443" name="Group 442">
            <a:extLst>
              <a:ext uri="{FF2B5EF4-FFF2-40B4-BE49-F238E27FC236}">
                <a16:creationId xmlns:a16="http://schemas.microsoft.com/office/drawing/2014/main" id="{D6958591-CD7A-4583-B45A-F79FF1DF47CB}"/>
              </a:ext>
            </a:extLst>
          </p:cNvPr>
          <p:cNvGrpSpPr/>
          <p:nvPr/>
        </p:nvGrpSpPr>
        <p:grpSpPr>
          <a:xfrm>
            <a:off x="710618" y="6682575"/>
            <a:ext cx="386221" cy="497234"/>
            <a:chOff x="4129189" y="1477107"/>
            <a:chExt cx="514961" cy="662978"/>
          </a:xfrm>
        </p:grpSpPr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94691231-F586-47B3-A910-1AFCD97E64D7}"/>
                </a:ext>
              </a:extLst>
            </p:cNvPr>
            <p:cNvCxnSpPr/>
            <p:nvPr/>
          </p:nvCxnSpPr>
          <p:spPr>
            <a:xfrm>
              <a:off x="4384167" y="1477107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5" name="Rectangle 444">
              <a:extLst>
                <a:ext uri="{FF2B5EF4-FFF2-40B4-BE49-F238E27FC236}">
                  <a16:creationId xmlns:a16="http://schemas.microsoft.com/office/drawing/2014/main" id="{C5E8396A-B1D6-4E1A-82B6-895F03D89C14}"/>
                </a:ext>
              </a:extLst>
            </p:cNvPr>
            <p:cNvSpPr/>
            <p:nvPr/>
          </p:nvSpPr>
          <p:spPr>
            <a:xfrm>
              <a:off x="4129189" y="1675857"/>
              <a:ext cx="514961" cy="464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10.4</a:t>
              </a:r>
            </a:p>
            <a:p>
              <a:pPr algn="ctr"/>
              <a:r>
                <a:rPr lang="en-US" sz="554" dirty="0"/>
                <a:t>37-41</a:t>
              </a:r>
            </a:p>
            <a:p>
              <a:pPr algn="ctr"/>
              <a:r>
                <a:rPr lang="en-US" sz="554" dirty="0"/>
                <a:t>18 mg</a:t>
              </a:r>
            </a:p>
          </p:txBody>
        </p:sp>
      </p:grpSp>
      <p:grpSp>
        <p:nvGrpSpPr>
          <p:cNvPr id="446" name="Group 445">
            <a:extLst>
              <a:ext uri="{FF2B5EF4-FFF2-40B4-BE49-F238E27FC236}">
                <a16:creationId xmlns:a16="http://schemas.microsoft.com/office/drawing/2014/main" id="{99EA847F-E888-455E-99FE-B802ED87414D}"/>
              </a:ext>
            </a:extLst>
          </p:cNvPr>
          <p:cNvGrpSpPr/>
          <p:nvPr/>
        </p:nvGrpSpPr>
        <p:grpSpPr>
          <a:xfrm>
            <a:off x="995367" y="6652003"/>
            <a:ext cx="348173" cy="608492"/>
            <a:chOff x="4508665" y="1433721"/>
            <a:chExt cx="464229" cy="811321"/>
          </a:xfrm>
        </p:grpSpPr>
        <p:cxnSp>
          <p:nvCxnSpPr>
            <p:cNvPr id="447" name="Straight Connector 446">
              <a:extLst>
                <a:ext uri="{FF2B5EF4-FFF2-40B4-BE49-F238E27FC236}">
                  <a16:creationId xmlns:a16="http://schemas.microsoft.com/office/drawing/2014/main" id="{706FC31A-7EB8-4604-B000-20A2C09DE371}"/>
                </a:ext>
              </a:extLst>
            </p:cNvPr>
            <p:cNvCxnSpPr/>
            <p:nvPr/>
          </p:nvCxnSpPr>
          <p:spPr>
            <a:xfrm>
              <a:off x="4735675" y="1433721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9092F330-890D-40E5-8EA9-B2853A1580DE}"/>
                </a:ext>
              </a:extLst>
            </p:cNvPr>
            <p:cNvSpPr/>
            <p:nvPr/>
          </p:nvSpPr>
          <p:spPr>
            <a:xfrm>
              <a:off x="4508665" y="1667107"/>
              <a:ext cx="464229" cy="5779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554" dirty="0"/>
                <a:t>10.5</a:t>
              </a:r>
            </a:p>
            <a:p>
              <a:pPr algn="ctr"/>
              <a:r>
                <a:rPr lang="en-US" sz="554" dirty="0"/>
                <a:t>42-45</a:t>
              </a:r>
            </a:p>
            <a:p>
              <a:pPr algn="ctr"/>
              <a:r>
                <a:rPr lang="en-US" sz="554" dirty="0"/>
                <a:t>2 mg</a:t>
              </a:r>
            </a:p>
            <a:p>
              <a:pPr algn="ctr"/>
              <a:endParaRPr lang="en-US" sz="554" dirty="0"/>
            </a:p>
          </p:txBody>
        </p:sp>
      </p:grpSp>
      <p:cxnSp>
        <p:nvCxnSpPr>
          <p:cNvPr id="449" name="Straight Connector 448">
            <a:extLst>
              <a:ext uri="{FF2B5EF4-FFF2-40B4-BE49-F238E27FC236}">
                <a16:creationId xmlns:a16="http://schemas.microsoft.com/office/drawing/2014/main" id="{FE2A5CFA-8A32-44B6-87FE-F61A6E656D86}"/>
              </a:ext>
            </a:extLst>
          </p:cNvPr>
          <p:cNvCxnSpPr>
            <a:cxnSpLocks/>
          </p:cNvCxnSpPr>
          <p:nvPr/>
        </p:nvCxnSpPr>
        <p:spPr>
          <a:xfrm flipH="1">
            <a:off x="90760" y="6657355"/>
            <a:ext cx="1074859" cy="658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>
            <a:extLst>
              <a:ext uri="{FF2B5EF4-FFF2-40B4-BE49-F238E27FC236}">
                <a16:creationId xmlns:a16="http://schemas.microsoft.com/office/drawing/2014/main" id="{382E7342-09A9-4375-B25D-EE5FED01B859}"/>
              </a:ext>
            </a:extLst>
          </p:cNvPr>
          <p:cNvCxnSpPr/>
          <p:nvPr/>
        </p:nvCxnSpPr>
        <p:spPr>
          <a:xfrm>
            <a:off x="5176024" y="5143397"/>
            <a:ext cx="0" cy="2627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>
            <a:extLst>
              <a:ext uri="{FF2B5EF4-FFF2-40B4-BE49-F238E27FC236}">
                <a16:creationId xmlns:a16="http://schemas.microsoft.com/office/drawing/2014/main" id="{FE0B02D3-1CD7-4B06-886E-ECE32AD73BB1}"/>
              </a:ext>
            </a:extLst>
          </p:cNvPr>
          <p:cNvCxnSpPr>
            <a:cxnSpLocks/>
          </p:cNvCxnSpPr>
          <p:nvPr/>
        </p:nvCxnSpPr>
        <p:spPr>
          <a:xfrm>
            <a:off x="3733231" y="5418499"/>
            <a:ext cx="290146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349895E3-FB6F-499F-8CC6-C251DA75ADF7}"/>
              </a:ext>
            </a:extLst>
          </p:cNvPr>
          <p:cNvGrpSpPr/>
          <p:nvPr/>
        </p:nvGrpSpPr>
        <p:grpSpPr>
          <a:xfrm>
            <a:off x="3528362" y="5420534"/>
            <a:ext cx="421169" cy="519622"/>
            <a:chOff x="7108987" y="1257300"/>
            <a:chExt cx="608355" cy="750565"/>
          </a:xfrm>
        </p:grpSpPr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321716EA-4EAC-41C7-90BC-15E6C3BCEADC}"/>
                </a:ext>
              </a:extLst>
            </p:cNvPr>
            <p:cNvSpPr/>
            <p:nvPr/>
          </p:nvSpPr>
          <p:spPr>
            <a:xfrm>
              <a:off x="7108987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11.1</a:t>
              </a:r>
            </a:p>
            <a:p>
              <a:pPr algn="ctr"/>
              <a:r>
                <a:rPr lang="en-US" sz="554" dirty="0"/>
                <a:t>1-10</a:t>
              </a:r>
            </a:p>
            <a:p>
              <a:pPr algn="ctr"/>
              <a:r>
                <a:rPr lang="en-US" sz="554" dirty="0"/>
                <a:t>29 mg</a:t>
              </a:r>
            </a:p>
          </p:txBody>
        </p:sp>
        <p:cxnSp>
          <p:nvCxnSpPr>
            <p:cNvPr id="454" name="Straight Connector 453">
              <a:extLst>
                <a:ext uri="{FF2B5EF4-FFF2-40B4-BE49-F238E27FC236}">
                  <a16:creationId xmlns:a16="http://schemas.microsoft.com/office/drawing/2014/main" id="{BD5CD5A4-5E90-40AB-BA28-10FD86CB7AB9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29B55BA2-1B72-420F-8ADA-825005675BF3}"/>
              </a:ext>
            </a:extLst>
          </p:cNvPr>
          <p:cNvGrpSpPr/>
          <p:nvPr/>
        </p:nvGrpSpPr>
        <p:grpSpPr>
          <a:xfrm>
            <a:off x="4341692" y="5420293"/>
            <a:ext cx="421169" cy="519622"/>
            <a:chOff x="7097893" y="1257300"/>
            <a:chExt cx="608355" cy="750565"/>
          </a:xfrm>
        </p:grpSpPr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9EDD582E-7417-46A7-9BE1-A614D83034EA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11.4</a:t>
              </a:r>
            </a:p>
            <a:p>
              <a:pPr algn="ctr"/>
              <a:r>
                <a:rPr lang="en-US" sz="554" dirty="0"/>
                <a:t>33-45</a:t>
              </a:r>
            </a:p>
            <a:p>
              <a:pPr algn="ctr"/>
              <a:r>
                <a:rPr lang="en-US" sz="554" dirty="0"/>
                <a:t>286  mg</a:t>
              </a:r>
            </a:p>
          </p:txBody>
        </p: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CB90D099-08A6-468E-A208-9E37624F6B70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F5D0F96F-63CF-4CF6-A3C6-6AEF72FB9C5B}"/>
              </a:ext>
            </a:extLst>
          </p:cNvPr>
          <p:cNvGrpSpPr/>
          <p:nvPr/>
        </p:nvGrpSpPr>
        <p:grpSpPr>
          <a:xfrm>
            <a:off x="4589585" y="5417369"/>
            <a:ext cx="457543" cy="519622"/>
            <a:chOff x="7107418" y="1257300"/>
            <a:chExt cx="660896" cy="750565"/>
          </a:xfrm>
        </p:grpSpPr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5BD43BFB-9163-4241-BB86-562B2A2D4B00}"/>
                </a:ext>
              </a:extLst>
            </p:cNvPr>
            <p:cNvSpPr/>
            <p:nvPr/>
          </p:nvSpPr>
          <p:spPr>
            <a:xfrm>
              <a:off x="7107418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11.5</a:t>
              </a:r>
            </a:p>
            <a:p>
              <a:pPr algn="ctr"/>
              <a:r>
                <a:rPr lang="en-US" sz="554" dirty="0"/>
                <a:t>46-62</a:t>
              </a:r>
            </a:p>
            <a:p>
              <a:pPr algn="ctr"/>
              <a:r>
                <a:rPr lang="en-US" sz="554" dirty="0"/>
                <a:t>450 mg</a:t>
              </a:r>
            </a:p>
          </p:txBody>
        </p:sp>
        <p:cxnSp>
          <p:nvCxnSpPr>
            <p:cNvPr id="460" name="Straight Connector 459">
              <a:extLst>
                <a:ext uri="{FF2B5EF4-FFF2-40B4-BE49-F238E27FC236}">
                  <a16:creationId xmlns:a16="http://schemas.microsoft.com/office/drawing/2014/main" id="{2A7AF1CB-A6C9-4E0D-8FA1-FB7903C235AF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C670061E-EA45-429B-8882-1E7403777F04}"/>
              </a:ext>
            </a:extLst>
          </p:cNvPr>
          <p:cNvGrpSpPr/>
          <p:nvPr/>
        </p:nvGrpSpPr>
        <p:grpSpPr>
          <a:xfrm>
            <a:off x="4869231" y="5419459"/>
            <a:ext cx="457543" cy="519622"/>
            <a:chOff x="7126468" y="1257300"/>
            <a:chExt cx="660896" cy="750565"/>
          </a:xfrm>
        </p:grpSpPr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AF94F844-B686-4F99-8E8C-887B7C525B3F}"/>
                </a:ext>
              </a:extLst>
            </p:cNvPr>
            <p:cNvSpPr/>
            <p:nvPr/>
          </p:nvSpPr>
          <p:spPr>
            <a:xfrm>
              <a:off x="7126468" y="150495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11.6</a:t>
              </a:r>
            </a:p>
            <a:p>
              <a:pPr algn="ctr"/>
              <a:r>
                <a:rPr lang="en-US" sz="554" dirty="0"/>
                <a:t>63-72</a:t>
              </a:r>
            </a:p>
            <a:p>
              <a:pPr algn="ctr"/>
              <a:r>
                <a:rPr lang="en-US" sz="554" dirty="0"/>
                <a:t>392</a:t>
              </a:r>
            </a:p>
          </p:txBody>
        </p: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E8109683-1E7C-4DAE-8C2A-3AA095D6BFBC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A6C51D70-E05C-4B7D-BF59-AE2BD21D5B86}"/>
              </a:ext>
            </a:extLst>
          </p:cNvPr>
          <p:cNvGrpSpPr/>
          <p:nvPr/>
        </p:nvGrpSpPr>
        <p:grpSpPr>
          <a:xfrm>
            <a:off x="5145293" y="5418203"/>
            <a:ext cx="457543" cy="526216"/>
            <a:chOff x="7126468" y="1257300"/>
            <a:chExt cx="660896" cy="760091"/>
          </a:xfrm>
        </p:grpSpPr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471FD500-F645-4B93-A224-8DE9E65A1508}"/>
                </a:ext>
              </a:extLst>
            </p:cNvPr>
            <p:cNvSpPr/>
            <p:nvPr/>
          </p:nvSpPr>
          <p:spPr>
            <a:xfrm>
              <a:off x="7126468" y="1514475"/>
              <a:ext cx="660896" cy="502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11.7</a:t>
              </a:r>
            </a:p>
            <a:p>
              <a:pPr algn="ctr"/>
              <a:r>
                <a:rPr lang="en-US" sz="554" dirty="0"/>
                <a:t>73-81</a:t>
              </a:r>
            </a:p>
            <a:p>
              <a:pPr algn="ctr"/>
              <a:r>
                <a:rPr lang="en-US" sz="554" dirty="0"/>
                <a:t>780 mg</a:t>
              </a:r>
            </a:p>
          </p:txBody>
        </p:sp>
        <p:cxnSp>
          <p:nvCxnSpPr>
            <p:cNvPr id="466" name="Straight Connector 465">
              <a:extLst>
                <a:ext uri="{FF2B5EF4-FFF2-40B4-BE49-F238E27FC236}">
                  <a16:creationId xmlns:a16="http://schemas.microsoft.com/office/drawing/2014/main" id="{2FA0A818-0AA7-4A76-8B03-D471F0873829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A2A681AD-138E-4D40-833B-8AFE90094EE4}"/>
              </a:ext>
            </a:extLst>
          </p:cNvPr>
          <p:cNvGrpSpPr/>
          <p:nvPr/>
        </p:nvGrpSpPr>
        <p:grpSpPr>
          <a:xfrm>
            <a:off x="5452086" y="5419460"/>
            <a:ext cx="457543" cy="532812"/>
            <a:chOff x="7126468" y="1257300"/>
            <a:chExt cx="660896" cy="769616"/>
          </a:xfrm>
        </p:grpSpPr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D8BFDA65-38C6-41BD-984D-964450443C04}"/>
                </a:ext>
              </a:extLst>
            </p:cNvPr>
            <p:cNvSpPr/>
            <p:nvPr/>
          </p:nvSpPr>
          <p:spPr>
            <a:xfrm>
              <a:off x="7126468" y="1524001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11.8</a:t>
              </a:r>
            </a:p>
            <a:p>
              <a:pPr algn="ctr"/>
              <a:r>
                <a:rPr lang="en-US" sz="554" dirty="0"/>
                <a:t>82-85</a:t>
              </a:r>
            </a:p>
            <a:p>
              <a:pPr algn="ctr"/>
              <a:r>
                <a:rPr lang="en-US" sz="554" dirty="0"/>
                <a:t>347 mg</a:t>
              </a:r>
            </a:p>
          </p:txBody>
        </p: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4EE0605A-6429-4005-9C67-9655986F88B2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0" name="Straight Connector 469">
            <a:extLst>
              <a:ext uri="{FF2B5EF4-FFF2-40B4-BE49-F238E27FC236}">
                <a16:creationId xmlns:a16="http://schemas.microsoft.com/office/drawing/2014/main" id="{F7792D9A-FD66-4263-858B-426B09959185}"/>
              </a:ext>
            </a:extLst>
          </p:cNvPr>
          <p:cNvCxnSpPr/>
          <p:nvPr/>
        </p:nvCxnSpPr>
        <p:spPr>
          <a:xfrm>
            <a:off x="633336" y="7144171"/>
            <a:ext cx="0" cy="17145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Rectangle 470">
            <a:extLst>
              <a:ext uri="{FF2B5EF4-FFF2-40B4-BE49-F238E27FC236}">
                <a16:creationId xmlns:a16="http://schemas.microsoft.com/office/drawing/2014/main" id="{AF98BCE4-5A10-4620-8704-81B0905F081F}"/>
              </a:ext>
            </a:extLst>
          </p:cNvPr>
          <p:cNvSpPr/>
          <p:nvPr/>
        </p:nvSpPr>
        <p:spPr>
          <a:xfrm>
            <a:off x="358789" y="7315875"/>
            <a:ext cx="561372" cy="262892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554" b="1" dirty="0">
                <a:solidFill>
                  <a:srgbClr val="00B0F0"/>
                </a:solidFill>
              </a:rPr>
              <a:t>Compound 3</a:t>
            </a:r>
          </a:p>
          <a:p>
            <a:pPr algn="ctr"/>
            <a:r>
              <a:rPr lang="en-US" sz="554" b="1" dirty="0">
                <a:solidFill>
                  <a:srgbClr val="00B0F0"/>
                </a:solidFill>
              </a:rPr>
              <a:t>(14 mg)</a:t>
            </a:r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C7D0C9FD-6D5E-4368-978F-9A4B271DC50E}"/>
              </a:ext>
            </a:extLst>
          </p:cNvPr>
          <p:cNvSpPr txBox="1"/>
          <p:nvPr/>
        </p:nvSpPr>
        <p:spPr>
          <a:xfrm>
            <a:off x="1982524" y="4629854"/>
            <a:ext cx="1291617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RP-C18 (40 g packed column) </a:t>
            </a:r>
          </a:p>
          <a:p>
            <a:r>
              <a:rPr lang="en-US" sz="692" dirty="0"/>
              <a:t>MeOH:H</a:t>
            </a:r>
            <a:r>
              <a:rPr lang="en-US" sz="692" baseline="-25000" dirty="0"/>
              <a:t>2</a:t>
            </a:r>
            <a:r>
              <a:rPr lang="en-US" sz="692" dirty="0"/>
              <a:t>O:AcOH </a:t>
            </a:r>
          </a:p>
        </p:txBody>
      </p:sp>
      <p:sp>
        <p:nvSpPr>
          <p:cNvPr id="473" name="TextBox 472">
            <a:extLst>
              <a:ext uri="{FF2B5EF4-FFF2-40B4-BE49-F238E27FC236}">
                <a16:creationId xmlns:a16="http://schemas.microsoft.com/office/drawing/2014/main" id="{C38C2401-F8E1-44D2-A579-012BBA8B1C5C}"/>
              </a:ext>
            </a:extLst>
          </p:cNvPr>
          <p:cNvSpPr txBox="1"/>
          <p:nvPr/>
        </p:nvSpPr>
        <p:spPr>
          <a:xfrm>
            <a:off x="1040329" y="5535179"/>
            <a:ext cx="1626736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Preparative HPLC RP-C18</a:t>
            </a:r>
          </a:p>
          <a:p>
            <a:r>
              <a:rPr lang="en-US" sz="692" dirty="0"/>
              <a:t>ACN: H</a:t>
            </a:r>
            <a:r>
              <a:rPr lang="en-US" sz="692" baseline="-25000" dirty="0"/>
              <a:t>2</a:t>
            </a:r>
            <a:r>
              <a:rPr lang="en-US" sz="692" dirty="0"/>
              <a:t>O: formic acid (0.1%) gradient</a:t>
            </a:r>
          </a:p>
        </p:txBody>
      </p:sp>
      <p:sp>
        <p:nvSpPr>
          <p:cNvPr id="474" name="TextBox 473">
            <a:extLst>
              <a:ext uri="{FF2B5EF4-FFF2-40B4-BE49-F238E27FC236}">
                <a16:creationId xmlns:a16="http://schemas.microsoft.com/office/drawing/2014/main" id="{D1850D84-2010-4F39-9039-657AE683F3FF}"/>
              </a:ext>
            </a:extLst>
          </p:cNvPr>
          <p:cNvSpPr txBox="1"/>
          <p:nvPr/>
        </p:nvSpPr>
        <p:spPr>
          <a:xfrm>
            <a:off x="-63201" y="6395057"/>
            <a:ext cx="1191772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3" dirty="0"/>
              <a:t>Prep HPLC RP-C18; ACN: H</a:t>
            </a:r>
            <a:r>
              <a:rPr lang="en-US" sz="623" baseline="-25000" dirty="0"/>
              <a:t>2</a:t>
            </a:r>
            <a:r>
              <a:rPr lang="en-US" sz="623" dirty="0"/>
              <a:t>O: formic acid (0.1%) isocratic</a:t>
            </a: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A6D34EF0-3907-4E5A-9359-34289F7157AD}"/>
              </a:ext>
            </a:extLst>
          </p:cNvPr>
          <p:cNvSpPr txBox="1"/>
          <p:nvPr/>
        </p:nvSpPr>
        <p:spPr>
          <a:xfrm>
            <a:off x="2200914" y="6488629"/>
            <a:ext cx="1287080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Prep HPLC RP-C18; ACN: H</a:t>
            </a:r>
            <a:r>
              <a:rPr lang="en-US" sz="692" baseline="-25000" dirty="0"/>
              <a:t>2</a:t>
            </a:r>
            <a:r>
              <a:rPr lang="en-US" sz="692" dirty="0"/>
              <a:t>O: formic acid (0.1%) isocratic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F3D0FB66-7211-4B57-86F9-73625F294F8E}"/>
              </a:ext>
            </a:extLst>
          </p:cNvPr>
          <p:cNvSpPr txBox="1"/>
          <p:nvPr/>
        </p:nvSpPr>
        <p:spPr>
          <a:xfrm>
            <a:off x="4162636" y="5148316"/>
            <a:ext cx="1244526" cy="30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92" dirty="0"/>
              <a:t>RP-C18 cartridge (120 g)</a:t>
            </a:r>
          </a:p>
          <a:p>
            <a:r>
              <a:rPr lang="en-US" sz="692" dirty="0"/>
              <a:t>MeOH:H</a:t>
            </a:r>
            <a:r>
              <a:rPr lang="en-US" sz="692" baseline="-25000" dirty="0"/>
              <a:t>2</a:t>
            </a:r>
            <a:r>
              <a:rPr lang="en-US" sz="692" dirty="0"/>
              <a:t>O:AcOH </a:t>
            </a:r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CC34EC7C-06FE-423C-8670-807F1233D971}"/>
              </a:ext>
            </a:extLst>
          </p:cNvPr>
          <p:cNvSpPr/>
          <p:nvPr/>
        </p:nvSpPr>
        <p:spPr>
          <a:xfrm>
            <a:off x="1649199" y="6976624"/>
            <a:ext cx="561372" cy="262892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554" b="1" dirty="0">
                <a:solidFill>
                  <a:srgbClr val="00B0F0"/>
                </a:solidFill>
              </a:rPr>
              <a:t>Compound 4</a:t>
            </a:r>
          </a:p>
          <a:p>
            <a:pPr algn="ctr"/>
            <a:r>
              <a:rPr lang="en-US" sz="554" b="1" dirty="0">
                <a:solidFill>
                  <a:srgbClr val="00B0F0"/>
                </a:solidFill>
              </a:rPr>
              <a:t>(13.9)</a:t>
            </a:r>
          </a:p>
        </p:txBody>
      </p: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060E3664-8C10-4A36-94C5-40C8E1019674}"/>
              </a:ext>
            </a:extLst>
          </p:cNvPr>
          <p:cNvGrpSpPr/>
          <p:nvPr/>
        </p:nvGrpSpPr>
        <p:grpSpPr>
          <a:xfrm rot="10800000">
            <a:off x="2036505" y="6373094"/>
            <a:ext cx="369277" cy="271054"/>
            <a:chOff x="4444160" y="1874772"/>
            <a:chExt cx="552293" cy="457200"/>
          </a:xfrm>
        </p:grpSpPr>
        <p:cxnSp>
          <p:nvCxnSpPr>
            <p:cNvPr id="479" name="Straight Connector 478">
              <a:extLst>
                <a:ext uri="{FF2B5EF4-FFF2-40B4-BE49-F238E27FC236}">
                  <a16:creationId xmlns:a16="http://schemas.microsoft.com/office/drawing/2014/main" id="{31C627F2-7E3C-4CA5-8389-F46679D86BCE}"/>
                </a:ext>
              </a:extLst>
            </p:cNvPr>
            <p:cNvCxnSpPr/>
            <p:nvPr/>
          </p:nvCxnSpPr>
          <p:spPr>
            <a:xfrm>
              <a:off x="4711564" y="1874772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393C1A20-C13E-4DF0-9A44-2F0F5C645F03}"/>
                </a:ext>
              </a:extLst>
            </p:cNvPr>
            <p:cNvCxnSpPr/>
            <p:nvPr/>
          </p:nvCxnSpPr>
          <p:spPr>
            <a:xfrm flipH="1">
              <a:off x="4444160" y="2103372"/>
              <a:ext cx="19396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36067E2E-5A4F-43ED-9910-B20E08FC3D48}"/>
                </a:ext>
              </a:extLst>
            </p:cNvPr>
            <p:cNvCxnSpPr/>
            <p:nvPr/>
          </p:nvCxnSpPr>
          <p:spPr>
            <a:xfrm>
              <a:off x="4444160" y="2103372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Straight Connector 481">
              <a:extLst>
                <a:ext uri="{FF2B5EF4-FFF2-40B4-BE49-F238E27FC236}">
                  <a16:creationId xmlns:a16="http://schemas.microsoft.com/office/drawing/2014/main" id="{F56E0A0A-38E7-45D1-A99C-89A8F98F2292}"/>
                </a:ext>
              </a:extLst>
            </p:cNvPr>
            <p:cNvCxnSpPr/>
            <p:nvPr/>
          </p:nvCxnSpPr>
          <p:spPr>
            <a:xfrm flipH="1">
              <a:off x="4605377" y="2103372"/>
              <a:ext cx="39107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Straight Connector 482">
              <a:extLst>
                <a:ext uri="{FF2B5EF4-FFF2-40B4-BE49-F238E27FC236}">
                  <a16:creationId xmlns:a16="http://schemas.microsoft.com/office/drawing/2014/main" id="{CFEED2BE-403F-4F37-8397-8FBDC63EC18F}"/>
                </a:ext>
              </a:extLst>
            </p:cNvPr>
            <p:cNvCxnSpPr/>
            <p:nvPr/>
          </p:nvCxnSpPr>
          <p:spPr>
            <a:xfrm>
              <a:off x="4996453" y="2103372"/>
              <a:ext cx="0" cy="2286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4" name="Group 483">
            <a:extLst>
              <a:ext uri="{FF2B5EF4-FFF2-40B4-BE49-F238E27FC236}">
                <a16:creationId xmlns:a16="http://schemas.microsoft.com/office/drawing/2014/main" id="{F46EB43B-2137-4159-BD62-A97C68695ADE}"/>
              </a:ext>
            </a:extLst>
          </p:cNvPr>
          <p:cNvGrpSpPr/>
          <p:nvPr/>
        </p:nvGrpSpPr>
        <p:grpSpPr>
          <a:xfrm>
            <a:off x="1937145" y="6619640"/>
            <a:ext cx="869593" cy="619880"/>
            <a:chOff x="4067994" y="1996600"/>
            <a:chExt cx="1159456" cy="826506"/>
          </a:xfrm>
        </p:grpSpPr>
        <p:grpSp>
          <p:nvGrpSpPr>
            <p:cNvPr id="485" name="Group 484">
              <a:extLst>
                <a:ext uri="{FF2B5EF4-FFF2-40B4-BE49-F238E27FC236}">
                  <a16:creationId xmlns:a16="http://schemas.microsoft.com/office/drawing/2014/main" id="{BE4BECAB-C5AE-4088-9E42-626B3C21CD96}"/>
                </a:ext>
              </a:extLst>
            </p:cNvPr>
            <p:cNvGrpSpPr/>
            <p:nvPr/>
          </p:nvGrpSpPr>
          <p:grpSpPr>
            <a:xfrm>
              <a:off x="4067994" y="1996600"/>
              <a:ext cx="773723" cy="457200"/>
              <a:chOff x="4321154" y="1874772"/>
              <a:chExt cx="773723" cy="457200"/>
            </a:xfrm>
          </p:grpSpPr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id="{F721A4CE-8999-4B9D-9B95-E0BF5019CCCB}"/>
                  </a:ext>
                </a:extLst>
              </p:cNvPr>
              <p:cNvCxnSpPr/>
              <p:nvPr/>
            </p:nvCxnSpPr>
            <p:spPr>
              <a:xfrm>
                <a:off x="4711564" y="18747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id="{C6B1B34B-88D4-4907-B54E-928D2EF357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21154" y="2103372"/>
                <a:ext cx="31697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E4CCF741-175B-4C61-94B0-5B572DE62939}"/>
                  </a:ext>
                </a:extLst>
              </p:cNvPr>
              <p:cNvCxnSpPr/>
              <p:nvPr/>
            </p:nvCxnSpPr>
            <p:spPr>
              <a:xfrm>
                <a:off x="4321156" y="21033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007D29FC-803F-43BB-9F2A-2E0B2395EF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05377" y="2103372"/>
                <a:ext cx="4895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Straight Connector 490">
                <a:extLst>
                  <a:ext uri="{FF2B5EF4-FFF2-40B4-BE49-F238E27FC236}">
                    <a16:creationId xmlns:a16="http://schemas.microsoft.com/office/drawing/2014/main" id="{43F0445D-E939-486A-AFD7-B2C161015BFA}"/>
                  </a:ext>
                </a:extLst>
              </p:cNvPr>
              <p:cNvCxnSpPr/>
              <p:nvPr/>
            </p:nvCxnSpPr>
            <p:spPr>
              <a:xfrm>
                <a:off x="5094876" y="2103372"/>
                <a:ext cx="0" cy="228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6" name="TextBox 485">
              <a:extLst>
                <a:ext uri="{FF2B5EF4-FFF2-40B4-BE49-F238E27FC236}">
                  <a16:creationId xmlns:a16="http://schemas.microsoft.com/office/drawing/2014/main" id="{C7BF2F62-FBCC-4EB0-B712-40BFBE251079}"/>
                </a:ext>
              </a:extLst>
            </p:cNvPr>
            <p:cNvSpPr txBox="1"/>
            <p:nvPr/>
          </p:nvSpPr>
          <p:spPr>
            <a:xfrm>
              <a:off x="4478955" y="2472583"/>
              <a:ext cx="748495" cy="350523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54" b="1" dirty="0">
                  <a:solidFill>
                    <a:srgbClr val="00B0F0"/>
                  </a:solidFill>
                </a:rPr>
                <a:t>Compound 5</a:t>
              </a:r>
            </a:p>
            <a:p>
              <a:pPr algn="ctr"/>
              <a:r>
                <a:rPr lang="en-US" sz="554" b="1" dirty="0">
                  <a:solidFill>
                    <a:srgbClr val="00B0F0"/>
                  </a:solidFill>
                </a:rPr>
                <a:t>(31 mg)</a:t>
              </a:r>
            </a:p>
          </p:txBody>
        </p:sp>
      </p:grpSp>
      <p:sp>
        <p:nvSpPr>
          <p:cNvPr id="492" name="TextBox 491">
            <a:extLst>
              <a:ext uri="{FF2B5EF4-FFF2-40B4-BE49-F238E27FC236}">
                <a16:creationId xmlns:a16="http://schemas.microsoft.com/office/drawing/2014/main" id="{EACCB7A4-C6D6-49B4-9A95-37C98D3A8DD9}"/>
              </a:ext>
            </a:extLst>
          </p:cNvPr>
          <p:cNvSpPr txBox="1"/>
          <p:nvPr/>
        </p:nvSpPr>
        <p:spPr>
          <a:xfrm>
            <a:off x="4675426" y="4809670"/>
            <a:ext cx="1002323" cy="32688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62" b="1" dirty="0">
                <a:solidFill>
                  <a:srgbClr val="00B050"/>
                </a:solidFill>
              </a:rPr>
              <a:t>Fractions 7.4, 7.6, 8.5 and 8.6 (4.2 g)</a:t>
            </a:r>
          </a:p>
        </p:txBody>
      </p:sp>
      <p:grpSp>
        <p:nvGrpSpPr>
          <p:cNvPr id="493" name="Group 492">
            <a:extLst>
              <a:ext uri="{FF2B5EF4-FFF2-40B4-BE49-F238E27FC236}">
                <a16:creationId xmlns:a16="http://schemas.microsoft.com/office/drawing/2014/main" id="{000EA978-720F-4AD1-A290-CA2F39987895}"/>
              </a:ext>
            </a:extLst>
          </p:cNvPr>
          <p:cNvGrpSpPr/>
          <p:nvPr/>
        </p:nvGrpSpPr>
        <p:grpSpPr>
          <a:xfrm>
            <a:off x="3785985" y="5419459"/>
            <a:ext cx="421169" cy="519622"/>
            <a:chOff x="7097893" y="1257300"/>
            <a:chExt cx="608355" cy="750565"/>
          </a:xfrm>
        </p:grpSpPr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4298593D-5077-4E48-B227-15204F144B09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11.2</a:t>
              </a:r>
            </a:p>
            <a:p>
              <a:pPr algn="ctr"/>
              <a:r>
                <a:rPr lang="en-US" sz="554" dirty="0"/>
                <a:t>11-14</a:t>
              </a:r>
            </a:p>
            <a:p>
              <a:pPr algn="ctr"/>
              <a:r>
                <a:rPr lang="en-US" sz="554" dirty="0"/>
                <a:t>225  mg</a:t>
              </a:r>
            </a:p>
          </p:txBody>
        </p:sp>
        <p:cxnSp>
          <p:nvCxnSpPr>
            <p:cNvPr id="495" name="Straight Connector 494">
              <a:extLst>
                <a:ext uri="{FF2B5EF4-FFF2-40B4-BE49-F238E27FC236}">
                  <a16:creationId xmlns:a16="http://schemas.microsoft.com/office/drawing/2014/main" id="{380CAEC5-45D5-458C-9F26-DFC44123C5B7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6" name="Group 495">
            <a:extLst>
              <a:ext uri="{FF2B5EF4-FFF2-40B4-BE49-F238E27FC236}">
                <a16:creationId xmlns:a16="http://schemas.microsoft.com/office/drawing/2014/main" id="{FEA7EBCD-2C1A-446E-A0F0-2DB569BF8CBC}"/>
              </a:ext>
            </a:extLst>
          </p:cNvPr>
          <p:cNvGrpSpPr/>
          <p:nvPr/>
        </p:nvGrpSpPr>
        <p:grpSpPr>
          <a:xfrm>
            <a:off x="4062047" y="5419459"/>
            <a:ext cx="421169" cy="519622"/>
            <a:chOff x="7097893" y="1257300"/>
            <a:chExt cx="608355" cy="750565"/>
          </a:xfrm>
        </p:grpSpPr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9E59EE60-B8F3-4980-976D-77688F8A3BD0}"/>
                </a:ext>
              </a:extLst>
            </p:cNvPr>
            <p:cNvSpPr/>
            <p:nvPr/>
          </p:nvSpPr>
          <p:spPr>
            <a:xfrm>
              <a:off x="7097893" y="1504950"/>
              <a:ext cx="608355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11.3</a:t>
              </a:r>
            </a:p>
            <a:p>
              <a:pPr algn="ctr"/>
              <a:r>
                <a:rPr lang="en-US" sz="554" dirty="0"/>
                <a:t>15-32</a:t>
              </a:r>
            </a:p>
            <a:p>
              <a:pPr algn="ctr"/>
              <a:r>
                <a:rPr lang="en-US" sz="554" dirty="0"/>
                <a:t>189  mg</a:t>
              </a:r>
            </a:p>
          </p:txBody>
        </p:sp>
        <p:cxnSp>
          <p:nvCxnSpPr>
            <p:cNvPr id="498" name="Straight Connector 497">
              <a:extLst>
                <a:ext uri="{FF2B5EF4-FFF2-40B4-BE49-F238E27FC236}">
                  <a16:creationId xmlns:a16="http://schemas.microsoft.com/office/drawing/2014/main" id="{B871C0E6-9D6A-4D87-968C-6BDA36AD9F0C}"/>
                </a:ext>
              </a:extLst>
            </p:cNvPr>
            <p:cNvCxnSpPr>
              <a:cxnSpLocks/>
            </p:cNvCxnSpPr>
            <p:nvPr/>
          </p:nvCxnSpPr>
          <p:spPr>
            <a:xfrm>
              <a:off x="7400925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9" name="Group 498">
            <a:extLst>
              <a:ext uri="{FF2B5EF4-FFF2-40B4-BE49-F238E27FC236}">
                <a16:creationId xmlns:a16="http://schemas.microsoft.com/office/drawing/2014/main" id="{649B1AD3-9837-4814-BFBC-A512D6E66CEF}"/>
              </a:ext>
            </a:extLst>
          </p:cNvPr>
          <p:cNvGrpSpPr/>
          <p:nvPr/>
        </p:nvGrpSpPr>
        <p:grpSpPr>
          <a:xfrm>
            <a:off x="5790631" y="5419460"/>
            <a:ext cx="457543" cy="532812"/>
            <a:chOff x="7126468" y="1257300"/>
            <a:chExt cx="660896" cy="769616"/>
          </a:xfrm>
        </p:grpSpPr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9AE4DAEA-265C-44F0-B429-38CB0C6F6097}"/>
                </a:ext>
              </a:extLst>
            </p:cNvPr>
            <p:cNvSpPr/>
            <p:nvPr/>
          </p:nvSpPr>
          <p:spPr>
            <a:xfrm>
              <a:off x="7126468" y="1524001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11.9</a:t>
              </a:r>
            </a:p>
            <a:p>
              <a:pPr algn="ctr"/>
              <a:r>
                <a:rPr lang="en-US" sz="554" dirty="0"/>
                <a:t>86-88</a:t>
              </a:r>
            </a:p>
            <a:p>
              <a:pPr algn="ctr"/>
              <a:r>
                <a:rPr lang="en-US" sz="554" dirty="0"/>
                <a:t>107 mg</a:t>
              </a:r>
            </a:p>
          </p:txBody>
        </p:sp>
        <p:cxnSp>
          <p:nvCxnSpPr>
            <p:cNvPr id="501" name="Straight Connector 500">
              <a:extLst>
                <a:ext uri="{FF2B5EF4-FFF2-40B4-BE49-F238E27FC236}">
                  <a16:creationId xmlns:a16="http://schemas.microsoft.com/office/drawing/2014/main" id="{E88AFEC4-9E03-4E6B-9B58-2874DEBB36E3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2" name="Group 501">
            <a:extLst>
              <a:ext uri="{FF2B5EF4-FFF2-40B4-BE49-F238E27FC236}">
                <a16:creationId xmlns:a16="http://schemas.microsoft.com/office/drawing/2014/main" id="{676A29D0-52CD-4224-AEBC-5EE3CF89F178}"/>
              </a:ext>
            </a:extLst>
          </p:cNvPr>
          <p:cNvGrpSpPr/>
          <p:nvPr/>
        </p:nvGrpSpPr>
        <p:grpSpPr>
          <a:xfrm>
            <a:off x="6107154" y="5419460"/>
            <a:ext cx="457543" cy="532812"/>
            <a:chOff x="7126468" y="1257300"/>
            <a:chExt cx="660896" cy="769616"/>
          </a:xfrm>
        </p:grpSpPr>
        <p:sp>
          <p:nvSpPr>
            <p:cNvPr id="503" name="Rectangle 502">
              <a:extLst>
                <a:ext uri="{FF2B5EF4-FFF2-40B4-BE49-F238E27FC236}">
                  <a16:creationId xmlns:a16="http://schemas.microsoft.com/office/drawing/2014/main" id="{910FB4DB-076F-46D8-80B4-B9CD5EACEDB4}"/>
                </a:ext>
              </a:extLst>
            </p:cNvPr>
            <p:cNvSpPr/>
            <p:nvPr/>
          </p:nvSpPr>
          <p:spPr>
            <a:xfrm>
              <a:off x="7126468" y="1524001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11.10</a:t>
              </a:r>
            </a:p>
            <a:p>
              <a:pPr algn="ctr"/>
              <a:r>
                <a:rPr lang="en-US" sz="554" dirty="0"/>
                <a:t>86-88</a:t>
              </a:r>
            </a:p>
            <a:p>
              <a:pPr algn="ctr"/>
              <a:r>
                <a:rPr lang="en-US" sz="554" dirty="0"/>
                <a:t>520 mg</a:t>
              </a:r>
            </a:p>
          </p:txBody>
        </p:sp>
        <p:cxnSp>
          <p:nvCxnSpPr>
            <p:cNvPr id="504" name="Straight Connector 503">
              <a:extLst>
                <a:ext uri="{FF2B5EF4-FFF2-40B4-BE49-F238E27FC236}">
                  <a16:creationId xmlns:a16="http://schemas.microsoft.com/office/drawing/2014/main" id="{5CDAC52C-BBA7-4FF1-A5BA-C007E1BA2CB9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5" name="Group 504">
            <a:extLst>
              <a:ext uri="{FF2B5EF4-FFF2-40B4-BE49-F238E27FC236}">
                <a16:creationId xmlns:a16="http://schemas.microsoft.com/office/drawing/2014/main" id="{A7E4EA85-3129-4056-8AAF-36FC40DB6FB5}"/>
              </a:ext>
            </a:extLst>
          </p:cNvPr>
          <p:cNvGrpSpPr/>
          <p:nvPr/>
        </p:nvGrpSpPr>
        <p:grpSpPr>
          <a:xfrm>
            <a:off x="6400457" y="5419459"/>
            <a:ext cx="457543" cy="532811"/>
            <a:chOff x="7126468" y="1257300"/>
            <a:chExt cx="660896" cy="769615"/>
          </a:xfrm>
        </p:grpSpPr>
        <p:sp>
          <p:nvSpPr>
            <p:cNvPr id="506" name="Rectangle 505">
              <a:extLst>
                <a:ext uri="{FF2B5EF4-FFF2-40B4-BE49-F238E27FC236}">
                  <a16:creationId xmlns:a16="http://schemas.microsoft.com/office/drawing/2014/main" id="{431C5624-EB8A-49C3-933C-FC157F6DCE4C}"/>
                </a:ext>
              </a:extLst>
            </p:cNvPr>
            <p:cNvSpPr/>
            <p:nvPr/>
          </p:nvSpPr>
          <p:spPr>
            <a:xfrm>
              <a:off x="7126468" y="1524000"/>
              <a:ext cx="660896" cy="502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554" dirty="0"/>
                <a:t>Wash column</a:t>
              </a:r>
            </a:p>
            <a:p>
              <a:pPr algn="ctr"/>
              <a:r>
                <a:rPr lang="en-US" sz="554" dirty="0"/>
                <a:t>320 mg</a:t>
              </a:r>
            </a:p>
          </p:txBody>
        </p:sp>
        <p:cxnSp>
          <p:nvCxnSpPr>
            <p:cNvPr id="507" name="Straight Connector 506">
              <a:extLst>
                <a:ext uri="{FF2B5EF4-FFF2-40B4-BE49-F238E27FC236}">
                  <a16:creationId xmlns:a16="http://schemas.microsoft.com/office/drawing/2014/main" id="{8318FFEA-6F1C-42D4-94AA-3895AC7E397F}"/>
                </a:ext>
              </a:extLst>
            </p:cNvPr>
            <p:cNvCxnSpPr>
              <a:cxnSpLocks/>
            </p:cNvCxnSpPr>
            <p:nvPr/>
          </p:nvCxnSpPr>
          <p:spPr>
            <a:xfrm>
              <a:off x="7453989" y="1257300"/>
              <a:ext cx="0" cy="2476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8" name="Straight Connector 507">
            <a:extLst>
              <a:ext uri="{FF2B5EF4-FFF2-40B4-BE49-F238E27FC236}">
                <a16:creationId xmlns:a16="http://schemas.microsoft.com/office/drawing/2014/main" id="{95E74178-9828-4F74-8AE9-A4FD8035748D}"/>
              </a:ext>
            </a:extLst>
          </p:cNvPr>
          <p:cNvCxnSpPr>
            <a:cxnSpLocks/>
          </p:cNvCxnSpPr>
          <p:nvPr/>
        </p:nvCxnSpPr>
        <p:spPr>
          <a:xfrm>
            <a:off x="5685123" y="5894244"/>
            <a:ext cx="0" cy="31652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TextBox 508">
            <a:extLst>
              <a:ext uri="{FF2B5EF4-FFF2-40B4-BE49-F238E27FC236}">
                <a16:creationId xmlns:a16="http://schemas.microsoft.com/office/drawing/2014/main" id="{7D71C38D-4EE5-4CED-B2BD-BCE1FF1A89C4}"/>
              </a:ext>
            </a:extLst>
          </p:cNvPr>
          <p:cNvSpPr txBox="1"/>
          <p:nvPr/>
        </p:nvSpPr>
        <p:spPr>
          <a:xfrm>
            <a:off x="4292535" y="5910127"/>
            <a:ext cx="1626736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3" dirty="0"/>
              <a:t>Preparative HPLC RP-C18</a:t>
            </a:r>
          </a:p>
          <a:p>
            <a:r>
              <a:rPr lang="en-US" sz="623" dirty="0"/>
              <a:t>ACN: H</a:t>
            </a:r>
            <a:r>
              <a:rPr lang="en-US" sz="623" baseline="-25000" dirty="0"/>
              <a:t>2</a:t>
            </a:r>
            <a:r>
              <a:rPr lang="en-US" sz="623" dirty="0"/>
              <a:t>O: formic acid (0.1%) isocratic</a:t>
            </a:r>
          </a:p>
        </p:txBody>
      </p:sp>
      <p:sp>
        <p:nvSpPr>
          <p:cNvPr id="510" name="Rectangle 509">
            <a:extLst>
              <a:ext uri="{FF2B5EF4-FFF2-40B4-BE49-F238E27FC236}">
                <a16:creationId xmlns:a16="http://schemas.microsoft.com/office/drawing/2014/main" id="{6795118C-7A44-4F89-8CF4-BE087D21D18B}"/>
              </a:ext>
            </a:extLst>
          </p:cNvPr>
          <p:cNvSpPr/>
          <p:nvPr/>
        </p:nvSpPr>
        <p:spPr>
          <a:xfrm>
            <a:off x="5391032" y="6210767"/>
            <a:ext cx="561372" cy="262892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554" b="1" dirty="0">
                <a:solidFill>
                  <a:srgbClr val="00B0F0"/>
                </a:solidFill>
              </a:rPr>
              <a:t>Compound 6</a:t>
            </a:r>
          </a:p>
          <a:p>
            <a:pPr algn="ctr"/>
            <a:r>
              <a:rPr lang="en-US" sz="554" b="1" dirty="0">
                <a:solidFill>
                  <a:srgbClr val="00B0F0"/>
                </a:solidFill>
              </a:rPr>
              <a:t>(14.4 mg)</a:t>
            </a:r>
          </a:p>
        </p:txBody>
      </p:sp>
      <p:sp>
        <p:nvSpPr>
          <p:cNvPr id="511" name="Rectangle 510">
            <a:extLst>
              <a:ext uri="{FF2B5EF4-FFF2-40B4-BE49-F238E27FC236}">
                <a16:creationId xmlns:a16="http://schemas.microsoft.com/office/drawing/2014/main" id="{080186A4-9D0E-4346-8BF9-FAD321EE03E2}"/>
              </a:ext>
            </a:extLst>
          </p:cNvPr>
          <p:cNvSpPr/>
          <p:nvPr/>
        </p:nvSpPr>
        <p:spPr>
          <a:xfrm>
            <a:off x="6085541" y="6204621"/>
            <a:ext cx="561372" cy="262892"/>
          </a:xfrm>
          <a:prstGeom prst="rect">
            <a:avLst/>
          </a:prstGeom>
          <a:ln w="158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554" b="1" dirty="0">
                <a:solidFill>
                  <a:srgbClr val="00B0F0"/>
                </a:solidFill>
              </a:rPr>
              <a:t>Compound 7</a:t>
            </a:r>
          </a:p>
          <a:p>
            <a:pPr algn="ctr"/>
            <a:r>
              <a:rPr lang="en-US" sz="554" b="1" dirty="0">
                <a:solidFill>
                  <a:srgbClr val="00B0F0"/>
                </a:solidFill>
              </a:rPr>
              <a:t>(7.3 mg)</a:t>
            </a:r>
          </a:p>
        </p:txBody>
      </p:sp>
      <p:cxnSp>
        <p:nvCxnSpPr>
          <p:cNvPr id="512" name="Straight Connector 511">
            <a:extLst>
              <a:ext uri="{FF2B5EF4-FFF2-40B4-BE49-F238E27FC236}">
                <a16:creationId xmlns:a16="http://schemas.microsoft.com/office/drawing/2014/main" id="{6F610250-190A-445A-B66D-2A3A3FDF4712}"/>
              </a:ext>
            </a:extLst>
          </p:cNvPr>
          <p:cNvCxnSpPr>
            <a:cxnSpLocks/>
          </p:cNvCxnSpPr>
          <p:nvPr/>
        </p:nvCxnSpPr>
        <p:spPr>
          <a:xfrm>
            <a:off x="6358631" y="5881951"/>
            <a:ext cx="0" cy="31652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009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4AE11B-7D39-47F5-B270-D0F21BB6A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64" y="3587999"/>
            <a:ext cx="4247889" cy="3643839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E0F1B56-E053-4030-B4E2-FBC014E8B2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483829"/>
              </p:ext>
            </p:extLst>
          </p:nvPr>
        </p:nvGraphicFramePr>
        <p:xfrm>
          <a:off x="1936818" y="752475"/>
          <a:ext cx="3064966" cy="2452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3479068" imgH="2765824" progId="ChemDraw.Document.6.0">
                  <p:embed/>
                </p:oleObj>
              </mc:Choice>
              <mc:Fallback>
                <p:oleObj name="CS ChemDraw Drawing" r:id="rId3" imgW="3479068" imgH="2765824" progId="ChemDraw.Document.6.0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CE0F1B56-E053-4030-B4E2-FBC014E8B2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818" y="752475"/>
                        <a:ext cx="3064966" cy="24523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E760E9C-B279-4657-BFBA-CDB970F39A08}"/>
              </a:ext>
            </a:extLst>
          </p:cNvPr>
          <p:cNvSpPr txBox="1"/>
          <p:nvPr/>
        </p:nvSpPr>
        <p:spPr>
          <a:xfrm>
            <a:off x="1552721" y="7658204"/>
            <a:ext cx="4135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</a:t>
            </a:r>
            <a:r>
              <a:rPr lang="en-US" sz="1200" dirty="0"/>
              <a:t>. Chemical structure and LC-HRESIMS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B524DB-7A2B-4F29-B9FD-34F67395BBA2}"/>
              </a:ext>
            </a:extLst>
          </p:cNvPr>
          <p:cNvSpPr txBox="1"/>
          <p:nvPr/>
        </p:nvSpPr>
        <p:spPr>
          <a:xfrm>
            <a:off x="2857501" y="169181"/>
            <a:ext cx="1466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Charantoside</a:t>
            </a:r>
            <a:r>
              <a:rPr lang="en-US" sz="1400" b="1" dirty="0"/>
              <a:t> XV</a:t>
            </a:r>
          </a:p>
        </p:txBody>
      </p:sp>
    </p:spTree>
    <p:extLst>
      <p:ext uri="{BB962C8B-B14F-4D97-AF65-F5344CB8AC3E}">
        <p14:creationId xmlns:p14="http://schemas.microsoft.com/office/powerpoint/2010/main" val="38843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951986-9217-4711-84DF-FC3A19A60E9A}"/>
              </a:ext>
            </a:extLst>
          </p:cNvPr>
          <p:cNvSpPr txBox="1"/>
          <p:nvPr/>
        </p:nvSpPr>
        <p:spPr>
          <a:xfrm>
            <a:off x="298123" y="4191519"/>
            <a:ext cx="2411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S2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H-NMR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1CA4691-D446-47D9-8AB7-619465681836}"/>
              </a:ext>
            </a:extLst>
          </p:cNvPr>
          <p:cNvSpPr txBox="1"/>
          <p:nvPr/>
        </p:nvSpPr>
        <p:spPr>
          <a:xfrm>
            <a:off x="455254" y="8778134"/>
            <a:ext cx="242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S3</a:t>
            </a:r>
            <a:r>
              <a:rPr lang="en-US" sz="1200" dirty="0"/>
              <a:t>. </a:t>
            </a:r>
            <a:r>
              <a:rPr lang="en-US" sz="1200" baseline="30000" dirty="0"/>
              <a:t>13</a:t>
            </a:r>
            <a:r>
              <a:rPr lang="en-US" sz="1200" dirty="0"/>
              <a:t>C-NMR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833C17D-8E30-42DF-A7A5-41EBE6EE05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449990"/>
              </p:ext>
            </p:extLst>
          </p:nvPr>
        </p:nvGraphicFramePr>
        <p:xfrm>
          <a:off x="233045" y="4662487"/>
          <a:ext cx="5929630" cy="4136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estReNova" r:id="rId2" imgW="10363302" imgH="7229373" progId="MestReNova.Document.1">
                  <p:embed/>
                </p:oleObj>
              </mc:Choice>
              <mc:Fallback>
                <p:oleObj name="MestReNova" r:id="rId2" imgW="10363302" imgH="7229373" progId="MestReNova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3045" y="4662487"/>
                        <a:ext cx="5929630" cy="4136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4CE1523-2F1F-47CE-B069-EBB5A0E1B6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549934"/>
              </p:ext>
            </p:extLst>
          </p:nvPr>
        </p:nvGraphicFramePr>
        <p:xfrm>
          <a:off x="262394" y="193396"/>
          <a:ext cx="5971429" cy="416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estReNova" r:id="rId4" imgW="10363302" imgH="7229373" progId="MestReNova.Document.1">
                  <p:embed/>
                </p:oleObj>
              </mc:Choice>
              <mc:Fallback>
                <p:oleObj name="MestReNova" r:id="rId4" imgW="10363302" imgH="7229373" progId="MestReNova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2394" y="193396"/>
                        <a:ext cx="5971429" cy="416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1386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665358-5A63-497B-A7A1-C5C343DCC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0886"/>
            <a:ext cx="6533224" cy="456021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995863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E4D7D2-C4C2-4FD7-B50C-9F3048AC6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41" y="0"/>
            <a:ext cx="6255834" cy="43665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7E92E-926E-425E-B720-0F423C49DDDF}"/>
              </a:ext>
            </a:extLst>
          </p:cNvPr>
          <p:cNvSpPr txBox="1"/>
          <p:nvPr/>
        </p:nvSpPr>
        <p:spPr>
          <a:xfrm>
            <a:off x="320200" y="4291879"/>
            <a:ext cx="2556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S4</a:t>
            </a:r>
            <a:r>
              <a:rPr lang="en-US" sz="1200" dirty="0"/>
              <a:t>. DEPT-135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7B1919-2538-48BB-8F26-00212FB5794C}"/>
              </a:ext>
            </a:extLst>
          </p:cNvPr>
          <p:cNvSpPr txBox="1"/>
          <p:nvPr/>
        </p:nvSpPr>
        <p:spPr>
          <a:xfrm>
            <a:off x="399498" y="8867001"/>
            <a:ext cx="26224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S5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</a:t>
            </a:r>
            <a:r>
              <a:rPr lang="en-US" sz="1200" baseline="30000" dirty="0"/>
              <a:t>1</a:t>
            </a:r>
            <a:r>
              <a:rPr lang="en-US" sz="1200" dirty="0"/>
              <a:t>H COSY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146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35D409-B267-43D0-B649-5C00727B0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17" y="4416484"/>
            <a:ext cx="6445405" cy="449891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195888" y="8657167"/>
            <a:ext cx="1543050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AFC00C-0214-4026-A637-65E1ED59A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59" y="0"/>
            <a:ext cx="6523463" cy="4553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099F4E-03DD-4F3C-89A8-5FBE7E017C61}"/>
              </a:ext>
            </a:extLst>
          </p:cNvPr>
          <p:cNvSpPr txBox="1"/>
          <p:nvPr/>
        </p:nvSpPr>
        <p:spPr>
          <a:xfrm>
            <a:off x="544464" y="4442610"/>
            <a:ext cx="2711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S6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</a:t>
            </a:r>
            <a:r>
              <a:rPr lang="en-US" sz="1200" baseline="30000" dirty="0"/>
              <a:t>13</a:t>
            </a:r>
            <a:r>
              <a:rPr lang="en-US" sz="1200" dirty="0"/>
              <a:t>C  HMQC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7E5A21-D64A-4CF3-ABCD-F43BA389317A}"/>
              </a:ext>
            </a:extLst>
          </p:cNvPr>
          <p:cNvSpPr txBox="1"/>
          <p:nvPr/>
        </p:nvSpPr>
        <p:spPr>
          <a:xfrm>
            <a:off x="794205" y="8781276"/>
            <a:ext cx="2996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S7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</a:t>
            </a:r>
            <a:r>
              <a:rPr lang="en-US" sz="1200" baseline="30000" dirty="0"/>
              <a:t>13</a:t>
            </a:r>
            <a:r>
              <a:rPr lang="en-US" sz="1200" dirty="0"/>
              <a:t>C  HMBC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6706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49" y="8579108"/>
            <a:ext cx="233363" cy="486833"/>
          </a:xfrm>
        </p:spPr>
        <p:txBody>
          <a:bodyPr/>
          <a:lstStyle/>
          <a:p>
            <a:r>
              <a:rPr lang="en-US" sz="1200" b="1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229FB7-0FEE-41C1-AD0E-B82E60B9C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55" y="0"/>
            <a:ext cx="6305045" cy="44009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CBB003-7D7D-44DF-97B4-A2553BD57037}"/>
              </a:ext>
            </a:extLst>
          </p:cNvPr>
          <p:cNvSpPr txBox="1"/>
          <p:nvPr/>
        </p:nvSpPr>
        <p:spPr>
          <a:xfrm>
            <a:off x="651330" y="4304846"/>
            <a:ext cx="2768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S8</a:t>
            </a:r>
            <a:r>
              <a:rPr lang="en-US" sz="1200" dirty="0"/>
              <a:t>. </a:t>
            </a:r>
            <a:r>
              <a:rPr lang="en-US" sz="1200" baseline="30000" dirty="0"/>
              <a:t>1</a:t>
            </a:r>
            <a:r>
              <a:rPr lang="en-US" sz="1200" dirty="0"/>
              <a:t>H-</a:t>
            </a:r>
            <a:r>
              <a:rPr lang="en-US" sz="1200" baseline="30000" dirty="0"/>
              <a:t>1</a:t>
            </a:r>
            <a:r>
              <a:rPr lang="en-US" sz="1200" dirty="0"/>
              <a:t> H TOCSY of compound </a:t>
            </a:r>
            <a:r>
              <a:rPr lang="en-US" sz="1200" b="1" dirty="0"/>
              <a:t>6.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1856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17584</TotalTime>
  <Words>4039</Words>
  <Application>Microsoft Office PowerPoint</Application>
  <PresentationFormat>Letter Paper (8.5x11 in)</PresentationFormat>
  <Paragraphs>577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Office Theme</vt:lpstr>
      <vt:lpstr>CS ChemDraw Drawing</vt:lpstr>
      <vt:lpstr>MestReNova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Wilmer Perera Córdova</dc:creator>
  <cp:lastModifiedBy>Shivanagoudra, Siddu R</cp:lastModifiedBy>
  <cp:revision>556</cp:revision>
  <cp:lastPrinted>2016-06-26T18:08:14Z</cp:lastPrinted>
  <dcterms:created xsi:type="dcterms:W3CDTF">2016-05-15T18:13:28Z</dcterms:created>
  <dcterms:modified xsi:type="dcterms:W3CDTF">2021-02-14T18:52:46Z</dcterms:modified>
</cp:coreProperties>
</file>