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7"/>
  </p:notesMasterIdLst>
  <p:sldIdLst>
    <p:sldId id="271" r:id="rId2"/>
    <p:sldId id="273" r:id="rId3"/>
    <p:sldId id="270" r:id="rId4"/>
    <p:sldId id="272" r:id="rId5"/>
    <p:sldId id="274" r:id="rId6"/>
  </p:sldIdLst>
  <p:sldSz cx="9144000" cy="6858000" type="screen4x3"/>
  <p:notesSz cx="6797675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eller, Torsten (Berlin)" initials="MT(" lastIdx="6" clrIdx="0">
    <p:extLst>
      <p:ext uri="{19B8F6BF-5375-455C-9EA6-DF929625EA0E}">
        <p15:presenceInfo xmlns="" xmlns:p15="http://schemas.microsoft.com/office/powerpoint/2012/main" userId="S::To.Mueller@bruker.com::29dc7a00-e8aa-477a-ab78-0593104230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05" autoAdjust="0"/>
  </p:normalViewPr>
  <p:slideViewPr>
    <p:cSldViewPr>
      <p:cViewPr>
        <p:scale>
          <a:sx n="99" d="100"/>
          <a:sy n="99" d="100"/>
        </p:scale>
        <p:origin x="-95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12T10:22:03.493" idx="6">
    <p:pos x="146" y="282"/>
    <p:text>Ausserdem - bei adhesion setzt man die retract kurbve auf 0 bei Indendation die extent kurve .. und man sollte kurz beschreiben war man gemacht hat ..baseline adjustment; contact point shift , und einzeichnen wo detachment kraft max. wert hat. zur Illustration..</p:text>
    <p:extLst>
      <p:ext uri="{C676402C-5697-4E1C-873F-D02D1690AC5C}">
        <p15:threadingInfo xmlns="" xmlns:p15="http://schemas.microsoft.com/office/powerpoint/2012/main" timeZoneBias="-60">
          <p15:parentCm authorId="1" idx="5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35B79-2BD6-4CF4-A02E-15BC835A3C8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CF0B2-B1D9-4821-A55B-8B697B81F222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5316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BC9F7-943D-4834-8A4F-4AED2CFCC311}" type="datetimeFigureOut">
              <a:rPr lang="de-DE" smtClean="0"/>
              <a:pPr/>
              <a:t>28.04.21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10AA4-A00F-4344-AFF3-6C5AC7448EA1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9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788024" y="117694"/>
            <a:ext cx="3888432" cy="674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Figure</a:t>
            </a:r>
            <a:r>
              <a:rPr lang="de-DE" b="1" dirty="0"/>
              <a:t> S1a: </a:t>
            </a:r>
            <a:r>
              <a:rPr lang="de-DE" dirty="0"/>
              <a:t>SEM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RBCs </a:t>
            </a:r>
            <a:r>
              <a:rPr lang="de-DE" dirty="0" err="1"/>
              <a:t>from</a:t>
            </a:r>
            <a:r>
              <a:rPr lang="de-DE" dirty="0"/>
              <a:t> (a) human </a:t>
            </a:r>
            <a:r>
              <a:rPr lang="de-DE" dirty="0" err="1"/>
              <a:t>adults</a:t>
            </a:r>
            <a:r>
              <a:rPr lang="de-DE" dirty="0"/>
              <a:t>, (b) human </a:t>
            </a:r>
            <a:r>
              <a:rPr lang="de-DE" dirty="0" err="1"/>
              <a:t>umbilical</a:t>
            </a:r>
            <a:r>
              <a:rPr lang="de-DE" dirty="0"/>
              <a:t> </a:t>
            </a:r>
            <a:r>
              <a:rPr lang="de-DE" dirty="0" err="1"/>
              <a:t>cord</a:t>
            </a:r>
            <a:r>
              <a:rPr lang="de-DE" dirty="0"/>
              <a:t>, (c) </a:t>
            </a:r>
            <a:r>
              <a:rPr lang="de-DE" dirty="0" err="1"/>
              <a:t>horses</a:t>
            </a:r>
            <a:r>
              <a:rPr lang="de-DE" dirty="0"/>
              <a:t>, (d) </a:t>
            </a:r>
            <a:r>
              <a:rPr lang="de-DE" dirty="0" err="1"/>
              <a:t>camels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(</a:t>
            </a:r>
            <a:r>
              <a:rPr lang="de-DE" dirty="0" err="1"/>
              <a:t>e</a:t>
            </a:r>
            <a:r>
              <a:rPr lang="de-DE" dirty="0"/>
              <a:t>) </a:t>
            </a:r>
            <a:r>
              <a:rPr lang="de-DE" dirty="0" err="1"/>
              <a:t>chicken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25000x </a:t>
            </a:r>
            <a:r>
              <a:rPr lang="de-DE" dirty="0" err="1"/>
              <a:t>magnification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Rounded </a:t>
            </a:r>
            <a:r>
              <a:rPr lang="de-DE" dirty="0" err="1" smtClean="0"/>
              <a:t>values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RBC </a:t>
            </a:r>
            <a:r>
              <a:rPr lang="de-DE" dirty="0" err="1" smtClean="0"/>
              <a:t>diameters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: </a:t>
            </a:r>
            <a:r>
              <a:rPr lang="en-US" dirty="0" smtClean="0"/>
              <a:t>7 </a:t>
            </a:r>
            <a:r>
              <a:rPr lang="en-US" dirty="0" err="1" smtClean="0"/>
              <a:t>μm</a:t>
            </a:r>
            <a:r>
              <a:rPr lang="en-US" dirty="0" smtClean="0"/>
              <a:t> </a:t>
            </a:r>
            <a:r>
              <a:rPr lang="de-DE" dirty="0" smtClean="0"/>
              <a:t>(human adult)</a:t>
            </a:r>
            <a:r>
              <a:rPr lang="de-DE" baseline="30000" dirty="0" smtClean="0"/>
              <a:t>1</a:t>
            </a:r>
            <a:r>
              <a:rPr lang="de-DE" dirty="0" smtClean="0"/>
              <a:t>, </a:t>
            </a:r>
            <a:r>
              <a:rPr lang="en-US" dirty="0" smtClean="0"/>
              <a:t>8 </a:t>
            </a:r>
            <a:r>
              <a:rPr lang="en-US" dirty="0" err="1" smtClean="0"/>
              <a:t>μm</a:t>
            </a:r>
            <a:r>
              <a:rPr lang="en-US" dirty="0"/>
              <a:t> </a:t>
            </a:r>
            <a:r>
              <a:rPr lang="de-DE" dirty="0" smtClean="0"/>
              <a:t>(human fetal)</a:t>
            </a:r>
            <a:r>
              <a:rPr lang="de-DE" baseline="30000" dirty="0" smtClean="0"/>
              <a:t>2</a:t>
            </a:r>
            <a:r>
              <a:rPr lang="de-DE" dirty="0" smtClean="0"/>
              <a:t>, </a:t>
            </a:r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/>
              <a:t>µm</a:t>
            </a:r>
            <a:r>
              <a:rPr lang="en-GB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horse</a:t>
            </a:r>
            <a:r>
              <a:rPr lang="de-DE" dirty="0" smtClean="0"/>
              <a:t>)</a:t>
            </a:r>
            <a:r>
              <a:rPr lang="en-US" baseline="30000" dirty="0" smtClean="0"/>
              <a:t>3</a:t>
            </a:r>
            <a:r>
              <a:rPr lang="de-DE" dirty="0" smtClean="0"/>
              <a:t>.</a:t>
            </a:r>
          </a:p>
          <a:p>
            <a:r>
              <a:rPr lang="de-DE" dirty="0" smtClean="0"/>
              <a:t>L</a:t>
            </a:r>
            <a:r>
              <a:rPr lang="en-US" dirty="0" err="1" smtClean="0"/>
              <a:t>ong</a:t>
            </a:r>
            <a:r>
              <a:rPr lang="en-US" dirty="0" smtClean="0"/>
              <a:t> and short dimensions of the elliptic RBCs are: 7x4 µm</a:t>
            </a:r>
            <a:r>
              <a:rPr lang="en-US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camel</a:t>
            </a:r>
            <a:r>
              <a:rPr lang="de-DE" dirty="0" smtClean="0"/>
              <a:t>)</a:t>
            </a:r>
            <a:r>
              <a:rPr lang="en-US" baseline="30000" dirty="0" smtClean="0"/>
              <a:t>4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en-US" dirty="0" smtClean="0"/>
              <a:t>12x7 µm</a:t>
            </a:r>
            <a:r>
              <a:rPr lang="de-DE" dirty="0" smtClean="0"/>
              <a:t> (</a:t>
            </a:r>
            <a:r>
              <a:rPr lang="de-DE" dirty="0" err="1" smtClean="0"/>
              <a:t>chicken</a:t>
            </a:r>
            <a:r>
              <a:rPr lang="de-DE" dirty="0" smtClean="0"/>
              <a:t>)</a:t>
            </a:r>
            <a:r>
              <a:rPr lang="en-US" baseline="30000" dirty="0" smtClean="0"/>
              <a:t>5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en-US" sz="1200" u="sng" dirty="0" smtClean="0"/>
              <a:t>References:</a:t>
            </a:r>
          </a:p>
          <a:p>
            <a:r>
              <a:rPr lang="en-US" sz="1200" baseline="30000" dirty="0" smtClean="0"/>
              <a:t>1</a:t>
            </a:r>
            <a:r>
              <a:rPr lang="en-US" sz="1200" dirty="0" smtClean="0"/>
              <a:t> </a:t>
            </a:r>
            <a:r>
              <a:rPr lang="en-US" sz="1200" dirty="0" err="1" smtClean="0"/>
              <a:t>Diez</a:t>
            </a:r>
            <a:r>
              <a:rPr lang="en-US" sz="1200" dirty="0"/>
              <a:t>-Silva, M., et al., Shape and </a:t>
            </a:r>
            <a:r>
              <a:rPr lang="en-US" sz="1200" dirty="0" smtClean="0"/>
              <a:t>biomechanical </a:t>
            </a:r>
            <a:r>
              <a:rPr lang="en-US" sz="1200" dirty="0"/>
              <a:t>c</a:t>
            </a:r>
            <a:r>
              <a:rPr lang="en-US" sz="1200" dirty="0" smtClean="0"/>
              <a:t>haracteristics </a:t>
            </a:r>
            <a:r>
              <a:rPr lang="en-US" sz="1200" dirty="0"/>
              <a:t>of </a:t>
            </a:r>
            <a:r>
              <a:rPr lang="en-US" sz="1200" dirty="0" err="1" smtClean="0"/>
              <a:t>humanrRed</a:t>
            </a:r>
            <a:r>
              <a:rPr lang="en-US" sz="1200" dirty="0" smtClean="0"/>
              <a:t> </a:t>
            </a:r>
            <a:r>
              <a:rPr lang="en-US" sz="1200" dirty="0"/>
              <a:t>b</a:t>
            </a:r>
            <a:r>
              <a:rPr lang="en-US" sz="1200" dirty="0" smtClean="0"/>
              <a:t>lood </a:t>
            </a:r>
            <a:r>
              <a:rPr lang="en-US" sz="1200" dirty="0"/>
              <a:t>c</a:t>
            </a:r>
            <a:r>
              <a:rPr lang="en-US" sz="1200" dirty="0" smtClean="0"/>
              <a:t>ells </a:t>
            </a:r>
            <a:r>
              <a:rPr lang="en-US" sz="1200" dirty="0"/>
              <a:t>in </a:t>
            </a:r>
            <a:r>
              <a:rPr lang="en-US" sz="1200" dirty="0" smtClean="0"/>
              <a:t>health </a:t>
            </a:r>
            <a:r>
              <a:rPr lang="en-US" sz="1200" dirty="0"/>
              <a:t>and </a:t>
            </a:r>
            <a:r>
              <a:rPr lang="en-US" sz="1200" dirty="0" smtClean="0"/>
              <a:t>disease</a:t>
            </a:r>
            <a:r>
              <a:rPr lang="en-US" sz="1200" dirty="0"/>
              <a:t>. </a:t>
            </a:r>
            <a:r>
              <a:rPr lang="en-US" sz="1200" dirty="0" err="1"/>
              <a:t>Mrs</a:t>
            </a:r>
            <a:r>
              <a:rPr lang="en-US" sz="1200" dirty="0"/>
              <a:t> Bulletin, 2010. 35(5): p. 382-388</a:t>
            </a:r>
            <a:r>
              <a:rPr lang="en-GB" sz="1200" dirty="0"/>
              <a:t> </a:t>
            </a:r>
            <a:endParaRPr lang="en-GB" sz="1200" dirty="0" smtClean="0"/>
          </a:p>
          <a:p>
            <a:r>
              <a:rPr lang="en-GB" sz="1200" baseline="30000" dirty="0" smtClean="0"/>
              <a:t>2</a:t>
            </a:r>
            <a:r>
              <a:rPr lang="en-GB" sz="1200" dirty="0" smtClean="0"/>
              <a:t> </a:t>
            </a:r>
            <a:r>
              <a:rPr lang="en-US" sz="1200" dirty="0" err="1"/>
              <a:t>Linderkamp</a:t>
            </a:r>
            <a:r>
              <a:rPr lang="en-US" sz="1200" dirty="0"/>
              <a:t>, O., P.Y. Wu, and H.J. </a:t>
            </a:r>
            <a:r>
              <a:rPr lang="en-US" sz="1200" dirty="0" err="1"/>
              <a:t>Meiselman</a:t>
            </a:r>
            <a:r>
              <a:rPr lang="en-US" sz="1200" dirty="0"/>
              <a:t>, Geometry of neonatal and adult red blood cells. </a:t>
            </a:r>
            <a:r>
              <a:rPr lang="en-US" sz="1200" dirty="0" err="1"/>
              <a:t>Pediatr</a:t>
            </a:r>
            <a:r>
              <a:rPr lang="en-US" sz="1200" dirty="0"/>
              <a:t> Res, 1983. 17(4): p. 250-3</a:t>
            </a:r>
            <a:r>
              <a:rPr lang="en-GB" sz="1200" dirty="0"/>
              <a:t> </a:t>
            </a:r>
            <a:endParaRPr lang="en-GB" sz="1200" dirty="0" smtClean="0"/>
          </a:p>
          <a:p>
            <a:r>
              <a:rPr lang="en-US" sz="1200" baseline="30000" dirty="0" smtClean="0"/>
              <a:t>3</a:t>
            </a:r>
            <a:r>
              <a:rPr lang="en-US" sz="1200" dirty="0" smtClean="0"/>
              <a:t> </a:t>
            </a:r>
            <a:r>
              <a:rPr lang="en-US" sz="1200" dirty="0" err="1" smtClean="0"/>
              <a:t>Baskurt</a:t>
            </a:r>
            <a:r>
              <a:rPr lang="en-US" sz="1200" dirty="0"/>
              <a:t>, O.K., R.A. Farley, and H.J. </a:t>
            </a:r>
            <a:r>
              <a:rPr lang="en-US" sz="1200" dirty="0" err="1"/>
              <a:t>Meiselman</a:t>
            </a:r>
            <a:r>
              <a:rPr lang="en-US" sz="1200" dirty="0"/>
              <a:t>, Erythrocyte aggregation tendency and cellular properties in horse, human, and rat: a comparative study. Am J </a:t>
            </a:r>
            <a:r>
              <a:rPr lang="en-US" sz="1200" dirty="0" err="1"/>
              <a:t>Physiol</a:t>
            </a:r>
            <a:r>
              <a:rPr lang="en-US" sz="1200" dirty="0"/>
              <a:t>, 1997. 273(6): p. H2604-12</a:t>
            </a:r>
            <a:r>
              <a:rPr lang="en-GB" sz="1200" dirty="0"/>
              <a:t> </a:t>
            </a:r>
            <a:endParaRPr lang="en-GB" sz="1200" dirty="0" smtClean="0"/>
          </a:p>
          <a:p>
            <a:r>
              <a:rPr lang="en-US" sz="1200" baseline="30000" dirty="0" smtClean="0"/>
              <a:t>4</a:t>
            </a:r>
            <a:r>
              <a:rPr lang="en-US" sz="1200" dirty="0" smtClean="0"/>
              <a:t> </a:t>
            </a:r>
            <a:r>
              <a:rPr lang="en-US" sz="1200" dirty="0" err="1" smtClean="0"/>
              <a:t>Wernery</a:t>
            </a:r>
            <a:r>
              <a:rPr lang="en-US" sz="1200" dirty="0" smtClean="0"/>
              <a:t> U., </a:t>
            </a:r>
            <a:r>
              <a:rPr lang="en-US" sz="1200" dirty="0" err="1" smtClean="0"/>
              <a:t>Wernery</a:t>
            </a:r>
            <a:r>
              <a:rPr lang="en-US" sz="1200" dirty="0" smtClean="0"/>
              <a:t> R., </a:t>
            </a:r>
            <a:r>
              <a:rPr lang="en-US" sz="1200" dirty="0"/>
              <a:t>Color Atlas of camelid hematology. 1999, Oxford, Edinburgh, Boston: Blackwell</a:t>
            </a:r>
            <a:r>
              <a:rPr lang="en-GB" sz="1200" dirty="0"/>
              <a:t> </a:t>
            </a:r>
            <a:endParaRPr lang="en-GB" sz="1200" dirty="0" smtClean="0"/>
          </a:p>
          <a:p>
            <a:r>
              <a:rPr lang="en-US" sz="1200" baseline="30000" dirty="0" smtClean="0"/>
              <a:t>5</a:t>
            </a:r>
            <a:r>
              <a:rPr lang="en-US" sz="1200" dirty="0" smtClean="0"/>
              <a:t> </a:t>
            </a:r>
            <a:r>
              <a:rPr lang="en-US" sz="1200" dirty="0"/>
              <a:t>G. Gulliver. On the size and shape of red corpuscles of the blood of vertebrates, with drawings of them to a uniform scale, and extended and revised tables of measurements. Proceedings of the Zoological Society of London, pages 474–495, 1875 </a:t>
            </a:r>
            <a:endParaRPr lang="en-US" sz="1200" dirty="0">
              <a:effectLst/>
            </a:endParaRPr>
          </a:p>
        </p:txBody>
      </p:sp>
      <p:pic>
        <p:nvPicPr>
          <p:cNvPr id="2" name="Bild 1" descr="Figure S1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23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91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45109" t="27339" r="9033" b="14479"/>
          <a:stretch/>
        </p:blipFill>
        <p:spPr bwMode="auto">
          <a:xfrm>
            <a:off x="1717073" y="404665"/>
            <a:ext cx="128647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4"/>
          <p:cNvSpPr txBox="1"/>
          <p:nvPr/>
        </p:nvSpPr>
        <p:spPr>
          <a:xfrm>
            <a:off x="179512" y="809418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Human adult</a:t>
            </a:r>
          </a:p>
        </p:txBody>
      </p:sp>
      <p:pic>
        <p:nvPicPr>
          <p:cNvPr id="8" name="Picture 2" descr="E:\AFM Dina data\2016\11.02. Feten NaCl 1nN\fetal 18\Untitled.tif"/>
          <p:cNvPicPr>
            <a:picLocks noChangeAspect="1" noChangeArrowheads="1"/>
          </p:cNvPicPr>
          <p:nvPr/>
        </p:nvPicPr>
        <p:blipFill rotWithShape="1">
          <a:blip r:embed="rId3" cstate="print"/>
          <a:srcRect l="53593" t="26937" b="16228"/>
          <a:stretch/>
        </p:blipFill>
        <p:spPr bwMode="auto">
          <a:xfrm>
            <a:off x="1664376" y="1700808"/>
            <a:ext cx="1332713" cy="1224136"/>
          </a:xfrm>
          <a:prstGeom prst="rect">
            <a:avLst/>
          </a:prstGeom>
          <a:noFill/>
        </p:spPr>
      </p:pic>
      <p:sp>
        <p:nvSpPr>
          <p:cNvPr id="10" name="Textfeld 9"/>
          <p:cNvSpPr txBox="1"/>
          <p:nvPr/>
        </p:nvSpPr>
        <p:spPr>
          <a:xfrm>
            <a:off x="196120" y="1898830"/>
            <a:ext cx="1387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Human </a:t>
            </a:r>
            <a:r>
              <a:rPr lang="de-AT" dirty="0" err="1"/>
              <a:t>fetus</a:t>
            </a:r>
            <a:endParaRPr lang="de-AT" dirty="0"/>
          </a:p>
        </p:txBody>
      </p:sp>
      <p:pic>
        <p:nvPicPr>
          <p:cNvPr id="11" name="Picture 2" descr="E:\AFM Dina data\2016\21.01. human fetal 12 NaCl 1nN\RT\Untitled.tif5.tif"/>
          <p:cNvPicPr>
            <a:picLocks noChangeAspect="1" noChangeArrowheads="1"/>
          </p:cNvPicPr>
          <p:nvPr/>
        </p:nvPicPr>
        <p:blipFill rotWithShape="1">
          <a:blip r:embed="rId4" cstate="print"/>
          <a:srcRect l="57228" t="32594" r="1" b="10032"/>
          <a:stretch/>
        </p:blipFill>
        <p:spPr bwMode="auto">
          <a:xfrm>
            <a:off x="3491880" y="1700808"/>
            <a:ext cx="1224136" cy="1231542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48947" t="24647" r="5801" b="18250"/>
          <a:stretch/>
        </p:blipFill>
        <p:spPr bwMode="auto">
          <a:xfrm>
            <a:off x="1691680" y="2996952"/>
            <a:ext cx="1296144" cy="122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feld 12"/>
          <p:cNvSpPr txBox="1"/>
          <p:nvPr/>
        </p:nvSpPr>
        <p:spPr>
          <a:xfrm>
            <a:off x="851941" y="3221686"/>
            <a:ext cx="73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Horse</a:t>
            </a:r>
            <a:endParaRPr lang="de-AT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 cstate="print"/>
          <a:srcRect l="49956" t="36770" r="4792" b="6396"/>
          <a:stretch/>
        </p:blipFill>
        <p:spPr bwMode="auto">
          <a:xfrm>
            <a:off x="3491879" y="2996952"/>
            <a:ext cx="129955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7" cstate="print"/>
          <a:srcRect l="53593" t="37710" b="4917"/>
          <a:stretch/>
        </p:blipFill>
        <p:spPr bwMode="auto">
          <a:xfrm>
            <a:off x="1691680" y="4293096"/>
            <a:ext cx="1305409" cy="121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feld 16"/>
          <p:cNvSpPr txBox="1"/>
          <p:nvPr/>
        </p:nvSpPr>
        <p:spPr>
          <a:xfrm>
            <a:off x="812699" y="4427820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Camel</a:t>
            </a:r>
            <a:endParaRPr lang="de-AT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l="30563" t="42961" r="23982"/>
          <a:stretch/>
        </p:blipFill>
        <p:spPr bwMode="auto">
          <a:xfrm>
            <a:off x="1691680" y="5589240"/>
            <a:ext cx="1290440" cy="121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feld 18"/>
          <p:cNvSpPr txBox="1"/>
          <p:nvPr/>
        </p:nvSpPr>
        <p:spPr>
          <a:xfrm>
            <a:off x="669455" y="5517232"/>
            <a:ext cx="914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Chicken</a:t>
            </a:r>
            <a:endParaRPr lang="de-AT" dirty="0"/>
          </a:p>
        </p:txBody>
      </p:sp>
      <p:sp>
        <p:nvSpPr>
          <p:cNvPr id="20" name="Textfeld 19"/>
          <p:cNvSpPr txBox="1"/>
          <p:nvPr/>
        </p:nvSpPr>
        <p:spPr>
          <a:xfrm>
            <a:off x="3579044" y="4581128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err="1"/>
              <a:t>Figure</a:t>
            </a:r>
            <a:r>
              <a:rPr lang="de-AT" b="1" dirty="0"/>
              <a:t> S1b: </a:t>
            </a:r>
            <a:r>
              <a:rPr lang="de-AT" dirty="0"/>
              <a:t>RBC </a:t>
            </a:r>
            <a:r>
              <a:rPr lang="de-AT" dirty="0" err="1"/>
              <a:t>of</a:t>
            </a:r>
            <a:r>
              <a:rPr lang="de-AT" dirty="0"/>
              <a:t> different </a:t>
            </a:r>
            <a:r>
              <a:rPr lang="de-AT" dirty="0" err="1"/>
              <a:t>species</a:t>
            </a:r>
            <a:r>
              <a:rPr lang="de-AT" dirty="0"/>
              <a:t> </a:t>
            </a:r>
            <a:r>
              <a:rPr lang="de-AT" dirty="0" err="1" smtClean="0"/>
              <a:t>display</a:t>
            </a:r>
            <a:r>
              <a:rPr lang="de-AT" dirty="0" smtClean="0"/>
              <a:t> </a:t>
            </a:r>
            <a:r>
              <a:rPr lang="de-AT" dirty="0" err="1"/>
              <a:t>varying</a:t>
            </a:r>
            <a:r>
              <a:rPr lang="de-AT" dirty="0"/>
              <a:t> </a:t>
            </a:r>
            <a:r>
              <a:rPr lang="de-AT" dirty="0" err="1"/>
              <a:t>morphology</a:t>
            </a:r>
            <a:r>
              <a:rPr lang="de-AT" dirty="0"/>
              <a:t>. The </a:t>
            </a:r>
            <a:r>
              <a:rPr lang="de-AT" dirty="0" err="1"/>
              <a:t>pictures</a:t>
            </a:r>
            <a:r>
              <a:rPr lang="de-AT" dirty="0"/>
              <a:t> </a:t>
            </a:r>
            <a:r>
              <a:rPr lang="de-AT" dirty="0" err="1"/>
              <a:t>were</a:t>
            </a:r>
            <a:r>
              <a:rPr lang="de-AT" dirty="0"/>
              <a:t> </a:t>
            </a:r>
            <a:r>
              <a:rPr lang="de-AT" dirty="0" err="1"/>
              <a:t>taken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 smtClean="0"/>
              <a:t>force</a:t>
            </a:r>
            <a:r>
              <a:rPr lang="de-AT" dirty="0" smtClean="0"/>
              <a:t> </a:t>
            </a:r>
            <a:r>
              <a:rPr lang="de-AT" dirty="0" err="1" smtClean="0"/>
              <a:t>spectroscopy</a:t>
            </a:r>
            <a:r>
              <a:rPr lang="de-AT" dirty="0" smtClean="0"/>
              <a:t> </a:t>
            </a:r>
            <a:r>
              <a:rPr lang="de-AT" dirty="0" err="1"/>
              <a:t>that</a:t>
            </a:r>
            <a:r>
              <a:rPr lang="de-AT" dirty="0"/>
              <a:t> was </a:t>
            </a:r>
            <a:r>
              <a:rPr lang="de-AT" dirty="0" err="1"/>
              <a:t>monitored</a:t>
            </a:r>
            <a:r>
              <a:rPr lang="de-AT" dirty="0"/>
              <a:t> </a:t>
            </a:r>
            <a:r>
              <a:rPr lang="de-AT" dirty="0" err="1"/>
              <a:t>visually</a:t>
            </a:r>
            <a:r>
              <a:rPr lang="de-AT" dirty="0"/>
              <a:t>. Pictures </a:t>
            </a:r>
            <a:r>
              <a:rPr lang="de-AT" dirty="0" err="1"/>
              <a:t>taken</a:t>
            </a:r>
            <a:r>
              <a:rPr lang="de-AT" dirty="0"/>
              <a:t> in </a:t>
            </a:r>
            <a:r>
              <a:rPr lang="de-AT" dirty="0" err="1"/>
              <a:t>saline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plasma</a:t>
            </a:r>
            <a:r>
              <a:rPr lang="de-AT" dirty="0"/>
              <a:t> </a:t>
            </a:r>
            <a:r>
              <a:rPr lang="de-AT" dirty="0" err="1"/>
              <a:t>origin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same </a:t>
            </a:r>
            <a:r>
              <a:rPr lang="de-AT" dirty="0" err="1" smtClean="0"/>
              <a:t>individuals</a:t>
            </a:r>
            <a:r>
              <a:rPr lang="de-AT" dirty="0" smtClean="0"/>
              <a:t>. The </a:t>
            </a:r>
            <a:r>
              <a:rPr lang="de-AT" dirty="0" err="1" smtClean="0"/>
              <a:t>cantilever</a:t>
            </a:r>
            <a:r>
              <a:rPr lang="de-AT" dirty="0" smtClean="0"/>
              <a:t> </a:t>
            </a:r>
            <a:r>
              <a:rPr lang="de-AT" dirty="0" err="1" smtClean="0"/>
              <a:t>tip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5 </a:t>
            </a:r>
            <a:r>
              <a:rPr lang="de-AT" dirty="0" err="1" smtClean="0"/>
              <a:t>micron</a:t>
            </a:r>
            <a:r>
              <a:rPr lang="de-AT" dirty="0" smtClean="0"/>
              <a:t>.</a:t>
            </a:r>
            <a:endParaRPr lang="de-AT" dirty="0"/>
          </a:p>
        </p:txBody>
      </p:sp>
      <p:sp>
        <p:nvSpPr>
          <p:cNvPr id="2" name="Rechteck 1"/>
          <p:cNvSpPr/>
          <p:nvPr/>
        </p:nvSpPr>
        <p:spPr>
          <a:xfrm>
            <a:off x="3779912" y="22860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/>
              <a:t>Plasma</a:t>
            </a:r>
          </a:p>
        </p:txBody>
      </p:sp>
      <p:sp>
        <p:nvSpPr>
          <p:cNvPr id="3" name="Rechteck 2"/>
          <p:cNvSpPr/>
          <p:nvPr/>
        </p:nvSpPr>
        <p:spPr>
          <a:xfrm>
            <a:off x="2051720" y="22860"/>
            <a:ext cx="743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/>
              <a:t>Saline</a:t>
            </a:r>
            <a:endParaRPr lang="de-DE" dirty="0"/>
          </a:p>
        </p:txBody>
      </p:sp>
      <p:cxnSp>
        <p:nvCxnSpPr>
          <p:cNvPr id="21" name="Gerader Verbinder 20"/>
          <p:cNvCxnSpPr/>
          <p:nvPr/>
        </p:nvCxnSpPr>
        <p:spPr>
          <a:xfrm>
            <a:off x="1619672" y="332656"/>
            <a:ext cx="14401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="" xmlns:a16="http://schemas.microsoft.com/office/drawing/2014/main" id="{64CE52D3-7093-441D-A2EA-408BED141486}"/>
              </a:ext>
            </a:extLst>
          </p:cNvPr>
          <p:cNvCxnSpPr/>
          <p:nvPr/>
        </p:nvCxnSpPr>
        <p:spPr>
          <a:xfrm>
            <a:off x="3491880" y="332656"/>
            <a:ext cx="14401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eck 5"/>
          <p:cNvSpPr/>
          <p:nvPr/>
        </p:nvSpPr>
        <p:spPr>
          <a:xfrm>
            <a:off x="1619672" y="404664"/>
            <a:ext cx="144016" cy="6453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2987824" y="404664"/>
            <a:ext cx="144016" cy="6453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3347864" y="404664"/>
            <a:ext cx="144016" cy="6453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4716016" y="404664"/>
            <a:ext cx="144016" cy="3816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6" name="Picture 2" descr="E:\AFM all data\Daten die nicht Windbergerordner zugeordnet waren\Human Plasma 01.12.2015\Ery22b5.tif"/>
          <p:cNvPicPr>
            <a:picLocks noChangeAspect="1" noChangeArrowheads="1"/>
          </p:cNvPicPr>
          <p:nvPr/>
        </p:nvPicPr>
        <p:blipFill rotWithShape="1">
          <a:blip r:embed="rId9" cstate="print"/>
          <a:srcRect l="28205" t="45448" r="5948" b="10569"/>
          <a:stretch/>
        </p:blipFill>
        <p:spPr bwMode="auto">
          <a:xfrm>
            <a:off x="3491880" y="404664"/>
            <a:ext cx="2418060" cy="12113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833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4941168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err="1"/>
              <a:t>Figure</a:t>
            </a:r>
            <a:r>
              <a:rPr lang="de-AT" b="1" dirty="0"/>
              <a:t> S2</a:t>
            </a:r>
            <a:r>
              <a:rPr lang="de-AT" dirty="0"/>
              <a:t>: </a:t>
            </a:r>
            <a:r>
              <a:rPr lang="en-GB" dirty="0"/>
              <a:t>Comparison of force-distance curves of </a:t>
            </a:r>
            <a:r>
              <a:rPr lang="en-GB" dirty="0" smtClean="0"/>
              <a:t>one identical </a:t>
            </a:r>
            <a:r>
              <a:rPr lang="en-GB" dirty="0"/>
              <a:t>equine RBC in either 0.9% NaCl or </a:t>
            </a:r>
            <a:r>
              <a:rPr lang="en-GB" dirty="0" smtClean="0"/>
              <a:t>after adding autologous </a:t>
            </a:r>
            <a:r>
              <a:rPr lang="en-GB" dirty="0"/>
              <a:t>plasma, both at room temperature. A) In saline, adhesion is clearly visible as AUC at the retraction curve. B) In autologous plasma, adhesion was not present anymore.</a:t>
            </a:r>
            <a:endParaRPr lang="de-AT" dirty="0"/>
          </a:p>
        </p:txBody>
      </p:sp>
      <p:pic>
        <p:nvPicPr>
          <p:cNvPr id="5" name="Grafik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142984"/>
            <a:ext cx="8715436" cy="32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>
            <a:extLst>
              <a:ext uri="{FF2B5EF4-FFF2-40B4-BE49-F238E27FC236}">
                <a16:creationId xmlns="" xmlns:a16="http://schemas.microsoft.com/office/drawing/2014/main" id="{79C8C2B1-B24B-417D-AF27-C652CCB0171F}"/>
              </a:ext>
            </a:extLst>
          </p:cNvPr>
          <p:cNvSpPr txBox="1"/>
          <p:nvPr/>
        </p:nvSpPr>
        <p:spPr>
          <a:xfrm>
            <a:off x="179512" y="1032991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A</a:t>
            </a:r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="" xmlns:a16="http://schemas.microsoft.com/office/drawing/2014/main" id="{21F4AC96-3A71-4A50-9A64-D0D95457FC73}"/>
              </a:ext>
            </a:extLst>
          </p:cNvPr>
          <p:cNvSpPr txBox="1"/>
          <p:nvPr/>
        </p:nvSpPr>
        <p:spPr>
          <a:xfrm>
            <a:off x="4499992" y="1032991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B</a:t>
            </a:r>
            <a:endParaRPr lang="de-A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115616" y="4725144"/>
            <a:ext cx="6840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S3</a:t>
            </a:r>
            <a:r>
              <a:rPr lang="en-US" dirty="0"/>
              <a:t>: two poultry RBCs meet at a Y-junction in a </a:t>
            </a:r>
            <a:r>
              <a:rPr lang="en-US" dirty="0" smtClean="0"/>
              <a:t>10 micron square PDMS </a:t>
            </a:r>
            <a:r>
              <a:rPr lang="en-US" dirty="0"/>
              <a:t>microfluidic </a:t>
            </a:r>
            <a:r>
              <a:rPr lang="en-US" dirty="0" smtClean="0"/>
              <a:t>network. </a:t>
            </a:r>
            <a:r>
              <a:rPr lang="en-US" dirty="0"/>
              <a:t>The membrane folds to allow passage of the </a:t>
            </a:r>
            <a:r>
              <a:rPr lang="en-US" dirty="0" smtClean="0"/>
              <a:t>nucleus (</a:t>
            </a:r>
            <a:r>
              <a:rPr lang="en-GB" dirty="0"/>
              <a:t>c</a:t>
            </a:r>
            <a:r>
              <a:rPr lang="en-GB" dirty="0" smtClean="0"/>
              <a:t>ourtesy</a:t>
            </a:r>
            <a:r>
              <a:rPr lang="en-GB" dirty="0"/>
              <a:t> of M. </a:t>
            </a:r>
            <a:r>
              <a:rPr lang="en-GB" dirty="0" err="1"/>
              <a:t>Abkarian</a:t>
            </a:r>
            <a:r>
              <a:rPr lang="en-GB" dirty="0"/>
              <a:t> and V. </a:t>
            </a:r>
            <a:r>
              <a:rPr lang="en-GB" dirty="0" err="1"/>
              <a:t>Claveria</a:t>
            </a:r>
            <a:r>
              <a:rPr lang="en-GB" dirty="0"/>
              <a:t>, Centre de</a:t>
            </a:r>
            <a:br>
              <a:rPr lang="en-GB" dirty="0"/>
            </a:br>
            <a:r>
              <a:rPr lang="en-GB" dirty="0" err="1"/>
              <a:t>Biologie</a:t>
            </a:r>
            <a:r>
              <a:rPr lang="en-GB" dirty="0"/>
              <a:t> </a:t>
            </a:r>
            <a:r>
              <a:rPr lang="en-GB" dirty="0" err="1"/>
              <a:t>Structurale</a:t>
            </a:r>
            <a:r>
              <a:rPr lang="en-GB" dirty="0"/>
              <a:t>, University of Montpellier, </a:t>
            </a:r>
            <a:r>
              <a:rPr lang="en-GB" dirty="0" smtClean="0"/>
              <a:t>France).</a:t>
            </a:r>
            <a:endParaRPr lang="en-GB" dirty="0"/>
          </a:p>
          <a:p>
            <a:endParaRPr lang="de-DE" dirty="0"/>
          </a:p>
        </p:txBody>
      </p:sp>
      <p:pic>
        <p:nvPicPr>
          <p:cNvPr id="3" name="Bild 2" descr="Figure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12776"/>
            <a:ext cx="3767351" cy="306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305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Figure S4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75"/>
          <a:stretch/>
        </p:blipFill>
        <p:spPr>
          <a:xfrm>
            <a:off x="235440" y="620688"/>
            <a:ext cx="8908560" cy="3414887"/>
          </a:xfrm>
          <a:prstGeom prst="rect">
            <a:avLst/>
          </a:prstGeom>
        </p:spPr>
      </p:pic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Figure </a:t>
            </a:r>
            <a:r>
              <a:rPr lang="en-US" sz="1800" b="1" dirty="0" smtClean="0"/>
              <a:t>S4</a:t>
            </a:r>
            <a:r>
              <a:rPr lang="en-US" sz="1800" dirty="0" smtClean="0"/>
              <a:t>: Ten RBCs from one human adult volunteer were tested repeatedly in 0.9% </a:t>
            </a:r>
            <a:r>
              <a:rPr lang="en-US" sz="1800" dirty="0" err="1" smtClean="0"/>
              <a:t>NaCl</a:t>
            </a:r>
            <a:r>
              <a:rPr lang="en-US" sz="1800" dirty="0" smtClean="0"/>
              <a:t> solution at 25, 32, and 37°C. </a:t>
            </a:r>
            <a:r>
              <a:rPr lang="en-US" sz="1800" dirty="0" err="1" smtClean="0"/>
              <a:t>Ea</a:t>
            </a:r>
            <a:r>
              <a:rPr lang="en-US" sz="1800" dirty="0" smtClean="0"/>
              <a:t> decreases with the rise of temperature from RT to 32°C. </a:t>
            </a:r>
            <a:r>
              <a:rPr lang="en-US" sz="1800" dirty="0" err="1" smtClean="0"/>
              <a:t>Ea</a:t>
            </a:r>
            <a:r>
              <a:rPr lang="en-US" sz="1800" dirty="0" smtClean="0"/>
              <a:t>-values were indistinguishable during a further temperature elevation to 37°C.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79129126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</Words>
  <Application>Microsoft Macintosh PowerPoint</Application>
  <PresentationFormat>Bildschirmpräsentation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</dc:title>
  <dc:creator>Dina Baier</dc:creator>
  <cp:lastModifiedBy>Ursula Windberger</cp:lastModifiedBy>
  <cp:revision>101</cp:revision>
  <cp:lastPrinted>2019-12-11T12:54:50Z</cp:lastPrinted>
  <dcterms:created xsi:type="dcterms:W3CDTF">2018-01-13T12:13:24Z</dcterms:created>
  <dcterms:modified xsi:type="dcterms:W3CDTF">2021-04-28T17:12:36Z</dcterms:modified>
</cp:coreProperties>
</file>