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9" r:id="rId2"/>
    <p:sldId id="270" r:id="rId3"/>
  </p:sldIdLst>
  <p:sldSz cx="6858000" cy="9144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9423" autoAdjust="0"/>
  </p:normalViewPr>
  <p:slideViewPr>
    <p:cSldViewPr>
      <p:cViewPr>
        <p:scale>
          <a:sx n="140" d="100"/>
          <a:sy n="140" d="100"/>
        </p:scale>
        <p:origin x="-2028" y="7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78250" y="2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E1D4D-BEF1-439F-946C-56E16704FAE7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939925" y="744538"/>
            <a:ext cx="27892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6750" y="471646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8C491-75C1-494C-B489-E7D29E6A502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745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306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03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63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227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310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500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976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42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81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52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034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6269A-ED99-405B-AA81-D9A8B7F3A3D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E4721-D10E-4A04-90D0-0542677594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21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9" Type="http://schemas.openxmlformats.org/officeDocument/2006/relationships/image" Target="../media/image37.pn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34" Type="http://schemas.openxmlformats.org/officeDocument/2006/relationships/image" Target="../media/image32.emf"/><Relationship Id="rId42" Type="http://schemas.openxmlformats.org/officeDocument/2006/relationships/image" Target="../media/image40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33" Type="http://schemas.openxmlformats.org/officeDocument/2006/relationships/image" Target="../media/image31.jpeg"/><Relationship Id="rId38" Type="http://schemas.openxmlformats.org/officeDocument/2006/relationships/image" Target="../media/image36.pn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41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microsoft.com/office/2007/relationships/hdphoto" Target="../media/hdphoto1.wdp"/><Relationship Id="rId37" Type="http://schemas.openxmlformats.org/officeDocument/2006/relationships/image" Target="../media/image35.png"/><Relationship Id="rId40" Type="http://schemas.openxmlformats.org/officeDocument/2006/relationships/image" Target="../media/image38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36" Type="http://schemas.openxmlformats.org/officeDocument/2006/relationships/image" Target="../media/image34.emf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Relationship Id="rId35" Type="http://schemas.openxmlformats.org/officeDocument/2006/relationships/image" Target="../media/image33.emf"/><Relationship Id="rId43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3.emf"/><Relationship Id="rId7" Type="http://schemas.openxmlformats.org/officeDocument/2006/relationships/image" Target="../media/image46.jpeg"/><Relationship Id="rId12" Type="http://schemas.microsoft.com/office/2007/relationships/hdphoto" Target="../media/hdphoto5.wdp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48.jpeg"/><Relationship Id="rId5" Type="http://schemas.openxmlformats.org/officeDocument/2006/relationships/image" Target="../media/image45.jpeg"/><Relationship Id="rId10" Type="http://schemas.microsoft.com/office/2007/relationships/hdphoto" Target="../media/hdphoto4.wdp"/><Relationship Id="rId4" Type="http://schemas.openxmlformats.org/officeDocument/2006/relationships/image" Target="../media/image44.emf"/><Relationship Id="rId9" Type="http://schemas.openxmlformats.org/officeDocument/2006/relationships/image" Target="../media/image4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CuadroTexto"/>
          <p:cNvSpPr txBox="1"/>
          <p:nvPr/>
        </p:nvSpPr>
        <p:spPr>
          <a:xfrm>
            <a:off x="457200" y="795725"/>
            <a:ext cx="6095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 Figure S1. A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Western blot analysis of ERK,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S6 phosphorylation 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WSU-HN6 and WSU-HN13 cells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treated with the IC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of Bosutinib at different time points.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Western blot analysis of ERK,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S6 phosphorylation 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WSU-HN6 cells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treated with Bosutinib (IC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), Alpelisib (IC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Erlotinib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(10 µM) at 6 hours.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Western blot analysis of ERK,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S6 phosphorylation 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WSU-HN13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cells treated with Bosutinib (IC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 PI3K inhibitors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Alpelisib (IC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Dactolisib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2.35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µM) at 6 hours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The two lanes to the right of the dotted line were loaded on separate lanes of the same gel. 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36 Grupo"/>
          <p:cNvGrpSpPr/>
          <p:nvPr/>
        </p:nvGrpSpPr>
        <p:grpSpPr>
          <a:xfrm>
            <a:off x="590550" y="2292103"/>
            <a:ext cx="5437513" cy="5556497"/>
            <a:chOff x="590550" y="2292103"/>
            <a:chExt cx="5437513" cy="5556497"/>
          </a:xfrm>
        </p:grpSpPr>
        <p:sp>
          <p:nvSpPr>
            <p:cNvPr id="35" name="34 CuadroTexto"/>
            <p:cNvSpPr txBox="1"/>
            <p:nvPr/>
          </p:nvSpPr>
          <p:spPr>
            <a:xfrm>
              <a:off x="1295400" y="2347526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35 CuadroTexto"/>
            <p:cNvSpPr txBox="1"/>
            <p:nvPr/>
          </p:nvSpPr>
          <p:spPr>
            <a:xfrm>
              <a:off x="780200" y="5054121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49 Rectángulo"/>
            <p:cNvSpPr/>
            <p:nvPr/>
          </p:nvSpPr>
          <p:spPr>
            <a:xfrm>
              <a:off x="590550" y="2292103"/>
              <a:ext cx="5437513" cy="555649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5" name="74 Grupo"/>
            <p:cNvGrpSpPr/>
            <p:nvPr/>
          </p:nvGrpSpPr>
          <p:grpSpPr>
            <a:xfrm>
              <a:off x="1219200" y="2472701"/>
              <a:ext cx="3572768" cy="2426758"/>
              <a:chOff x="685800" y="2362776"/>
              <a:chExt cx="3572768" cy="2426758"/>
            </a:xfrm>
          </p:grpSpPr>
          <p:sp>
            <p:nvSpPr>
              <p:cNvPr id="3" name="13 CuadroTexto"/>
              <p:cNvSpPr txBox="1">
                <a:spLocks noChangeArrowheads="1"/>
              </p:cNvSpPr>
              <p:nvPr/>
            </p:nvSpPr>
            <p:spPr bwMode="auto">
              <a:xfrm>
                <a:off x="2133600" y="2362776"/>
                <a:ext cx="60785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ES" sz="800" b="1" dirty="0" smtClean="0">
                    <a:solidFill>
                      <a:srgbClr val="0000CC"/>
                    </a:solidFill>
                  </a:rPr>
                  <a:t>WSU-HN6</a:t>
                </a:r>
                <a:endParaRPr lang="es-ES" altLang="es-ES" sz="800" b="1" dirty="0">
                  <a:solidFill>
                    <a:srgbClr val="0000CC"/>
                  </a:solidFill>
                </a:endParaRPr>
              </a:p>
            </p:txBody>
          </p:sp>
          <p:pic>
            <p:nvPicPr>
              <p:cNvPr id="5" name="64 Imagen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57" t="27026" r="11821" b="18942"/>
              <a:stretch/>
            </p:blipFill>
            <p:spPr>
              <a:xfrm>
                <a:off x="1921095" y="4270079"/>
                <a:ext cx="1060704" cy="142817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6" name="70 Imagen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89" t="17639" r="5011" b="25776"/>
              <a:stretch/>
            </p:blipFill>
            <p:spPr>
              <a:xfrm>
                <a:off x="1921095" y="4459336"/>
                <a:ext cx="1060704" cy="120792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8" name="75 Imagen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96" t="21427" r="8163" b="26599"/>
              <a:stretch/>
            </p:blipFill>
            <p:spPr>
              <a:xfrm>
                <a:off x="1921095" y="4091052"/>
                <a:ext cx="1060704" cy="132587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0" name="87 Imagen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23" t="8689" b="8800"/>
              <a:stretch/>
            </p:blipFill>
            <p:spPr>
              <a:xfrm>
                <a:off x="1921095" y="3351385"/>
                <a:ext cx="1060704" cy="160274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1" name="Picture 2" descr="M:\Epitelio\Corina\RESULTADOS líneas celulares HNSCC\Western Blot\Western Elena\HN6\HN6+Bosutinib\HN6 Bosu\Procesadas\JPEG\Actina 2015-09-28_Exposure_3.0sec.jp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6" r="1481" b="11032"/>
              <a:stretch/>
            </p:blipFill>
            <p:spPr bwMode="auto">
              <a:xfrm>
                <a:off x="1921095" y="4626569"/>
                <a:ext cx="1060704" cy="13658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3" descr="M:\Epitelio\Corina\RESULTADOS líneas celulares HNSCC\Western Blot\Western Elena\HN6\HN6+Bosutinib\HN6 Bosu\Procesadas\JPEG\pAkt (308) 2015-09-25_500 sec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1095" y="3216059"/>
                <a:ext cx="1060704" cy="103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2" descr="M:\Epitelio\Corina\RESULTADOS líneas celulares HNSCC\Western Blot\Western Elena\HN6\HN6+Bosutinib\HN6 Bosu\Procesadas\JPEG\pS6 240-244_ 2015-09-30_0_5sec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19" t="25568" r="3020" b="14339"/>
              <a:stretch/>
            </p:blipFill>
            <p:spPr bwMode="auto">
              <a:xfrm>
                <a:off x="1921095" y="3561097"/>
                <a:ext cx="1060704" cy="16221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92 Imagen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9868" r="2903" b="21862"/>
              <a:stretch/>
            </p:blipFill>
            <p:spPr>
              <a:xfrm>
                <a:off x="1921821" y="3772749"/>
                <a:ext cx="1059978" cy="148786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sp>
            <p:nvSpPr>
              <p:cNvPr id="15" name="32 CuadroTexto"/>
              <p:cNvSpPr txBox="1"/>
              <p:nvPr/>
            </p:nvSpPr>
            <p:spPr>
              <a:xfrm>
                <a:off x="1513738" y="4574090"/>
                <a:ext cx="4148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Actin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33 CuadroTexto"/>
              <p:cNvSpPr txBox="1"/>
              <p:nvPr/>
            </p:nvSpPr>
            <p:spPr>
              <a:xfrm>
                <a:off x="1513818" y="3722105"/>
                <a:ext cx="49740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Actin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6 CuadroTexto"/>
              <p:cNvSpPr txBox="1"/>
              <p:nvPr/>
            </p:nvSpPr>
            <p:spPr>
              <a:xfrm>
                <a:off x="1077954" y="3004632"/>
                <a:ext cx="906537" cy="23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s-E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Akt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(Ser473)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7 CuadroTexto"/>
              <p:cNvSpPr txBox="1"/>
              <p:nvPr/>
            </p:nvSpPr>
            <p:spPr>
              <a:xfrm>
                <a:off x="1093765" y="3154491"/>
                <a:ext cx="9159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s-E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Akt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(Thr308)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9 CuadroTexto"/>
              <p:cNvSpPr txBox="1"/>
              <p:nvPr/>
            </p:nvSpPr>
            <p:spPr>
              <a:xfrm>
                <a:off x="1552479" y="4236966"/>
                <a:ext cx="3715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Akt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13 CuadroTexto"/>
              <p:cNvSpPr txBox="1"/>
              <p:nvPr/>
            </p:nvSpPr>
            <p:spPr>
              <a:xfrm>
                <a:off x="894696" y="3352546"/>
                <a:ext cx="10439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-S6 (Ser235/236)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15 CuadroTexto"/>
              <p:cNvSpPr txBox="1"/>
              <p:nvPr/>
            </p:nvSpPr>
            <p:spPr>
              <a:xfrm>
                <a:off x="1558954" y="4408471"/>
                <a:ext cx="3715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S6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20 CuadroTexto"/>
              <p:cNvSpPr txBox="1"/>
              <p:nvPr/>
            </p:nvSpPr>
            <p:spPr>
              <a:xfrm>
                <a:off x="685800" y="2810299"/>
                <a:ext cx="124809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p-ERK (Thr202/Tyr204)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21 CuadroTexto"/>
              <p:cNvSpPr txBox="1"/>
              <p:nvPr/>
            </p:nvSpPr>
            <p:spPr>
              <a:xfrm>
                <a:off x="1526553" y="4046642"/>
                <a:ext cx="40262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ERK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23 CuadroTexto"/>
              <p:cNvSpPr txBox="1"/>
              <p:nvPr/>
            </p:nvSpPr>
            <p:spPr>
              <a:xfrm>
                <a:off x="895787" y="3547560"/>
                <a:ext cx="105382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-S6 (Ser240/244)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114 Abrir llave"/>
              <p:cNvSpPr/>
              <p:nvPr/>
            </p:nvSpPr>
            <p:spPr bwMode="auto">
              <a:xfrm rot="5400000">
                <a:off x="2393102" y="2064288"/>
                <a:ext cx="110473" cy="1068871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endParaRPr lang="es-ES" sz="800" b="1"/>
              </a:p>
            </p:txBody>
          </p:sp>
          <p:grpSp>
            <p:nvGrpSpPr>
              <p:cNvPr id="26" name="127 Grupo"/>
              <p:cNvGrpSpPr/>
              <p:nvPr/>
            </p:nvGrpSpPr>
            <p:grpSpPr>
              <a:xfrm>
                <a:off x="1864920" y="2620393"/>
                <a:ext cx="1250648" cy="232316"/>
                <a:chOff x="1495025" y="2865865"/>
                <a:chExt cx="1250648" cy="232316"/>
              </a:xfrm>
            </p:grpSpPr>
            <p:sp>
              <p:nvSpPr>
                <p:cNvPr id="27" name="154 CuadroTexto"/>
                <p:cNvSpPr txBox="1">
                  <a:spLocks noChangeArrowheads="1"/>
                </p:cNvSpPr>
                <p:nvPr/>
              </p:nvSpPr>
              <p:spPr bwMode="auto">
                <a:xfrm rot="19902093">
                  <a:off x="1637639" y="2882737"/>
                  <a:ext cx="349531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ES" sz="800" dirty="0"/>
                    <a:t>10’</a:t>
                  </a:r>
                </a:p>
              </p:txBody>
            </p:sp>
            <p:sp>
              <p:nvSpPr>
                <p:cNvPr id="28" name="155 CuadroTexto"/>
                <p:cNvSpPr txBox="1">
                  <a:spLocks noChangeArrowheads="1"/>
                </p:cNvSpPr>
                <p:nvPr/>
              </p:nvSpPr>
              <p:spPr bwMode="auto">
                <a:xfrm rot="19902093">
                  <a:off x="1790015" y="2865865"/>
                  <a:ext cx="394824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ES" sz="800" dirty="0"/>
                    <a:t>30’</a:t>
                  </a:r>
                </a:p>
              </p:txBody>
            </p:sp>
            <p:sp>
              <p:nvSpPr>
                <p:cNvPr id="29" name="156 CuadroTexto"/>
                <p:cNvSpPr txBox="1">
                  <a:spLocks noChangeArrowheads="1"/>
                </p:cNvSpPr>
                <p:nvPr/>
              </p:nvSpPr>
              <p:spPr bwMode="auto">
                <a:xfrm rot="19902093">
                  <a:off x="1925181" y="2876628"/>
                  <a:ext cx="375303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ES" sz="800" dirty="0"/>
                    <a:t>1h</a:t>
                  </a:r>
                </a:p>
              </p:txBody>
            </p:sp>
            <p:sp>
              <p:nvSpPr>
                <p:cNvPr id="30" name="157 CuadroTexto"/>
                <p:cNvSpPr txBox="1">
                  <a:spLocks noChangeArrowheads="1"/>
                </p:cNvSpPr>
                <p:nvPr/>
              </p:nvSpPr>
              <p:spPr bwMode="auto">
                <a:xfrm rot="19902093">
                  <a:off x="2082664" y="2875024"/>
                  <a:ext cx="356185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ES" sz="800" dirty="0"/>
                    <a:t>2h</a:t>
                  </a:r>
                </a:p>
              </p:txBody>
            </p:sp>
            <p:sp>
              <p:nvSpPr>
                <p:cNvPr id="31" name="158 CuadroTexto"/>
                <p:cNvSpPr txBox="1">
                  <a:spLocks noChangeArrowheads="1"/>
                </p:cNvSpPr>
                <p:nvPr/>
              </p:nvSpPr>
              <p:spPr bwMode="auto">
                <a:xfrm rot="19902093">
                  <a:off x="2229866" y="2873279"/>
                  <a:ext cx="36354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ES" sz="800" dirty="0"/>
                    <a:t>6h</a:t>
                  </a:r>
                </a:p>
              </p:txBody>
            </p:sp>
            <p:sp>
              <p:nvSpPr>
                <p:cNvPr id="32" name="159 CuadroTexto"/>
                <p:cNvSpPr txBox="1">
                  <a:spLocks noChangeArrowheads="1"/>
                </p:cNvSpPr>
                <p:nvPr/>
              </p:nvSpPr>
              <p:spPr bwMode="auto">
                <a:xfrm rot="19902093">
                  <a:off x="2379520" y="2872661"/>
                  <a:ext cx="366153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ES" sz="800" dirty="0"/>
                    <a:t>24h</a:t>
                  </a:r>
                </a:p>
              </p:txBody>
            </p:sp>
            <p:sp>
              <p:nvSpPr>
                <p:cNvPr id="33" name="160 CuadroTexto"/>
                <p:cNvSpPr txBox="1">
                  <a:spLocks noChangeArrowheads="1"/>
                </p:cNvSpPr>
                <p:nvPr/>
              </p:nvSpPr>
              <p:spPr bwMode="auto">
                <a:xfrm rot="19902093">
                  <a:off x="1495025" y="2882737"/>
                  <a:ext cx="349531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ES" sz="800" dirty="0" smtClean="0"/>
                    <a:t>0h</a:t>
                  </a:r>
                  <a:endParaRPr lang="es-ES" altLang="es-ES" sz="800" dirty="0"/>
                </a:p>
              </p:txBody>
            </p:sp>
          </p:grpSp>
          <p:grpSp>
            <p:nvGrpSpPr>
              <p:cNvPr id="38" name="37 Grupo"/>
              <p:cNvGrpSpPr/>
              <p:nvPr/>
            </p:nvGrpSpPr>
            <p:grpSpPr>
              <a:xfrm>
                <a:off x="3007920" y="2362776"/>
                <a:ext cx="1250648" cy="489933"/>
                <a:chOff x="4150920" y="1835853"/>
                <a:chExt cx="1250648" cy="489933"/>
              </a:xfrm>
            </p:grpSpPr>
            <p:sp>
              <p:nvSpPr>
                <p:cNvPr id="39" name="13 CuadroTexto"/>
                <p:cNvSpPr txBox="1">
                  <a:spLocks noChangeArrowheads="1"/>
                </p:cNvSpPr>
                <p:nvPr/>
              </p:nvSpPr>
              <p:spPr bwMode="auto">
                <a:xfrm>
                  <a:off x="4419600" y="1835853"/>
                  <a:ext cx="659155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ES" sz="800" b="1" dirty="0" smtClean="0">
                      <a:solidFill>
                        <a:srgbClr val="0000CC"/>
                      </a:solidFill>
                    </a:rPr>
                    <a:t>WSU-HN13</a:t>
                  </a:r>
                  <a:endParaRPr lang="es-ES" altLang="es-ES" sz="800" b="1" dirty="0">
                    <a:solidFill>
                      <a:srgbClr val="0000CC"/>
                    </a:solidFill>
                  </a:endParaRPr>
                </a:p>
              </p:txBody>
            </p:sp>
            <p:grpSp>
              <p:nvGrpSpPr>
                <p:cNvPr id="40" name="39 Grupo"/>
                <p:cNvGrpSpPr/>
                <p:nvPr/>
              </p:nvGrpSpPr>
              <p:grpSpPr>
                <a:xfrm>
                  <a:off x="4150920" y="2016564"/>
                  <a:ext cx="1250648" cy="309222"/>
                  <a:chOff x="4150920" y="2016564"/>
                  <a:chExt cx="1250648" cy="309222"/>
                </a:xfrm>
              </p:grpSpPr>
              <p:sp>
                <p:nvSpPr>
                  <p:cNvPr id="41" name="114 Abrir llave"/>
                  <p:cNvSpPr/>
                  <p:nvPr/>
                </p:nvSpPr>
                <p:spPr bwMode="auto">
                  <a:xfrm rot="5400000">
                    <a:off x="4679102" y="1537365"/>
                    <a:ext cx="110473" cy="1068871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eaLnBrk="1" hangingPunct="1">
                      <a:defRPr/>
                    </a:pPr>
                    <a:endParaRPr lang="es-ES" sz="800" b="1"/>
                  </a:p>
                </p:txBody>
              </p:sp>
              <p:grpSp>
                <p:nvGrpSpPr>
                  <p:cNvPr id="42" name="127 Grupo"/>
                  <p:cNvGrpSpPr/>
                  <p:nvPr/>
                </p:nvGrpSpPr>
                <p:grpSpPr>
                  <a:xfrm>
                    <a:off x="4150920" y="2093470"/>
                    <a:ext cx="1250648" cy="232316"/>
                    <a:chOff x="1495025" y="2865865"/>
                    <a:chExt cx="1250648" cy="232316"/>
                  </a:xfrm>
                </p:grpSpPr>
                <p:sp>
                  <p:nvSpPr>
                    <p:cNvPr id="43" name="154 CuadroTexto"/>
                    <p:cNvSpPr txBox="1">
                      <a:spLocks noChangeArrowheads="1"/>
                    </p:cNvSpPr>
                    <p:nvPr/>
                  </p:nvSpPr>
                  <p:spPr bwMode="auto">
                    <a:xfrm rot="19902093">
                      <a:off x="1637639" y="2882737"/>
                      <a:ext cx="349531" cy="2154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s-ES" altLang="es-ES" sz="800" dirty="0"/>
                        <a:t>10’</a:t>
                      </a:r>
                    </a:p>
                  </p:txBody>
                </p:sp>
                <p:sp>
                  <p:nvSpPr>
                    <p:cNvPr id="44" name="155 CuadroTexto"/>
                    <p:cNvSpPr txBox="1">
                      <a:spLocks noChangeArrowheads="1"/>
                    </p:cNvSpPr>
                    <p:nvPr/>
                  </p:nvSpPr>
                  <p:spPr bwMode="auto">
                    <a:xfrm rot="19902093">
                      <a:off x="1790015" y="2865865"/>
                      <a:ext cx="394824" cy="2154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s-ES" altLang="es-ES" sz="800" dirty="0"/>
                        <a:t>30’</a:t>
                      </a:r>
                    </a:p>
                  </p:txBody>
                </p:sp>
                <p:sp>
                  <p:nvSpPr>
                    <p:cNvPr id="45" name="156 CuadroTexto"/>
                    <p:cNvSpPr txBox="1">
                      <a:spLocks noChangeArrowheads="1"/>
                    </p:cNvSpPr>
                    <p:nvPr/>
                  </p:nvSpPr>
                  <p:spPr bwMode="auto">
                    <a:xfrm rot="19902093">
                      <a:off x="1925181" y="2876628"/>
                      <a:ext cx="375303" cy="2154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s-ES" altLang="es-ES" sz="800" dirty="0"/>
                        <a:t>1h</a:t>
                      </a:r>
                    </a:p>
                  </p:txBody>
                </p:sp>
                <p:sp>
                  <p:nvSpPr>
                    <p:cNvPr id="46" name="157 CuadroTexto"/>
                    <p:cNvSpPr txBox="1">
                      <a:spLocks noChangeArrowheads="1"/>
                    </p:cNvSpPr>
                    <p:nvPr/>
                  </p:nvSpPr>
                  <p:spPr bwMode="auto">
                    <a:xfrm rot="19902093">
                      <a:off x="2082664" y="2875024"/>
                      <a:ext cx="356185" cy="2154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s-ES" altLang="es-ES" sz="800" dirty="0"/>
                        <a:t>2h</a:t>
                      </a:r>
                    </a:p>
                  </p:txBody>
                </p:sp>
                <p:sp>
                  <p:nvSpPr>
                    <p:cNvPr id="47" name="158 CuadroTexto"/>
                    <p:cNvSpPr txBox="1">
                      <a:spLocks noChangeArrowheads="1"/>
                    </p:cNvSpPr>
                    <p:nvPr/>
                  </p:nvSpPr>
                  <p:spPr bwMode="auto">
                    <a:xfrm rot="19902093">
                      <a:off x="2229866" y="2873279"/>
                      <a:ext cx="363547" cy="2154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s-ES" altLang="es-ES" sz="800" dirty="0"/>
                        <a:t>6h</a:t>
                      </a:r>
                    </a:p>
                  </p:txBody>
                </p:sp>
                <p:sp>
                  <p:nvSpPr>
                    <p:cNvPr id="48" name="159 CuadroTexto"/>
                    <p:cNvSpPr txBox="1">
                      <a:spLocks noChangeArrowheads="1"/>
                    </p:cNvSpPr>
                    <p:nvPr/>
                  </p:nvSpPr>
                  <p:spPr bwMode="auto">
                    <a:xfrm rot="19902093">
                      <a:off x="2379520" y="2872661"/>
                      <a:ext cx="366153" cy="2154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s-ES" altLang="es-ES" sz="800" dirty="0"/>
                        <a:t>24h</a:t>
                      </a:r>
                    </a:p>
                  </p:txBody>
                </p:sp>
                <p:sp>
                  <p:nvSpPr>
                    <p:cNvPr id="49" name="160 CuadroTexto"/>
                    <p:cNvSpPr txBox="1">
                      <a:spLocks noChangeArrowheads="1"/>
                    </p:cNvSpPr>
                    <p:nvPr/>
                  </p:nvSpPr>
                  <p:spPr bwMode="auto">
                    <a:xfrm rot="19902093">
                      <a:off x="1495025" y="2882737"/>
                      <a:ext cx="349531" cy="2154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s-ES" altLang="es-ES" sz="800" dirty="0" smtClean="0"/>
                        <a:t>0h</a:t>
                      </a:r>
                      <a:endParaRPr lang="es-ES" altLang="es-ES" sz="800" dirty="0"/>
                    </a:p>
                  </p:txBody>
                </p:sp>
              </p:grpSp>
            </p:grpSp>
          </p:grpSp>
          <p:pic>
            <p:nvPicPr>
              <p:cNvPr id="53" name="52 Imagen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21095" y="2857344"/>
                <a:ext cx="1060704" cy="161592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57" name="56 Imagen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356" b="7929"/>
              <a:stretch/>
            </p:blipFill>
            <p:spPr>
              <a:xfrm>
                <a:off x="3064746" y="3224637"/>
                <a:ext cx="1060704" cy="92742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58" name="57 Imagen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20" t="35386" r="4088" b="23440"/>
              <a:stretch/>
            </p:blipFill>
            <p:spPr>
              <a:xfrm>
                <a:off x="3064746" y="4091052"/>
                <a:ext cx="1060704" cy="132587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61" name="60 Imagen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" b="13925"/>
              <a:stretch/>
            </p:blipFill>
            <p:spPr>
              <a:xfrm>
                <a:off x="3064746" y="4462174"/>
                <a:ext cx="1060704" cy="116535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62" name="61 Imagen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544" b="35755"/>
              <a:stretch/>
            </p:blipFill>
            <p:spPr>
              <a:xfrm flipH="1">
                <a:off x="3064746" y="3772750"/>
                <a:ext cx="1060704" cy="148785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64" name="63 Imagen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528" b="23622"/>
              <a:stretch/>
            </p:blipFill>
            <p:spPr>
              <a:xfrm>
                <a:off x="3064746" y="4626569"/>
                <a:ext cx="1060704" cy="136581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66" name="65 Imagen"/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" b="9524"/>
              <a:stretch/>
            </p:blipFill>
            <p:spPr>
              <a:xfrm>
                <a:off x="3064746" y="2857344"/>
                <a:ext cx="1060704" cy="161592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67" name="66 Imagen"/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579" b="16323"/>
              <a:stretch/>
            </p:blipFill>
            <p:spPr>
              <a:xfrm>
                <a:off x="3064746" y="3062124"/>
                <a:ext cx="1060704" cy="121785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68" name="67 Imagen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64746" y="3565063"/>
                <a:ext cx="1060704" cy="162215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69" name="68 Imagen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64746" y="3359318"/>
                <a:ext cx="1060704" cy="160275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73" name="72 Imagen"/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891" b="9485"/>
              <a:stretch/>
            </p:blipFill>
            <p:spPr>
              <a:xfrm>
                <a:off x="3064746" y="4271498"/>
                <a:ext cx="1060704" cy="142817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74" name="73 Imagen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21095" y="3082936"/>
                <a:ext cx="1060704" cy="82068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</p:grpSp>
        <p:sp>
          <p:nvSpPr>
            <p:cNvPr id="108" name="107 CuadroTexto"/>
            <p:cNvSpPr txBox="1"/>
            <p:nvPr/>
          </p:nvSpPr>
          <p:spPr>
            <a:xfrm>
              <a:off x="3352800" y="5054121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50 Grupo"/>
            <p:cNvGrpSpPr/>
            <p:nvPr/>
          </p:nvGrpSpPr>
          <p:grpSpPr>
            <a:xfrm>
              <a:off x="609600" y="5093007"/>
              <a:ext cx="2364126" cy="2643304"/>
              <a:chOff x="4149670" y="1935995"/>
              <a:chExt cx="2364126" cy="2643304"/>
            </a:xfrm>
          </p:grpSpPr>
          <p:sp>
            <p:nvSpPr>
              <p:cNvPr id="78" name="20 CuadroTexto"/>
              <p:cNvSpPr txBox="1"/>
              <p:nvPr/>
            </p:nvSpPr>
            <p:spPr>
              <a:xfrm>
                <a:off x="4149670" y="2580092"/>
                <a:ext cx="124809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p-ERK (Thr202/Tyr204)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15 CuadroTexto"/>
              <p:cNvSpPr txBox="1">
                <a:spLocks noChangeArrowheads="1"/>
              </p:cNvSpPr>
              <p:nvPr/>
            </p:nvSpPr>
            <p:spPr bwMode="auto">
              <a:xfrm>
                <a:off x="4344269" y="2391753"/>
                <a:ext cx="105349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ES" sz="800" dirty="0"/>
                  <a:t>p-EGFR (Tyr1068)</a:t>
                </a:r>
              </a:p>
            </p:txBody>
          </p:sp>
          <p:sp>
            <p:nvSpPr>
              <p:cNvPr id="83" name="6 CuadroTexto"/>
              <p:cNvSpPr txBox="1"/>
              <p:nvPr/>
            </p:nvSpPr>
            <p:spPr>
              <a:xfrm>
                <a:off x="4491226" y="2771689"/>
                <a:ext cx="90653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s-E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Akt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(Ser473)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32 CuadroTexto"/>
              <p:cNvSpPr txBox="1"/>
              <p:nvPr/>
            </p:nvSpPr>
            <p:spPr>
              <a:xfrm>
                <a:off x="4978804" y="4363855"/>
                <a:ext cx="4148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Actin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9 CuadroTexto"/>
              <p:cNvSpPr txBox="1"/>
              <p:nvPr/>
            </p:nvSpPr>
            <p:spPr>
              <a:xfrm>
                <a:off x="5022066" y="3968735"/>
                <a:ext cx="3715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Akt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15 CuadroTexto"/>
              <p:cNvSpPr txBox="1"/>
              <p:nvPr/>
            </p:nvSpPr>
            <p:spPr>
              <a:xfrm>
                <a:off x="5022066" y="4190026"/>
                <a:ext cx="3715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S6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21 CuadroTexto"/>
              <p:cNvSpPr txBox="1"/>
              <p:nvPr/>
            </p:nvSpPr>
            <p:spPr>
              <a:xfrm>
                <a:off x="4991035" y="3778411"/>
                <a:ext cx="40262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ERK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21 CuadroTexto"/>
              <p:cNvSpPr txBox="1"/>
              <p:nvPr/>
            </p:nvSpPr>
            <p:spPr>
              <a:xfrm>
                <a:off x="4899742" y="3590556"/>
                <a:ext cx="49391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EGFR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94" name="93 Grupo"/>
              <p:cNvGrpSpPr/>
              <p:nvPr/>
            </p:nvGrpSpPr>
            <p:grpSpPr>
              <a:xfrm>
                <a:off x="4734349" y="1935995"/>
                <a:ext cx="1779447" cy="483365"/>
                <a:chOff x="4317791" y="3227793"/>
                <a:chExt cx="1779447" cy="483365"/>
              </a:xfrm>
            </p:grpSpPr>
            <p:sp>
              <p:nvSpPr>
                <p:cNvPr id="102" name="101 CuadroTexto"/>
                <p:cNvSpPr txBox="1"/>
                <p:nvPr/>
              </p:nvSpPr>
              <p:spPr>
                <a:xfrm>
                  <a:off x="4317791" y="3243633"/>
                  <a:ext cx="65755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Bosutinib</a:t>
                  </a:r>
                  <a:endParaRPr lang="en-GB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" name="102 CuadroTexto"/>
                <p:cNvSpPr txBox="1"/>
                <p:nvPr/>
              </p:nvSpPr>
              <p:spPr>
                <a:xfrm>
                  <a:off x="4359469" y="3366705"/>
                  <a:ext cx="614271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Alpelisib</a:t>
                  </a:r>
                  <a:endParaRPr lang="en-GB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" name="103 CuadroTexto"/>
                <p:cNvSpPr txBox="1"/>
                <p:nvPr/>
              </p:nvSpPr>
              <p:spPr>
                <a:xfrm>
                  <a:off x="4370690" y="3489777"/>
                  <a:ext cx="60144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Erlotinib</a:t>
                  </a:r>
                  <a:endParaRPr lang="en-GB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" name="104 CuadroTexto"/>
                <p:cNvSpPr txBox="1"/>
                <p:nvPr/>
              </p:nvSpPr>
              <p:spPr>
                <a:xfrm>
                  <a:off x="4918710" y="3227793"/>
                  <a:ext cx="114326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   +  -   +      -    -</a:t>
                  </a:r>
                  <a:endParaRPr lang="en-GB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" name="105 CuadroTexto"/>
                <p:cNvSpPr txBox="1"/>
                <p:nvPr/>
              </p:nvSpPr>
              <p:spPr>
                <a:xfrm>
                  <a:off x="4919038" y="3360508"/>
                  <a:ext cx="11753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   -   +  +      -    +</a:t>
                  </a:r>
                  <a:endParaRPr lang="en-GB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" name="106 CuadroTexto"/>
                <p:cNvSpPr txBox="1"/>
                <p:nvPr/>
              </p:nvSpPr>
              <p:spPr>
                <a:xfrm>
                  <a:off x="4918710" y="3464937"/>
                  <a:ext cx="117852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   -   -   -       +   +</a:t>
                  </a:r>
                  <a:endParaRPr lang="en-GB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5" name="13 CuadroTexto"/>
              <p:cNvSpPr txBox="1"/>
              <p:nvPr/>
            </p:nvSpPr>
            <p:spPr>
              <a:xfrm>
                <a:off x="4353824" y="3103835"/>
                <a:ext cx="10439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-S6 (Ser235/236)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23 CuadroTexto"/>
              <p:cNvSpPr txBox="1"/>
              <p:nvPr/>
            </p:nvSpPr>
            <p:spPr>
              <a:xfrm>
                <a:off x="4343936" y="3289756"/>
                <a:ext cx="105382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-S6 (Ser240/244)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7 CuadroTexto"/>
              <p:cNvSpPr txBox="1"/>
              <p:nvPr/>
            </p:nvSpPr>
            <p:spPr>
              <a:xfrm>
                <a:off x="4481771" y="2947471"/>
                <a:ext cx="9159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s-E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Akt</a:t>
                </a:r>
                <a:r>
                  <a:rPr lang="es-E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(Thr308)</a:t>
                </a:r>
                <a:endParaRPr lang="es-E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76" name="75 Imagen"/>
              <p:cNvPicPr>
                <a:picLocks noChangeAspect="1"/>
              </p:cNvPicPr>
              <p:nvPr/>
            </p:nvPicPr>
            <p:blipFill rotWithShape="1"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711" b="11104"/>
              <a:stretch/>
            </p:blipFill>
            <p:spPr>
              <a:xfrm>
                <a:off x="5380119" y="4407855"/>
                <a:ext cx="1060704" cy="165346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048" name="2047 Imagen"/>
              <p:cNvPicPr>
                <a:picLocks noChangeAspect="1"/>
              </p:cNvPicPr>
              <p:nvPr/>
            </p:nvPicPr>
            <p:blipFill rotWithShape="1"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091"/>
              <a:stretch/>
            </p:blipFill>
            <p:spPr>
              <a:xfrm>
                <a:off x="5380119" y="4012823"/>
                <a:ext cx="1060704" cy="165346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049" name="2048 Imagen"/>
              <p:cNvPicPr>
                <a:picLocks noChangeAspect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703" b="10818"/>
              <a:stretch/>
            </p:blipFill>
            <p:spPr>
              <a:xfrm>
                <a:off x="5380119" y="3820285"/>
                <a:ext cx="1060704" cy="165346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052" name="2051 Imagen"/>
              <p:cNvPicPr>
                <a:picLocks noChangeAspect="1"/>
              </p:cNvPicPr>
              <p:nvPr/>
            </p:nvPicPr>
            <p:blipFill rotWithShape="1"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972" b="34026"/>
              <a:stretch/>
            </p:blipFill>
            <p:spPr>
              <a:xfrm>
                <a:off x="5380119" y="4207629"/>
                <a:ext cx="1060704" cy="169469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055" name="2054 Imagen"/>
              <p:cNvPicPr>
                <a:picLocks noChangeAspect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692" b="26646"/>
              <a:stretch/>
            </p:blipFill>
            <p:spPr>
              <a:xfrm>
                <a:off x="5380119" y="3626292"/>
                <a:ext cx="1060704" cy="169578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38" name="137 Imagen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80119" y="3152759"/>
                <a:ext cx="1060704" cy="134059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39" name="138 Imagen"/>
              <p:cNvPicPr>
                <a:picLocks noChangeAspect="1"/>
              </p:cNvPicPr>
              <p:nvPr/>
            </p:nvPicPr>
            <p:blipFill rotWithShape="1"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158" b="17156"/>
              <a:stretch/>
            </p:blipFill>
            <p:spPr>
              <a:xfrm>
                <a:off x="5380119" y="2610491"/>
                <a:ext cx="1060704" cy="165346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41" name="140 Imagen"/>
              <p:cNvPicPr>
                <a:picLocks noChangeAspect="1"/>
              </p:cNvPicPr>
              <p:nvPr/>
            </p:nvPicPr>
            <p:blipFill rotWithShape="1"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481" b="13619"/>
              <a:stretch/>
            </p:blipFill>
            <p:spPr>
              <a:xfrm>
                <a:off x="5380119" y="2413000"/>
                <a:ext cx="1060704" cy="163383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" name="1 Imagen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027" b="12025"/>
              <a:stretch/>
            </p:blipFill>
            <p:spPr>
              <a:xfrm>
                <a:off x="5380119" y="2809945"/>
                <a:ext cx="1060704" cy="165346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7" name="6 Imagen"/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BEBA8EAE-BF5A-486C-A8C5-ECC9F3942E4B}">
                    <a14:imgProps xmlns:a14="http://schemas.microsoft.com/office/drawing/2010/main">
                      <a14:imgLayer r:embed="rId32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80119" y="3009399"/>
                <a:ext cx="1060704" cy="109252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9" name="8 Imagen"/>
              <p:cNvPicPr>
                <a:picLocks noChangeAspect="1"/>
              </p:cNvPicPr>
              <p:nvPr/>
            </p:nvPicPr>
            <p:blipFill rotWithShape="1"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" b="22894"/>
              <a:stretch/>
            </p:blipFill>
            <p:spPr>
              <a:xfrm>
                <a:off x="5380119" y="3320928"/>
                <a:ext cx="1060704" cy="165346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cxnSp>
            <p:nvCxnSpPr>
              <p:cNvPr id="101" name="100 Conector recto de flecha"/>
              <p:cNvCxnSpPr/>
              <p:nvPr/>
            </p:nvCxnSpPr>
            <p:spPr>
              <a:xfrm>
                <a:off x="5307456" y="3071646"/>
                <a:ext cx="8312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75" name="Picture 51"/>
            <p:cNvPicPr>
              <a:picLocks noChangeAspect="1" noChangeArrowheads="1"/>
            </p:cNvPicPr>
            <p:nvPr/>
          </p:nvPicPr>
          <p:blipFill rotWithShape="1">
            <a:blip r:embed="rId3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43"/>
            <a:stretch/>
          </p:blipFill>
          <p:spPr bwMode="auto">
            <a:xfrm>
              <a:off x="4566014" y="5786308"/>
              <a:ext cx="1207008" cy="170748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4" name="20 CuadroTexto"/>
            <p:cNvSpPr txBox="1"/>
            <p:nvPr/>
          </p:nvSpPr>
          <p:spPr>
            <a:xfrm>
              <a:off x="3309389" y="5733807"/>
              <a:ext cx="12480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p-ERK (Thr202/Tyr204)</a:t>
              </a:r>
              <a:endParaRPr lang="es-E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15 CuadroTexto"/>
            <p:cNvSpPr txBox="1">
              <a:spLocks noChangeArrowheads="1"/>
            </p:cNvSpPr>
            <p:nvPr/>
          </p:nvSpPr>
          <p:spPr bwMode="auto">
            <a:xfrm>
              <a:off x="3503988" y="5542043"/>
              <a:ext cx="105349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s-ES" altLang="es-ES" sz="800" dirty="0"/>
                <a:t>p-EGFR (Tyr1068)</a:t>
              </a:r>
            </a:p>
          </p:txBody>
        </p:sp>
        <p:sp>
          <p:nvSpPr>
            <p:cNvPr id="146" name="6 CuadroTexto"/>
            <p:cNvSpPr txBox="1"/>
            <p:nvPr/>
          </p:nvSpPr>
          <p:spPr>
            <a:xfrm>
              <a:off x="3650945" y="5925571"/>
              <a:ext cx="9065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s-E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Akt</a:t>
              </a:r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(Ser473)</a:t>
              </a:r>
              <a:endParaRPr lang="es-E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32 CuadroTexto"/>
            <p:cNvSpPr txBox="1"/>
            <p:nvPr/>
          </p:nvSpPr>
          <p:spPr>
            <a:xfrm>
              <a:off x="4138523" y="7425843"/>
              <a:ext cx="4148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s-E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es-E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9 CuadroTexto"/>
            <p:cNvSpPr txBox="1"/>
            <p:nvPr/>
          </p:nvSpPr>
          <p:spPr>
            <a:xfrm>
              <a:off x="4181785" y="7036891"/>
              <a:ext cx="3715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s-E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Akt</a:t>
              </a:r>
              <a:endParaRPr lang="es-E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15 CuadroTexto"/>
            <p:cNvSpPr txBox="1"/>
            <p:nvPr/>
          </p:nvSpPr>
          <p:spPr>
            <a:xfrm>
              <a:off x="4181785" y="7242157"/>
              <a:ext cx="3715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S6</a:t>
              </a:r>
              <a:endParaRPr lang="es-E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21 CuadroTexto"/>
            <p:cNvSpPr txBox="1"/>
            <p:nvPr/>
          </p:nvSpPr>
          <p:spPr>
            <a:xfrm>
              <a:off x="4150754" y="6832803"/>
              <a:ext cx="4026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es-E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21 CuadroTexto"/>
            <p:cNvSpPr txBox="1"/>
            <p:nvPr/>
          </p:nvSpPr>
          <p:spPr>
            <a:xfrm>
              <a:off x="4059461" y="6630759"/>
              <a:ext cx="4939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EGFR</a:t>
              </a:r>
              <a:endParaRPr lang="es-E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8" name="157 Grupo"/>
            <p:cNvGrpSpPr/>
            <p:nvPr/>
          </p:nvGrpSpPr>
          <p:grpSpPr>
            <a:xfrm>
              <a:off x="3921646" y="5093007"/>
              <a:ext cx="1945754" cy="483365"/>
              <a:chOff x="4254076" y="3227793"/>
              <a:chExt cx="1945754" cy="483365"/>
            </a:xfrm>
          </p:grpSpPr>
          <p:sp>
            <p:nvSpPr>
              <p:cNvPr id="174" name="173 CuadroTexto"/>
              <p:cNvSpPr txBox="1"/>
              <p:nvPr/>
            </p:nvSpPr>
            <p:spPr>
              <a:xfrm>
                <a:off x="4272071" y="3243633"/>
                <a:ext cx="65755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Bosutinib</a:t>
                </a:r>
                <a:endParaRPr lang="en-GB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174 CuadroTexto"/>
              <p:cNvSpPr txBox="1"/>
              <p:nvPr/>
            </p:nvSpPr>
            <p:spPr>
              <a:xfrm>
                <a:off x="4313749" y="3366705"/>
                <a:ext cx="61427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Alpelisib</a:t>
                </a:r>
                <a:endParaRPr lang="en-GB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175 CuadroTexto"/>
              <p:cNvSpPr txBox="1"/>
              <p:nvPr/>
            </p:nvSpPr>
            <p:spPr>
              <a:xfrm>
                <a:off x="4254076" y="3489777"/>
                <a:ext cx="6767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Dactolisib</a:t>
                </a:r>
                <a:endParaRPr lang="en-GB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176 CuadroTexto"/>
              <p:cNvSpPr txBox="1"/>
              <p:nvPr/>
            </p:nvSpPr>
            <p:spPr>
              <a:xfrm>
                <a:off x="4918710" y="3227793"/>
                <a:ext cx="128112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   +    -    -     +   +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177 CuadroTexto"/>
              <p:cNvSpPr txBox="1"/>
              <p:nvPr/>
            </p:nvSpPr>
            <p:spPr>
              <a:xfrm>
                <a:off x="4919038" y="3360508"/>
                <a:ext cx="121379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    -    +   -     +   -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178 CuadroTexto"/>
              <p:cNvSpPr txBox="1"/>
              <p:nvPr/>
            </p:nvSpPr>
            <p:spPr>
              <a:xfrm>
                <a:off x="4918710" y="3464937"/>
                <a:ext cx="12490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    -    -    +    -    +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9" name="13 CuadroTexto"/>
            <p:cNvSpPr txBox="1"/>
            <p:nvPr/>
          </p:nvSpPr>
          <p:spPr>
            <a:xfrm>
              <a:off x="3513543" y="6117336"/>
              <a:ext cx="10439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-S6 (Ser235/236)</a:t>
              </a:r>
              <a:endParaRPr lang="es-E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23 CuadroTexto"/>
            <p:cNvSpPr txBox="1"/>
            <p:nvPr/>
          </p:nvSpPr>
          <p:spPr>
            <a:xfrm>
              <a:off x="3503655" y="6309101"/>
              <a:ext cx="105382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-S6 (Ser240/244)</a:t>
              </a:r>
              <a:endParaRPr lang="es-E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51" name="Picture 27"/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6014" y="6642687"/>
              <a:ext cx="1204912" cy="15240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6014" y="7272215"/>
              <a:ext cx="1204912" cy="1349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0" name="Picture 36"/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8110" y="5562353"/>
              <a:ext cx="1204912" cy="18891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2" name="Picture 38"/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6014" y="6832434"/>
              <a:ext cx="1206500" cy="18732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4" name="Picture 40"/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8110" y="5992098"/>
              <a:ext cx="1204912" cy="13970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8" name="Picture 44"/>
            <p:cNvPicPr>
              <a:picLocks noChangeAspect="1" noChangeArrowheads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8110" y="6166840"/>
              <a:ext cx="1204912" cy="16351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3" name="Picture 49"/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6014" y="7462943"/>
              <a:ext cx="1206500" cy="16510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5" name="64 Conector recto"/>
            <p:cNvCxnSpPr/>
            <p:nvPr/>
          </p:nvCxnSpPr>
          <p:spPr>
            <a:xfrm>
              <a:off x="5388580" y="5149093"/>
              <a:ext cx="0" cy="2504632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4625" y="6355724"/>
              <a:ext cx="1212850" cy="176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095" y="7058805"/>
              <a:ext cx="1219200" cy="158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55242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CuadroTexto"/>
          <p:cNvSpPr txBox="1"/>
          <p:nvPr/>
        </p:nvSpPr>
        <p:spPr>
          <a:xfrm>
            <a:off x="533401" y="506849"/>
            <a:ext cx="60959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 Figure S2. A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Growth rate of Cal33 xenografts.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Macroscopic aspect of one Cal33 representative tumor (day 25 after injection) before (left panel) and after (right panel) excision. Cal33 tumors were well vascularized.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Hematoxylin and eosin staining of Cal33 tumor sections at different magnifications showing that this tumors are well differentiated.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Immunofluorescence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staining 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 Cal33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tumor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section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basal keratin 5 (in green) and the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suprabasal</a:t>
            </a:r>
            <a:r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  <a:t> keratin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 (in red). Nuclei were stained with DAPI (in purple). Bars in C) and D) indicate 100 µm.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30 Grupo"/>
          <p:cNvGrpSpPr/>
          <p:nvPr/>
        </p:nvGrpSpPr>
        <p:grpSpPr>
          <a:xfrm>
            <a:off x="1042474" y="2082821"/>
            <a:ext cx="4706201" cy="4949985"/>
            <a:chOff x="780200" y="1450815"/>
            <a:chExt cx="4706201" cy="4949985"/>
          </a:xfrm>
        </p:grpSpPr>
        <p:sp>
          <p:nvSpPr>
            <p:cNvPr id="35" name="34 CuadroTexto"/>
            <p:cNvSpPr txBox="1"/>
            <p:nvPr/>
          </p:nvSpPr>
          <p:spPr>
            <a:xfrm>
              <a:off x="780200" y="1506238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35 CuadroTexto"/>
            <p:cNvSpPr txBox="1"/>
            <p:nvPr/>
          </p:nvSpPr>
          <p:spPr>
            <a:xfrm>
              <a:off x="780200" y="2970163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49 Rectángulo"/>
            <p:cNvSpPr/>
            <p:nvPr/>
          </p:nvSpPr>
          <p:spPr>
            <a:xfrm>
              <a:off x="781737" y="1450815"/>
              <a:ext cx="4704664" cy="494998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3343" y="1783237"/>
              <a:ext cx="1940357" cy="1283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733" y="3257705"/>
              <a:ext cx="1011935" cy="137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3257705"/>
              <a:ext cx="769778" cy="1371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20 CuadroTexto"/>
            <p:cNvSpPr txBox="1"/>
            <p:nvPr/>
          </p:nvSpPr>
          <p:spPr>
            <a:xfrm>
              <a:off x="2971501" y="1506238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9" name="28 Grupo"/>
            <p:cNvGrpSpPr/>
            <p:nvPr/>
          </p:nvGrpSpPr>
          <p:grpSpPr>
            <a:xfrm>
              <a:off x="3309305" y="1634104"/>
              <a:ext cx="2006973" cy="1505230"/>
              <a:chOff x="3309306" y="1634104"/>
              <a:chExt cx="1658112" cy="1243584"/>
            </a:xfrm>
          </p:grpSpPr>
          <p:pic>
            <p:nvPicPr>
              <p:cNvPr id="4" name="3 Imagen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09306" y="1634104"/>
                <a:ext cx="1658112" cy="1243584"/>
              </a:xfrm>
              <a:prstGeom prst="rect">
                <a:avLst/>
              </a:prstGeom>
            </p:spPr>
          </p:pic>
          <p:cxnSp>
            <p:nvCxnSpPr>
              <p:cNvPr id="11" name="10 Conector recto"/>
              <p:cNvCxnSpPr/>
              <p:nvPr/>
            </p:nvCxnSpPr>
            <p:spPr>
              <a:xfrm>
                <a:off x="4814808" y="2757230"/>
                <a:ext cx="9676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25 Grupo"/>
            <p:cNvGrpSpPr/>
            <p:nvPr/>
          </p:nvGrpSpPr>
          <p:grpSpPr>
            <a:xfrm>
              <a:off x="3309305" y="3198386"/>
              <a:ext cx="2006973" cy="1505230"/>
              <a:chOff x="5667423" y="1912326"/>
              <a:chExt cx="1658112" cy="1243584"/>
            </a:xfrm>
          </p:grpSpPr>
          <p:pic>
            <p:nvPicPr>
              <p:cNvPr id="5" name="4 Imagen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67423" y="1912326"/>
                <a:ext cx="1658112" cy="1243584"/>
              </a:xfrm>
              <a:prstGeom prst="rect">
                <a:avLst/>
              </a:prstGeom>
            </p:spPr>
          </p:pic>
          <p:cxnSp>
            <p:nvCxnSpPr>
              <p:cNvPr id="25" name="24 Conector recto"/>
              <p:cNvCxnSpPr/>
              <p:nvPr/>
            </p:nvCxnSpPr>
            <p:spPr>
              <a:xfrm>
                <a:off x="7022974" y="3035452"/>
                <a:ext cx="23706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26 Grupo"/>
            <p:cNvGrpSpPr/>
            <p:nvPr/>
          </p:nvGrpSpPr>
          <p:grpSpPr>
            <a:xfrm>
              <a:off x="3298673" y="4762667"/>
              <a:ext cx="2006973" cy="1505230"/>
              <a:chOff x="7372445" y="1912326"/>
              <a:chExt cx="1658112" cy="1243584"/>
            </a:xfrm>
          </p:grpSpPr>
          <p:pic>
            <p:nvPicPr>
              <p:cNvPr id="6" name="5 Imagen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72445" y="1912326"/>
                <a:ext cx="1658112" cy="1243584"/>
              </a:xfrm>
              <a:prstGeom prst="rect">
                <a:avLst/>
              </a:prstGeom>
            </p:spPr>
          </p:pic>
          <p:cxnSp>
            <p:nvCxnSpPr>
              <p:cNvPr id="28" name="27 Conector recto"/>
              <p:cNvCxnSpPr/>
              <p:nvPr/>
            </p:nvCxnSpPr>
            <p:spPr>
              <a:xfrm>
                <a:off x="8463517" y="3035452"/>
                <a:ext cx="47548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29 Grupo"/>
            <p:cNvGrpSpPr/>
            <p:nvPr/>
          </p:nvGrpSpPr>
          <p:grpSpPr>
            <a:xfrm>
              <a:off x="1054879" y="4762667"/>
              <a:ext cx="2005821" cy="1508760"/>
              <a:chOff x="1039110" y="5562600"/>
              <a:chExt cx="1692250" cy="1267968"/>
            </a:xfrm>
          </p:grpSpPr>
          <p:pic>
            <p:nvPicPr>
              <p:cNvPr id="17" name="16 Imagen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5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39110" y="5562600"/>
                <a:ext cx="1692250" cy="1267968"/>
              </a:xfrm>
              <a:prstGeom prst="rect">
                <a:avLst/>
              </a:prstGeom>
            </p:spPr>
          </p:pic>
          <p:cxnSp>
            <p:nvCxnSpPr>
              <p:cNvPr id="33" name="32 Conector recto"/>
              <p:cNvCxnSpPr/>
              <p:nvPr/>
            </p:nvCxnSpPr>
            <p:spPr>
              <a:xfrm>
                <a:off x="2436061" y="6733102"/>
                <a:ext cx="191693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41 CuadroTexto"/>
            <p:cNvSpPr txBox="1"/>
            <p:nvPr/>
          </p:nvSpPr>
          <p:spPr>
            <a:xfrm>
              <a:off x="781736" y="4676001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80194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10424</TotalTime>
  <Words>391</Words>
  <Application>Microsoft Office PowerPoint</Application>
  <PresentationFormat>Presentación en pantalla (4:3)</PresentationFormat>
  <Paragraphs>71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Lorz Lopez, Maria Corina</dc:creator>
  <cp:lastModifiedBy>Lorz Lopez, Maria Corina</cp:lastModifiedBy>
  <cp:revision>307</cp:revision>
  <cp:lastPrinted>2018-03-05T16:36:54Z</cp:lastPrinted>
  <dcterms:created xsi:type="dcterms:W3CDTF">2017-12-14T11:33:24Z</dcterms:created>
  <dcterms:modified xsi:type="dcterms:W3CDTF">2018-06-15T10:33:49Z</dcterms:modified>
</cp:coreProperties>
</file>