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4" r:id="rId2"/>
    <p:sldId id="265" r:id="rId3"/>
    <p:sldId id="267" r:id="rId4"/>
  </p:sldIdLst>
  <p:sldSz cx="9144000" cy="6858000" type="screen4x3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4A"/>
    <a:srgbClr val="FFFF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74338" autoAdjust="0"/>
  </p:normalViewPr>
  <p:slideViewPr>
    <p:cSldViewPr>
      <p:cViewPr varScale="1">
        <p:scale>
          <a:sx n="58" d="100"/>
          <a:sy n="58" d="100"/>
        </p:scale>
        <p:origin x="-12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HN's\Experiments\RNA-related\Real-time%20PCR\IL-1b%20inhibition\%235%235alone%20RNA%20con_0226_2018_revised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2018-03-20_133212_GF_Fn%20infection_HL5%20treat_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2018-03-20_133212_GF_Fn%20infection_HL5%20treat_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HN's\Experiments\RNA-related\Real-time%20PCR\IL-1b%20inhibition\%235%235alone%20RNA%20con_0226_2018_revised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HN's\Experiments\RNA-related\Real-time%20PCR\IL-1b%20inhibition\%235%235alone%20RNA%20con_0226_2018_revised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HN's\Experiments\RNA-related\Real-time%20PCR\IL-1b%20inhibition\%235%235alone%20RNA%20con_0226_2018_revised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%235%235alone%20RNA%20con_0226_2018_revised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%235%235alone%20RNA%20con_0226_2018_revised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2018-03-20_133212_GF_Fn%20infection_HL5%20treat_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2018-03-20_133212_GF_Fn%20infection_HL5%20treat_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n31\Dropbox\Experiments\IL-1b%20inhibitor\HL5%20manuscript\HL5-related%20data\2018-03-20_133212_GF_Fn%20infection_HL5%20treat_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69568447952793"/>
          <c:y val="0.16752740518602088"/>
          <c:w val="0.75372551565681434"/>
          <c:h val="0.669520838736261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'Real-time data'!$N$28:$R$28</c:f>
              <c:strCache>
                <c:ptCount val="1"/>
                <c:pt idx="0">
                  <c:v>IL-1b (1ng/ml) + #5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data'!$O$37:$S$37</c:f>
                <c:numCache>
                  <c:formatCode>General</c:formatCode>
                  <c:ptCount val="5"/>
                  <c:pt idx="1">
                    <c:v>0.19640715336915743</c:v>
                  </c:pt>
                  <c:pt idx="2">
                    <c:v>0.19352129226320991</c:v>
                  </c:pt>
                  <c:pt idx="3">
                    <c:v>0.20257828356320956</c:v>
                  </c:pt>
                  <c:pt idx="4">
                    <c:v>0.63521591206246708</c:v>
                  </c:pt>
                </c:numCache>
              </c:numRef>
            </c:plus>
            <c:minus>
              <c:numRef>
                <c:f>'Real-time data'!$O$37:$S$37</c:f>
                <c:numCache>
                  <c:formatCode>General</c:formatCode>
                  <c:ptCount val="5"/>
                  <c:pt idx="1">
                    <c:v>0.19640715336915743</c:v>
                  </c:pt>
                  <c:pt idx="2">
                    <c:v>0.19352129226320991</c:v>
                  </c:pt>
                  <c:pt idx="3">
                    <c:v>0.20257828356320956</c:v>
                  </c:pt>
                  <c:pt idx="4">
                    <c:v>0.63521591206246708</c:v>
                  </c:pt>
                </c:numCache>
              </c:numRef>
            </c:minus>
          </c:errBars>
          <c:cat>
            <c:numRef>
              <c:f>'Real-time data'!$O$24:$S$24</c:f>
              <c:numCache>
                <c:formatCode>General</c:formatCode>
                <c:ptCount val="5"/>
              </c:numCache>
            </c:numRef>
          </c:cat>
          <c:val>
            <c:numRef>
              <c:f>'Real-time data'!$P$92:$T$92</c:f>
              <c:numCache>
                <c:formatCode>General</c:formatCode>
                <c:ptCount val="5"/>
                <c:pt idx="0">
                  <c:v>1</c:v>
                </c:pt>
                <c:pt idx="1">
                  <c:v>0.91300940263915176</c:v>
                </c:pt>
                <c:pt idx="2">
                  <c:v>0.81714578234569135</c:v>
                </c:pt>
                <c:pt idx="3">
                  <c:v>1.0087696413415443</c:v>
                </c:pt>
                <c:pt idx="4">
                  <c:v>0.83149556991923879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468864"/>
        <c:axId val="128470400"/>
      </c:barChart>
      <c:catAx>
        <c:axId val="128468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470400"/>
        <c:crosses val="autoZero"/>
        <c:auto val="1"/>
        <c:lblAlgn val="ctr"/>
        <c:lblOffset val="100"/>
        <c:noMultiLvlLbl val="0"/>
      </c:catAx>
      <c:valAx>
        <c:axId val="12847040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Relative iNOS mRNA expression</a:t>
                </a:r>
              </a:p>
            </c:rich>
          </c:tx>
          <c:layout>
            <c:manualLayout>
              <c:xMode val="edge"/>
              <c:yMode val="edge"/>
              <c:x val="1.8615404869726422E-3"/>
              <c:y val="0.1962291910569084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/>
            </a:pPr>
            <a:endParaRPr lang="en-US"/>
          </a:p>
        </c:txPr>
        <c:crossAx val="128468864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95415026246718"/>
          <c:y val="0.1282409408386139"/>
          <c:w val="0.74150795603674535"/>
          <c:h val="0.640874614336421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Sheet1!$AH$32:$AL$32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0.1656927772413099</c:v>
                  </c:pt>
                  <c:pt idx="2">
                    <c:v>7.8700402829034469E-2</c:v>
                  </c:pt>
                  <c:pt idx="3">
                    <c:v>1.2903809455289269E-2</c:v>
                  </c:pt>
                  <c:pt idx="4">
                    <c:v>8.9850073994212493E-2</c:v>
                  </c:pt>
                </c:numCache>
              </c:numRef>
            </c:plus>
            <c:minus>
              <c:numRef>
                <c:f>Sheet1!$AH$32:$AL$32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0.1656927772413099</c:v>
                  </c:pt>
                  <c:pt idx="2">
                    <c:v>7.8700402829034469E-2</c:v>
                  </c:pt>
                  <c:pt idx="3">
                    <c:v>1.2903809455289269E-2</c:v>
                  </c:pt>
                  <c:pt idx="4">
                    <c:v>8.9850073994212493E-2</c:v>
                  </c:pt>
                </c:numCache>
              </c:numRef>
            </c:minus>
          </c:errBars>
          <c:cat>
            <c:numRef>
              <c:f>Sheet1!$AH$20:$AL$20</c:f>
              <c:numCache>
                <c:formatCode>General</c:formatCode>
                <c:ptCount val="5"/>
              </c:numCache>
            </c:numRef>
          </c:cat>
          <c:val>
            <c:numRef>
              <c:f>Sheet1!$AH$26:$AL$26</c:f>
              <c:numCache>
                <c:formatCode>General</c:formatCode>
                <c:ptCount val="5"/>
                <c:pt idx="0">
                  <c:v>1</c:v>
                </c:pt>
                <c:pt idx="1">
                  <c:v>1.0092353745239535</c:v>
                </c:pt>
                <c:pt idx="2">
                  <c:v>1.1208615664453105</c:v>
                </c:pt>
                <c:pt idx="3">
                  <c:v>1.1461775132852958</c:v>
                </c:pt>
                <c:pt idx="4">
                  <c:v>0.97374938100299535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645760"/>
        <c:axId val="128328064"/>
      </c:barChart>
      <c:catAx>
        <c:axId val="128645760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ln>
            <a:solidFill>
              <a:schemeClr val="tx1"/>
            </a:solidFill>
          </a:ln>
        </c:spPr>
        <c:crossAx val="128328064"/>
        <c:crosses val="autoZero"/>
        <c:auto val="1"/>
        <c:lblAlgn val="ctr"/>
        <c:lblOffset val="100"/>
        <c:noMultiLvlLbl val="0"/>
      </c:catAx>
      <c:valAx>
        <c:axId val="1283280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Relative iNOS mRNA expression</a:t>
                </a:r>
              </a:p>
            </c:rich>
          </c:tx>
          <c:layout>
            <c:manualLayout>
              <c:xMode val="edge"/>
              <c:yMode val="edge"/>
              <c:x val="1.5332185039370078E-2"/>
              <c:y val="0.1963979483803839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645760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32915026246718"/>
          <c:y val="0.13479116143147593"/>
          <c:w val="0.77275795603674535"/>
          <c:h val="0.6605252761150074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Sheet1!$AH$33:$AL$33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0.25778360165522507</c:v>
                  </c:pt>
                  <c:pt idx="2">
                    <c:v>0.26851806341827739</c:v>
                  </c:pt>
                  <c:pt idx="3">
                    <c:v>7.4593583324966267E-2</c:v>
                  </c:pt>
                  <c:pt idx="4">
                    <c:v>0.11124694819451363</c:v>
                  </c:pt>
                </c:numCache>
              </c:numRef>
            </c:plus>
            <c:minus>
              <c:numRef>
                <c:f>Sheet1!$AH$33:$AL$33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0.25778360165522507</c:v>
                  </c:pt>
                  <c:pt idx="2">
                    <c:v>0.26851806341827739</c:v>
                  </c:pt>
                  <c:pt idx="3">
                    <c:v>7.4593583324966267E-2</c:v>
                  </c:pt>
                  <c:pt idx="4">
                    <c:v>0.11124694819451363</c:v>
                  </c:pt>
                </c:numCache>
              </c:numRef>
            </c:minus>
          </c:errBars>
          <c:cat>
            <c:numRef>
              <c:f>Sheet1!$AH$20:$AL$20</c:f>
              <c:numCache>
                <c:formatCode>General</c:formatCode>
                <c:ptCount val="5"/>
              </c:numCache>
            </c:numRef>
          </c:cat>
          <c:val>
            <c:numRef>
              <c:f>Sheet1!$AH$27:$AL$27</c:f>
              <c:numCache>
                <c:formatCode>General</c:formatCode>
                <c:ptCount val="5"/>
                <c:pt idx="0">
                  <c:v>1</c:v>
                </c:pt>
                <c:pt idx="1">
                  <c:v>1.1235362665717912</c:v>
                </c:pt>
                <c:pt idx="2">
                  <c:v>1.1738918183805123</c:v>
                </c:pt>
                <c:pt idx="3">
                  <c:v>1.1728626956490582</c:v>
                </c:pt>
                <c:pt idx="4">
                  <c:v>0.96066633664075696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356736"/>
        <c:axId val="128358272"/>
      </c:barChart>
      <c:catAx>
        <c:axId val="128356736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ln>
            <a:solidFill>
              <a:schemeClr val="tx1"/>
            </a:solidFill>
          </a:ln>
        </c:spPr>
        <c:crossAx val="128358272"/>
        <c:crosses val="autoZero"/>
        <c:auto val="1"/>
        <c:lblAlgn val="ctr"/>
        <c:lblOffset val="100"/>
        <c:noMultiLvlLbl val="0"/>
      </c:catAx>
      <c:valAx>
        <c:axId val="12835827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Relative TNF-</a:t>
                </a:r>
                <a:r>
                  <a:rPr lang="el-GR" sz="800"/>
                  <a:t>α</a:t>
                </a:r>
                <a:r>
                  <a:rPr lang="en-US" sz="800"/>
                  <a:t> mRNA expression</a:t>
                </a:r>
              </a:p>
            </c:rich>
          </c:tx>
          <c:layout>
            <c:manualLayout>
              <c:xMode val="edge"/>
              <c:yMode val="edge"/>
              <c:x val="4.9155183727034131E-3"/>
              <c:y val="0.2096254684963694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356736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81787894693424"/>
          <c:y val="0.16752740518602088"/>
          <c:w val="0.74460319821950471"/>
          <c:h val="0.6695208387362612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'Real-time data'!$N$42:$R$42</c:f>
              <c:strCache>
                <c:ptCount val="1"/>
                <c:pt idx="0">
                  <c:v>#5 alone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data'!$P$110:$T$110</c:f>
                <c:numCache>
                  <c:formatCode>General</c:formatCode>
                  <c:ptCount val="5"/>
                  <c:pt idx="1">
                    <c:v>8.6923320118167842E-3</c:v>
                  </c:pt>
                  <c:pt idx="2">
                    <c:v>2.046163739130076E-2</c:v>
                  </c:pt>
                  <c:pt idx="3">
                    <c:v>0.12897846334407423</c:v>
                  </c:pt>
                  <c:pt idx="4">
                    <c:v>0.29541325627434595</c:v>
                  </c:pt>
                </c:numCache>
              </c:numRef>
            </c:plus>
            <c:minus>
              <c:numRef>
                <c:f>'Real-time data'!$P$110:$T$110</c:f>
                <c:numCache>
                  <c:formatCode>General</c:formatCode>
                  <c:ptCount val="5"/>
                  <c:pt idx="1">
                    <c:v>8.6923320118167842E-3</c:v>
                  </c:pt>
                  <c:pt idx="2">
                    <c:v>2.046163739130076E-2</c:v>
                  </c:pt>
                  <c:pt idx="3">
                    <c:v>0.12897846334407423</c:v>
                  </c:pt>
                  <c:pt idx="4">
                    <c:v>0.29541325627434595</c:v>
                  </c:pt>
                </c:numCache>
              </c:numRef>
            </c:minus>
          </c:errBars>
          <c:cat>
            <c:numRef>
              <c:f>'Real-time data'!$O$53:$S$53</c:f>
              <c:numCache>
                <c:formatCode>General</c:formatCode>
                <c:ptCount val="5"/>
              </c:numCache>
            </c:numRef>
          </c:cat>
          <c:val>
            <c:numRef>
              <c:f>'Real-time data'!$P$106:$T$106</c:f>
              <c:numCache>
                <c:formatCode>General</c:formatCode>
                <c:ptCount val="5"/>
                <c:pt idx="0">
                  <c:v>1</c:v>
                </c:pt>
                <c:pt idx="1">
                  <c:v>0.95794166196329311</c:v>
                </c:pt>
                <c:pt idx="2">
                  <c:v>1.0365142156330891</c:v>
                </c:pt>
                <c:pt idx="3">
                  <c:v>1.3940410227586766</c:v>
                </c:pt>
                <c:pt idx="4">
                  <c:v>1.1340459519316406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482688"/>
        <c:axId val="128496768"/>
      </c:barChart>
      <c:catAx>
        <c:axId val="12848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496768"/>
        <c:crosses val="autoZero"/>
        <c:auto val="1"/>
        <c:lblAlgn val="ctr"/>
        <c:lblOffset val="100"/>
        <c:noMultiLvlLbl val="0"/>
      </c:catAx>
      <c:valAx>
        <c:axId val="1284967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Relative iNOS mRNA expression</a:t>
                </a:r>
              </a:p>
            </c:rich>
          </c:tx>
          <c:layout>
            <c:manualLayout>
              <c:xMode val="edge"/>
              <c:yMode val="edge"/>
              <c:x val="2.5437189307662479E-3"/>
              <c:y val="0.1805094237035637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482688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27649521088861"/>
          <c:y val="0.16752740518602088"/>
          <c:w val="0.7491447049254536"/>
          <c:h val="0.669520838736261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'Real-time data'!$N$28:$R$28</c:f>
              <c:strCache>
                <c:ptCount val="1"/>
                <c:pt idx="0">
                  <c:v>IL-1b (1ng/ml) + #5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data'!$P$98:$T$98</c:f>
                <c:numCache>
                  <c:formatCode>General</c:formatCode>
                  <c:ptCount val="5"/>
                  <c:pt idx="1">
                    <c:v>4.3987693037068988E-2</c:v>
                  </c:pt>
                  <c:pt idx="2">
                    <c:v>0.1006576671354653</c:v>
                  </c:pt>
                  <c:pt idx="3">
                    <c:v>8.8903153354978101E-2</c:v>
                  </c:pt>
                  <c:pt idx="4">
                    <c:v>2.4629413386609754E-2</c:v>
                  </c:pt>
                </c:numCache>
              </c:numRef>
            </c:plus>
            <c:minus>
              <c:numRef>
                <c:f>'Real-time data'!$P$98:$T$98</c:f>
                <c:numCache>
                  <c:formatCode>General</c:formatCode>
                  <c:ptCount val="5"/>
                  <c:pt idx="1">
                    <c:v>4.3987693037068988E-2</c:v>
                  </c:pt>
                  <c:pt idx="2">
                    <c:v>0.1006576671354653</c:v>
                  </c:pt>
                  <c:pt idx="3">
                    <c:v>8.8903153354978101E-2</c:v>
                  </c:pt>
                  <c:pt idx="4">
                    <c:v>2.4629413386609754E-2</c:v>
                  </c:pt>
                </c:numCache>
              </c:numRef>
            </c:minus>
          </c:errBars>
          <c:cat>
            <c:numRef>
              <c:f>'Real-time data'!$O$24:$S$24</c:f>
              <c:numCache>
                <c:formatCode>General</c:formatCode>
                <c:ptCount val="5"/>
              </c:numCache>
            </c:numRef>
          </c:cat>
          <c:val>
            <c:numRef>
              <c:f>'Real-time data'!$P$93:$T$93</c:f>
              <c:numCache>
                <c:formatCode>General</c:formatCode>
                <c:ptCount val="5"/>
                <c:pt idx="0">
                  <c:v>1</c:v>
                </c:pt>
                <c:pt idx="1">
                  <c:v>0.76392233438448298</c:v>
                </c:pt>
                <c:pt idx="2">
                  <c:v>0.6652098212247235</c:v>
                </c:pt>
                <c:pt idx="3">
                  <c:v>0.97307843034120789</c:v>
                </c:pt>
                <c:pt idx="4">
                  <c:v>0.75263868494810726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390272"/>
        <c:axId val="128391808"/>
      </c:barChart>
      <c:catAx>
        <c:axId val="128390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391808"/>
        <c:crosses val="autoZero"/>
        <c:auto val="1"/>
        <c:lblAlgn val="ctr"/>
        <c:lblOffset val="100"/>
        <c:noMultiLvlLbl val="0"/>
      </c:catAx>
      <c:valAx>
        <c:axId val="12839180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RelativeTNF-</a:t>
                </a:r>
                <a:r>
                  <a:rPr lang="el-GR" altLang="en-US" sz="800">
                    <a:ea typeface="맑은 고딕"/>
                  </a:rPr>
                  <a:t>α</a:t>
                </a:r>
                <a:r>
                  <a:rPr lang="en-US" altLang="en-US" sz="800"/>
                  <a:t> mRNA expression</a:t>
                </a:r>
              </a:p>
            </c:rich>
          </c:tx>
          <c:layout>
            <c:manualLayout>
              <c:xMode val="edge"/>
              <c:yMode val="edge"/>
              <c:x val="5.0940779495281226E-3"/>
              <c:y val="0.1753880514628731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/>
            </a:pPr>
            <a:endParaRPr lang="en-US"/>
          </a:p>
        </c:txPr>
        <c:crossAx val="128390272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24271531278448"/>
          <c:y val="0.16752740518602088"/>
          <c:w val="0.7491783618536545"/>
          <c:h val="0.6695208387362612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'Real-time data'!$N$42:$R$42</c:f>
              <c:strCache>
                <c:ptCount val="1"/>
                <c:pt idx="0">
                  <c:v>#5 alone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data'!$P$111:$T$111</c:f>
                <c:numCache>
                  <c:formatCode>General</c:formatCode>
                  <c:ptCount val="5"/>
                  <c:pt idx="1">
                    <c:v>0.24140079312901355</c:v>
                  </c:pt>
                  <c:pt idx="2">
                    <c:v>0.18440405871210327</c:v>
                  </c:pt>
                  <c:pt idx="3">
                    <c:v>0.21378392038842817</c:v>
                  </c:pt>
                  <c:pt idx="4">
                    <c:v>0.20716280213625041</c:v>
                  </c:pt>
                </c:numCache>
              </c:numRef>
            </c:plus>
            <c:minus>
              <c:numRef>
                <c:f>'Real-time data'!$P$111:$T$111</c:f>
                <c:numCache>
                  <c:formatCode>General</c:formatCode>
                  <c:ptCount val="5"/>
                  <c:pt idx="1">
                    <c:v>0.24140079312901355</c:v>
                  </c:pt>
                  <c:pt idx="2">
                    <c:v>0.18440405871210327</c:v>
                  </c:pt>
                  <c:pt idx="3">
                    <c:v>0.21378392038842817</c:v>
                  </c:pt>
                  <c:pt idx="4">
                    <c:v>0.20716280213625041</c:v>
                  </c:pt>
                </c:numCache>
              </c:numRef>
            </c:minus>
          </c:errBars>
          <c:cat>
            <c:numRef>
              <c:f>'Real-time data'!$O$53:$S$53</c:f>
              <c:numCache>
                <c:formatCode>General</c:formatCode>
                <c:ptCount val="5"/>
              </c:numCache>
            </c:numRef>
          </c:cat>
          <c:val>
            <c:numRef>
              <c:f>'Real-time data'!$P$107:$T$107</c:f>
              <c:numCache>
                <c:formatCode>General</c:formatCode>
                <c:ptCount val="5"/>
                <c:pt idx="0">
                  <c:v>1</c:v>
                </c:pt>
                <c:pt idx="1">
                  <c:v>1.1566712777788031</c:v>
                </c:pt>
                <c:pt idx="2">
                  <c:v>0.97262510249229805</c:v>
                </c:pt>
                <c:pt idx="3">
                  <c:v>1.5341006715962346</c:v>
                </c:pt>
                <c:pt idx="4">
                  <c:v>1.1080942742475635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424576"/>
        <c:axId val="128430464"/>
      </c:barChart>
      <c:catAx>
        <c:axId val="12842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430464"/>
        <c:crosses val="autoZero"/>
        <c:auto val="1"/>
        <c:lblAlgn val="ctr"/>
        <c:lblOffset val="100"/>
        <c:noMultiLvlLbl val="0"/>
      </c:catAx>
      <c:valAx>
        <c:axId val="1284304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Relative  TNF-</a:t>
                </a:r>
                <a:r>
                  <a:rPr lang="el-GR" altLang="en-US" sz="800">
                    <a:ea typeface="맑은 고딕"/>
                  </a:rPr>
                  <a:t>α</a:t>
                </a:r>
                <a:r>
                  <a:rPr lang="en-US" altLang="en-US" sz="800">
                    <a:ea typeface="맑은 고딕"/>
                  </a:rPr>
                  <a:t> </a:t>
                </a:r>
                <a:r>
                  <a:rPr lang="en-US" altLang="en-US" sz="800"/>
                  <a:t>mRNA expression</a:t>
                </a:r>
              </a:p>
            </c:rich>
          </c:tx>
          <c:layout>
            <c:manualLayout>
              <c:xMode val="edge"/>
              <c:yMode val="edge"/>
              <c:x val="2.5437189307662479E-3"/>
              <c:y val="0.1466112421226534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424576"/>
        <c:crosses val="autoZero"/>
        <c:crossBetween val="between"/>
        <c:majorUnit val="0.4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52724990862876"/>
          <c:y val="0.16752740518602088"/>
          <c:w val="0.76189402480270574"/>
          <c:h val="0.669520838736261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'Real-time data'!$U$171</c:f>
              <c:strCache>
                <c:ptCount val="1"/>
                <c:pt idx="0">
                  <c:v>MTT assay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data'!$V$184:$Z$184</c:f>
                <c:numCache>
                  <c:formatCode>General</c:formatCode>
                  <c:ptCount val="5"/>
                  <c:pt idx="0">
                    <c:v>17.606938737377892</c:v>
                  </c:pt>
                  <c:pt idx="1">
                    <c:v>27.767584523805709</c:v>
                  </c:pt>
                  <c:pt idx="2">
                    <c:v>9.6455926943519845</c:v>
                  </c:pt>
                  <c:pt idx="3">
                    <c:v>14.184971516233269</c:v>
                  </c:pt>
                  <c:pt idx="4">
                    <c:v>11.685042061952432</c:v>
                  </c:pt>
                </c:numCache>
              </c:numRef>
            </c:plus>
            <c:minus>
              <c:numRef>
                <c:f>'Real-time data'!$V$184:$Z$184</c:f>
                <c:numCache>
                  <c:formatCode>General</c:formatCode>
                  <c:ptCount val="5"/>
                  <c:pt idx="0">
                    <c:v>17.606938737377892</c:v>
                  </c:pt>
                  <c:pt idx="1">
                    <c:v>27.767584523805709</c:v>
                  </c:pt>
                  <c:pt idx="2">
                    <c:v>9.6455926943519845</c:v>
                  </c:pt>
                  <c:pt idx="3">
                    <c:v>14.184971516233269</c:v>
                  </c:pt>
                  <c:pt idx="4">
                    <c:v>11.685042061952432</c:v>
                  </c:pt>
                </c:numCache>
              </c:numRef>
            </c:minus>
          </c:errBars>
          <c:cat>
            <c:numRef>
              <c:f>'Real-time data'!$O$25:$S$25</c:f>
              <c:numCache>
                <c:formatCode>General</c:formatCode>
                <c:ptCount val="5"/>
              </c:numCache>
            </c:numRef>
          </c:cat>
          <c:val>
            <c:numRef>
              <c:f>'Real-time data'!$V$178:$Z$178</c:f>
              <c:numCache>
                <c:formatCode>General</c:formatCode>
                <c:ptCount val="5"/>
                <c:pt idx="0">
                  <c:v>100</c:v>
                </c:pt>
                <c:pt idx="1">
                  <c:v>117.57524983543772</c:v>
                </c:pt>
                <c:pt idx="2">
                  <c:v>115.35515528693674</c:v>
                </c:pt>
                <c:pt idx="3">
                  <c:v>98.569804320507444</c:v>
                </c:pt>
                <c:pt idx="4">
                  <c:v>93.148225719585909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178048"/>
        <c:axId val="128179584"/>
      </c:barChart>
      <c:catAx>
        <c:axId val="12817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179584"/>
        <c:crosses val="autoZero"/>
        <c:auto val="1"/>
        <c:lblAlgn val="ctr"/>
        <c:lblOffset val="100"/>
        <c:noMultiLvlLbl val="0"/>
      </c:catAx>
      <c:valAx>
        <c:axId val="12817958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Cell viability (%)</a:t>
                </a:r>
              </a:p>
            </c:rich>
          </c:tx>
          <c:layout>
            <c:manualLayout>
              <c:xMode val="edge"/>
              <c:yMode val="edge"/>
              <c:x val="1.1029446023389088E-2"/>
              <c:y val="0.305509774278398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/>
            </a:pPr>
            <a:endParaRPr lang="en-US"/>
          </a:p>
        </c:txPr>
        <c:crossAx val="12817804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52724990862876"/>
          <c:y val="0.16752740518602088"/>
          <c:w val="0.76189402480270574"/>
          <c:h val="0.669520838736261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'Real-time data'!$U$171</c:f>
              <c:strCache>
                <c:ptCount val="1"/>
                <c:pt idx="0">
                  <c:v>MTT assay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tx1">
                  <a:alpha val="99000"/>
                </a:schemeClr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'Real-time data'!$V$185:$Z$185</c:f>
                <c:numCache>
                  <c:formatCode>General</c:formatCode>
                  <c:ptCount val="5"/>
                  <c:pt idx="0">
                    <c:v>17.318291991357004</c:v>
                  </c:pt>
                  <c:pt idx="1">
                    <c:v>8.801212450880552</c:v>
                  </c:pt>
                  <c:pt idx="2">
                    <c:v>23.996347759757967</c:v>
                  </c:pt>
                  <c:pt idx="3">
                    <c:v>8.6929526207029202</c:v>
                  </c:pt>
                  <c:pt idx="4">
                    <c:v>4.3373284656155784</c:v>
                  </c:pt>
                </c:numCache>
              </c:numRef>
            </c:plus>
            <c:minus>
              <c:numRef>
                <c:f>'Real-time data'!$V$185:$Z$185</c:f>
                <c:numCache>
                  <c:formatCode>General</c:formatCode>
                  <c:ptCount val="5"/>
                  <c:pt idx="0">
                    <c:v>17.318291991357004</c:v>
                  </c:pt>
                  <c:pt idx="1">
                    <c:v>8.801212450880552</c:v>
                  </c:pt>
                  <c:pt idx="2">
                    <c:v>23.996347759757967</c:v>
                  </c:pt>
                  <c:pt idx="3">
                    <c:v>8.6929526207029202</c:v>
                  </c:pt>
                  <c:pt idx="4">
                    <c:v>4.3373284656155784</c:v>
                  </c:pt>
                </c:numCache>
              </c:numRef>
            </c:minus>
          </c:errBars>
          <c:cat>
            <c:numRef>
              <c:f>'Real-time data'!$O$25:$S$25</c:f>
              <c:numCache>
                <c:formatCode>General</c:formatCode>
                <c:ptCount val="5"/>
              </c:numCache>
            </c:numRef>
          </c:cat>
          <c:val>
            <c:numRef>
              <c:f>'Real-time data'!$V$179:$Z$179</c:f>
              <c:numCache>
                <c:formatCode>General</c:formatCode>
                <c:ptCount val="5"/>
                <c:pt idx="0">
                  <c:v>100</c:v>
                </c:pt>
                <c:pt idx="1">
                  <c:v>102.08125445473986</c:v>
                </c:pt>
                <c:pt idx="2">
                  <c:v>111.51342361606085</c:v>
                </c:pt>
                <c:pt idx="3">
                  <c:v>83.877405559515338</c:v>
                </c:pt>
                <c:pt idx="4">
                  <c:v>73.989071038251367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191872"/>
        <c:axId val="128210048"/>
      </c:barChart>
      <c:catAx>
        <c:axId val="12819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28210048"/>
        <c:crosses val="autoZero"/>
        <c:auto val="1"/>
        <c:lblAlgn val="ctr"/>
        <c:lblOffset val="100"/>
        <c:noMultiLvlLbl val="0"/>
      </c:catAx>
      <c:valAx>
        <c:axId val="12821004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altLang="en-US" sz="800"/>
                  <a:t>Cell viability (%)</a:t>
                </a:r>
              </a:p>
            </c:rich>
          </c:tx>
          <c:layout>
            <c:manualLayout>
              <c:xMode val="edge"/>
              <c:yMode val="edge"/>
              <c:x val="1.5960412492817093E-2"/>
              <c:y val="0.3028606258684120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/>
            </a:pPr>
            <a:endParaRPr lang="en-US"/>
          </a:p>
        </c:txPr>
        <c:crossAx val="128191872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95415026246718"/>
          <c:y val="0.12156935259425103"/>
          <c:w val="0.74671628937007872"/>
          <c:h val="0.6670753135024788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Sheet1!$AH$29:$AL$29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1.3393005919703558</c:v>
                  </c:pt>
                  <c:pt idx="2">
                    <c:v>8.3605952801718288</c:v>
                  </c:pt>
                  <c:pt idx="3">
                    <c:v>5.9286761240372972</c:v>
                  </c:pt>
                  <c:pt idx="4">
                    <c:v>9.9061363981180115</c:v>
                  </c:pt>
                </c:numCache>
              </c:numRef>
            </c:plus>
            <c:minus>
              <c:numRef>
                <c:f>Sheet1!$AH$29:$AL$29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1.3393005919703558</c:v>
                  </c:pt>
                  <c:pt idx="2">
                    <c:v>8.3605952801718288</c:v>
                  </c:pt>
                  <c:pt idx="3">
                    <c:v>5.9286761240372972</c:v>
                  </c:pt>
                  <c:pt idx="4">
                    <c:v>9.9061363981180115</c:v>
                  </c:pt>
                </c:numCache>
              </c:numRef>
            </c:minus>
          </c:errBars>
          <c:cat>
            <c:multiLvlStrRef>
              <c:f>Sheet1!#REF!</c:f>
            </c:multiLvlStrRef>
          </c:cat>
          <c:val>
            <c:numRef>
              <c:f>Sheet1!$AH$23:$AL$23</c:f>
              <c:numCache>
                <c:formatCode>General</c:formatCode>
                <c:ptCount val="5"/>
                <c:pt idx="0">
                  <c:v>1</c:v>
                </c:pt>
                <c:pt idx="1">
                  <c:v>98.257034809781345</c:v>
                </c:pt>
                <c:pt idx="2">
                  <c:v>84.187568362564562</c:v>
                </c:pt>
                <c:pt idx="3">
                  <c:v>79.429486581628737</c:v>
                </c:pt>
                <c:pt idx="4">
                  <c:v>75.91868544307988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305024"/>
        <c:axId val="128306560"/>
      </c:barChart>
      <c:catAx>
        <c:axId val="128305024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ln>
            <a:solidFill>
              <a:schemeClr val="tx1"/>
            </a:solidFill>
          </a:ln>
        </c:spPr>
        <c:crossAx val="128306560"/>
        <c:crosses val="autoZero"/>
        <c:auto val="1"/>
        <c:lblAlgn val="ctr"/>
        <c:lblOffset val="100"/>
        <c:noMultiLvlLbl val="0"/>
      </c:catAx>
      <c:valAx>
        <c:axId val="12830656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Relative IL-6 mRNA expression</a:t>
                </a:r>
              </a:p>
            </c:rich>
          </c:tx>
          <c:layout>
            <c:manualLayout>
              <c:xMode val="edge"/>
              <c:yMode val="edge"/>
              <c:x val="4.9155183727034122E-3"/>
              <c:y val="0.1958785740589079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305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757915026246718"/>
          <c:y val="0.12824075577394239"/>
          <c:w val="0.74150795603674535"/>
          <c:h val="0.6670753135024788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Sheet1!$AH$30:$AL$30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4.5486810958599104</c:v>
                  </c:pt>
                  <c:pt idx="2">
                    <c:v>31.007374259966866</c:v>
                  </c:pt>
                  <c:pt idx="3">
                    <c:v>57.906215492768332</c:v>
                  </c:pt>
                  <c:pt idx="4">
                    <c:v>39.115943043602769</c:v>
                  </c:pt>
                </c:numCache>
              </c:numRef>
            </c:plus>
            <c:minus>
              <c:numRef>
                <c:f>Sheet1!$AH$30:$AL$30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4.5486810958599104</c:v>
                  </c:pt>
                  <c:pt idx="2">
                    <c:v>31.007374259966866</c:v>
                  </c:pt>
                  <c:pt idx="3">
                    <c:v>57.906215492768332</c:v>
                  </c:pt>
                  <c:pt idx="4">
                    <c:v>39.115943043602769</c:v>
                  </c:pt>
                </c:numCache>
              </c:numRef>
            </c:minus>
          </c:errBars>
          <c:cat>
            <c:multiLvlStrRef>
              <c:f>Sheet1!#REF!</c:f>
            </c:multiLvlStrRef>
          </c:cat>
          <c:val>
            <c:numRef>
              <c:f>Sheet1!$AH$24:$AL$24</c:f>
              <c:numCache>
                <c:formatCode>General</c:formatCode>
                <c:ptCount val="5"/>
                <c:pt idx="0">
                  <c:v>1</c:v>
                </c:pt>
                <c:pt idx="1">
                  <c:v>922.41050534150008</c:v>
                </c:pt>
                <c:pt idx="2">
                  <c:v>1012.3310369750195</c:v>
                </c:pt>
                <c:pt idx="3">
                  <c:v>824.50540911370047</c:v>
                </c:pt>
                <c:pt idx="4">
                  <c:v>745.59910574615719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318848"/>
        <c:axId val="128595072"/>
      </c:barChart>
      <c:catAx>
        <c:axId val="128318848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ln>
            <a:solidFill>
              <a:schemeClr val="tx1"/>
            </a:solidFill>
          </a:ln>
        </c:spPr>
        <c:crossAx val="128595072"/>
        <c:crosses val="autoZero"/>
        <c:auto val="1"/>
        <c:lblAlgn val="ctr"/>
        <c:lblOffset val="100"/>
        <c:noMultiLvlLbl val="0"/>
      </c:catAx>
      <c:valAx>
        <c:axId val="12859507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Relative IL-8 mRNA expression</a:t>
                </a:r>
              </a:p>
            </c:rich>
          </c:tx>
          <c:layout>
            <c:manualLayout>
              <c:xMode val="edge"/>
              <c:yMode val="edge"/>
              <c:x val="4.9155183727034131E-3"/>
              <c:y val="0.1948757224908697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318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53748359580053"/>
          <c:y val="0.13477048342497405"/>
          <c:w val="0.75192462270341209"/>
          <c:h val="0.654015550301967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Sheet1!$AH$25:$AL$25</c:f>
              <c:strCache>
                <c:ptCount val="1"/>
                <c:pt idx="0">
                  <c:v>1 22.45401942 20.97242692 20.42751206 24.58048663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Sheet1!$AH$31:$AL$31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1.2250185297504741</c:v>
                  </c:pt>
                  <c:pt idx="2">
                    <c:v>0.17834392685977374</c:v>
                  </c:pt>
                  <c:pt idx="3">
                    <c:v>0.43256291836677346</c:v>
                  </c:pt>
                  <c:pt idx="4">
                    <c:v>0.16414922746465901</c:v>
                  </c:pt>
                </c:numCache>
              </c:numRef>
            </c:plus>
            <c:minus>
              <c:numRef>
                <c:f>Sheet1!$AH$31:$AL$31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1.2250185297504741</c:v>
                  </c:pt>
                  <c:pt idx="2">
                    <c:v>0.17834392685977374</c:v>
                  </c:pt>
                  <c:pt idx="3">
                    <c:v>0.43256291836677346</c:v>
                  </c:pt>
                  <c:pt idx="4">
                    <c:v>0.16414922746465901</c:v>
                  </c:pt>
                </c:numCache>
              </c:numRef>
            </c:minus>
          </c:errBars>
          <c:cat>
            <c:multiLvlStrRef>
              <c:f>Sheet1!#REF!</c:f>
            </c:multiLvlStrRef>
          </c:cat>
          <c:val>
            <c:numRef>
              <c:f>Sheet1!$AH$25:$AL$25</c:f>
              <c:numCache>
                <c:formatCode>General</c:formatCode>
                <c:ptCount val="5"/>
                <c:pt idx="0">
                  <c:v>1</c:v>
                </c:pt>
                <c:pt idx="1">
                  <c:v>22.45401942178831</c:v>
                </c:pt>
                <c:pt idx="2">
                  <c:v>20.972426921338226</c:v>
                </c:pt>
                <c:pt idx="3">
                  <c:v>20.427512062367327</c:v>
                </c:pt>
                <c:pt idx="4">
                  <c:v>24.580486627064651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28619648"/>
        <c:axId val="128621184"/>
      </c:barChart>
      <c:catAx>
        <c:axId val="128619648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ln>
            <a:solidFill>
              <a:schemeClr val="tx1"/>
            </a:solidFill>
          </a:ln>
        </c:spPr>
        <c:crossAx val="128621184"/>
        <c:crosses val="autoZero"/>
        <c:auto val="1"/>
        <c:lblAlgn val="ctr"/>
        <c:lblOffset val="100"/>
        <c:noMultiLvlLbl val="0"/>
      </c:catAx>
      <c:valAx>
        <c:axId val="12862118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RelativeCOX-2 mRNA expression</a:t>
                </a:r>
              </a:p>
            </c:rich>
          </c:tx>
          <c:layout>
            <c:manualLayout>
              <c:xMode val="edge"/>
              <c:yMode val="edge"/>
              <c:x val="1.5332185039370078E-2"/>
              <c:y val="0.1818162653978530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28619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52CA0-8481-4173-B634-29C1D1CB81A9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EDD9F-D961-4813-8197-820636134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8195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B3E0C-4AD6-4E49-B74D-60652620A547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705"/>
            <a:ext cx="5438775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2A1E7-8225-4F5B-A5C9-CB86AB80B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226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2A1E7-8225-4F5B-A5C9-CB86AB80B49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870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847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75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1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4966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716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5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96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739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789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34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98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E56A5-756D-4A54-9BB6-A555C64E35B6}" type="datetimeFigureOut">
              <a:rPr lang="ko-KR" altLang="en-US" smtClean="0"/>
              <a:t>2018-06-11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688DF-B865-4ED8-ABA6-FFA4C5B25D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519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202335"/>
              </p:ext>
            </p:extLst>
          </p:nvPr>
        </p:nvGraphicFramePr>
        <p:xfrm>
          <a:off x="1734911" y="1282367"/>
          <a:ext cx="2772435" cy="1880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차트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8726895"/>
              </p:ext>
            </p:extLst>
          </p:nvPr>
        </p:nvGraphicFramePr>
        <p:xfrm>
          <a:off x="1734910" y="3800490"/>
          <a:ext cx="2775857" cy="1874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차트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629259"/>
              </p:ext>
            </p:extLst>
          </p:nvPr>
        </p:nvGraphicFramePr>
        <p:xfrm>
          <a:off x="4872530" y="1268760"/>
          <a:ext cx="2772435" cy="1882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113257"/>
              </p:ext>
            </p:extLst>
          </p:nvPr>
        </p:nvGraphicFramePr>
        <p:xfrm>
          <a:off x="4886137" y="3759668"/>
          <a:ext cx="2775857" cy="1876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26469" y="0"/>
            <a:ext cx="29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Supplementary Figure A1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74802" y="287704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3915" y="287620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85824" y="287484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077" y="287620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0636" y="287484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4068" y="2919552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0968" y="304435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4721" y="304987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2654" y="3098917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1356" y="3100282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32939" y="3098917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4068" y="3093218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24377" y="287488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19840" y="287405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42161" y="287268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60590" y="287405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70623" y="287268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83712" y="2917394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6481" y="304220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0646" y="304771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58991" y="3096759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70931" y="3098124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82926" y="3096759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83712" y="3091060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75185" y="539192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64298" y="539108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27773" y="538972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35150" y="539108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50709" y="538972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4451" y="5434429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71351" y="555923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85104" y="556475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3037" y="5613794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21739" y="5615159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33322" y="5613794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424451" y="5608095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27229" y="535720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16754" y="535637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62827" y="535500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781256" y="535637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191289" y="535500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80626" y="5399716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23395" y="552452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37560" y="553003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61843" y="557908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79721" y="558044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91716" y="557908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80626" y="5573382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75656" y="107064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60032" y="105273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71462" y="359092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55838" y="357301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282239"/>
              </p:ext>
            </p:extLst>
          </p:nvPr>
        </p:nvGraphicFramePr>
        <p:xfrm>
          <a:off x="1802769" y="2140654"/>
          <a:ext cx="2575560" cy="2288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631336"/>
              </p:ext>
            </p:extLst>
          </p:nvPr>
        </p:nvGraphicFramePr>
        <p:xfrm>
          <a:off x="5232466" y="2132856"/>
          <a:ext cx="2575560" cy="2288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74702" y="409118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9500" y="409035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0929" y="408898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7855" y="409035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4019" y="408898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133696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0868" y="425850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0306" y="426401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7759" y="431306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44134" y="431442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6322" y="431306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4307362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4638" y="408943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9436" y="408859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6265" y="408723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73191" y="408859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64275" y="408723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23584" y="4131941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β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 (1ng/ml)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90804" y="425674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0242" y="426226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82775" y="431130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9150" y="431267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61338" y="431130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23584" y="4305607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9672" y="187676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4048" y="1858853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26469" y="0"/>
            <a:ext cx="29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Supplementary Figure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A2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922182"/>
              </p:ext>
            </p:extLst>
          </p:nvPr>
        </p:nvGraphicFramePr>
        <p:xfrm>
          <a:off x="611560" y="1353095"/>
          <a:ext cx="2438400" cy="1867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083903"/>
              </p:ext>
            </p:extLst>
          </p:nvPr>
        </p:nvGraphicFramePr>
        <p:xfrm>
          <a:off x="3359115" y="1353095"/>
          <a:ext cx="2438400" cy="1876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331835"/>
              </p:ext>
            </p:extLst>
          </p:nvPr>
        </p:nvGraphicFramePr>
        <p:xfrm>
          <a:off x="6117555" y="1346563"/>
          <a:ext cx="2438400" cy="1872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187408"/>
              </p:ext>
            </p:extLst>
          </p:nvPr>
        </p:nvGraphicFramePr>
        <p:xfrm>
          <a:off x="1940199" y="3861048"/>
          <a:ext cx="2438400" cy="194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차트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9515467"/>
              </p:ext>
            </p:extLst>
          </p:nvPr>
        </p:nvGraphicFramePr>
        <p:xfrm>
          <a:off x="4892527" y="3869515"/>
          <a:ext cx="2438400" cy="1872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236122" y="290716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93484" y="290632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54312" y="290496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5844" y="290632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80742" y="290496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302" y="2949671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US" altLang="ko-KR" sz="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nucleatum</a:t>
            </a:r>
            <a:endParaRPr lang="ko-KR" altLang="en-US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38638" y="307447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940" y="307999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1142" y="312903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22123" y="313040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3045" y="312903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302" y="3123337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21589" y="290174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78951" y="290090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39779" y="289954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91311" y="290090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66209" y="289954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59754" y="2944253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US" altLang="ko-KR" sz="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nucleatum</a:t>
            </a:r>
            <a:endParaRPr lang="ko-KR" altLang="en-US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24105" y="306906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93407" y="3074575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56609" y="3123618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107590" y="3124983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78512" y="3123618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159754" y="3117919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5885" y="28995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73247" y="289875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453125" y="28973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804657" y="289875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179555" y="28973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05102" y="2942095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US" altLang="ko-KR" sz="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nucleatum</a:t>
            </a:r>
            <a:endParaRPr lang="ko-KR" altLang="en-US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718401" y="306690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087703" y="307241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469955" y="3121460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20936" y="3122825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191858" y="3121460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905102" y="3115761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571508" y="545288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921250" y="545204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282078" y="545068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633610" y="545204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008508" y="545068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763688" y="5495392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US" altLang="ko-KR" sz="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nucleatum</a:t>
            </a:r>
            <a:endParaRPr lang="ko-KR" altLang="en-US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74024" y="562019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35706" y="562571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98908" y="5674757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49889" y="5676122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20811" y="5674757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763688" y="5669058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484323" y="544657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841685" y="544574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217753" y="544437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07385" y="544574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982283" y="544437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76503" y="5489086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US" altLang="ko-KR" sz="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nucleatum</a:t>
            </a:r>
            <a:endParaRPr lang="ko-KR" altLang="en-US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486839" y="5613893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856141" y="561940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234583" y="566845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623664" y="5669816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994586" y="5668451"/>
            <a:ext cx="288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676503" y="5662752"/>
            <a:ext cx="865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DPIE 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(</a:t>
            </a:r>
            <a:r>
              <a:rPr lang="el-GR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μ</a:t>
            </a:r>
            <a:r>
              <a:rPr lang="en-US" altLang="ko-KR" sz="800" b="1" dirty="0" smtClean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M)</a:t>
            </a:r>
            <a:endParaRPr lang="ko-KR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99592" y="109910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491880" y="108120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56176" y="108120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13924" y="369938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478220" y="369938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-26469" y="0"/>
            <a:ext cx="29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Supplementary Figure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A3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0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</TotalTime>
  <Words>274</Words>
  <Application>Microsoft Office PowerPoint</Application>
  <PresentationFormat>On-screen Show (4:3)</PresentationFormat>
  <Paragraphs>158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안선희</dc:creator>
  <cp:lastModifiedBy>AHN</cp:lastModifiedBy>
  <cp:revision>75</cp:revision>
  <cp:lastPrinted>2018-05-22T23:36:11Z</cp:lastPrinted>
  <dcterms:created xsi:type="dcterms:W3CDTF">2018-03-17T00:38:04Z</dcterms:created>
  <dcterms:modified xsi:type="dcterms:W3CDTF">2018-06-11T00:19:19Z</dcterms:modified>
</cp:coreProperties>
</file>