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"/>
  </p:notesMasterIdLst>
  <p:sldIdLst>
    <p:sldId id="262" r:id="rId2"/>
    <p:sldId id="271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624" userDrawn="1">
          <p15:clr>
            <a:srgbClr val="A4A3A4"/>
          </p15:clr>
        </p15:guide>
        <p15:guide id="3" orient="horz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2820" y="56"/>
      </p:cViewPr>
      <p:guideLst>
        <p:guide pos="624"/>
        <p:guide orient="horz"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Sheet1!$J$12</c:f>
              <c:strCache>
                <c:ptCount val="1"/>
                <c:pt idx="0">
                  <c:v>H20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errBars>
            <c:errBarType val="both"/>
            <c:errValType val="cust"/>
            <c:noEndCap val="0"/>
            <c:plus>
              <c:numRef>
                <c:f>Sheet1!$L$13:$L$14</c:f>
                <c:numCache>
                  <c:formatCode>General</c:formatCode>
                  <c:ptCount val="2"/>
                  <c:pt idx="0">
                    <c:v>1.3900000000000001</c:v>
                  </c:pt>
                  <c:pt idx="1">
                    <c:v>0.2</c:v>
                  </c:pt>
                </c:numCache>
              </c:numRef>
            </c:plus>
            <c:minus>
              <c:numRef>
                <c:f>Sheet1!$L$13:$L$14</c:f>
                <c:numCache>
                  <c:formatCode>General</c:formatCode>
                  <c:ptCount val="2"/>
                  <c:pt idx="0">
                    <c:v>1.3900000000000001</c:v>
                  </c:pt>
                  <c:pt idx="1">
                    <c:v>0.2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errBars>
          <c:cat>
            <c:strRef>
              <c:f>Sheet1!$I$13:$I$14</c:f>
              <c:strCache>
                <c:ptCount val="2"/>
                <c:pt idx="0">
                  <c:v>Mesophyll cells</c:v>
                </c:pt>
                <c:pt idx="1">
                  <c:v>Guard cells</c:v>
                </c:pt>
              </c:strCache>
            </c:strRef>
          </c:cat>
          <c:val>
            <c:numRef>
              <c:f>Sheet1!$J$13:$J$14</c:f>
              <c:numCache>
                <c:formatCode>General</c:formatCode>
                <c:ptCount val="2"/>
                <c:pt idx="0">
                  <c:v>4.5199999999999996</c:v>
                </c:pt>
                <c:pt idx="1">
                  <c:v>4.5599999999999996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50-45AF-8C10-65AB9AF5F319}"/>
            </c:ext>
          </c:extLst>
        </c:ser>
        <c:ser>
          <c:idx val="1"/>
          <c:order val="1"/>
          <c:tx>
            <c:strRef>
              <c:f>Sheet1!$K$12</c:f>
              <c:strCache>
                <c:ptCount val="1"/>
                <c:pt idx="0">
                  <c:v>ABA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errBars>
            <c:errBarType val="both"/>
            <c:errValType val="cust"/>
            <c:noEndCap val="0"/>
            <c:plus>
              <c:numRef>
                <c:f>Sheet1!$M$13:$M$14</c:f>
                <c:numCache>
                  <c:formatCode>General</c:formatCode>
                  <c:ptCount val="2"/>
                  <c:pt idx="0">
                    <c:v>0.58000000000000018</c:v>
                  </c:pt>
                  <c:pt idx="1">
                    <c:v>0.5</c:v>
                  </c:pt>
                </c:numCache>
              </c:numRef>
            </c:plus>
            <c:minus>
              <c:numRef>
                <c:f>Sheet1!$M$13:$M$14</c:f>
                <c:numCache>
                  <c:formatCode>General</c:formatCode>
                  <c:ptCount val="2"/>
                  <c:pt idx="0">
                    <c:v>0.58000000000000018</c:v>
                  </c:pt>
                  <c:pt idx="1">
                    <c:v>0.5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errBars>
          <c:cat>
            <c:strRef>
              <c:f>Sheet1!$I$13:$I$14</c:f>
              <c:strCache>
                <c:ptCount val="2"/>
                <c:pt idx="0">
                  <c:v>Mesophyll cells</c:v>
                </c:pt>
                <c:pt idx="1">
                  <c:v>Guard cells</c:v>
                </c:pt>
              </c:strCache>
            </c:strRef>
          </c:cat>
          <c:val>
            <c:numRef>
              <c:f>Sheet1!$K$13:$K$14</c:f>
              <c:numCache>
                <c:formatCode>General</c:formatCode>
                <c:ptCount val="2"/>
                <c:pt idx="0">
                  <c:v>15.12</c:v>
                </c:pt>
                <c:pt idx="1">
                  <c:v>5.79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50-45AF-8C10-65AB9AF5F3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31166648"/>
        <c:axId val="231167432"/>
      </c:barChart>
      <c:catAx>
        <c:axId val="2311666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167432"/>
        <c:crosses val="autoZero"/>
        <c:auto val="1"/>
        <c:lblAlgn val="ctr"/>
        <c:lblOffset val="100"/>
        <c:noMultiLvlLbl val="0"/>
      </c:catAx>
      <c:valAx>
        <c:axId val="231167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166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0669913248795695"/>
          <c:y val="7.1210436930677787E-2"/>
          <c:w val="0.42569142712582614"/>
          <c:h val="0.100313416705264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3F538-EEDF-46D0-8DF5-E69B5553598B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06D67-3EB4-4BF2-A660-0A1883093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68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45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77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65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7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36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54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87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6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7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87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9D835-E63D-40EB-B8FF-C5AFF8DF4CA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39F46-3C8E-4781-A001-5AED02908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9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314" y="2900500"/>
            <a:ext cx="1714500" cy="191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3" y="3243401"/>
            <a:ext cx="14868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200" dirty="0">
                <a:latin typeface="Calibri" pitchFamily="-107" charset="0"/>
              </a:rPr>
              <a:t>Water spray for 4 </a:t>
            </a:r>
            <a:r>
              <a:rPr lang="en-US" altLang="ko-KR" sz="1200" dirty="0" err="1">
                <a:latin typeface="Calibri" pitchFamily="-107" charset="0"/>
              </a:rPr>
              <a:t>hrs</a:t>
            </a:r>
            <a:endParaRPr lang="en-US" altLang="ko-KR" sz="1200" dirty="0">
              <a:latin typeface="Calibri" pitchFamily="-107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073" y="4214951"/>
            <a:ext cx="14870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200" dirty="0">
                <a:latin typeface="Calibri" pitchFamily="-107" charset="0"/>
              </a:rPr>
              <a:t>100µM ABA for 4 hrs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 rot="16200000">
            <a:off x="3923894" y="3766021"/>
            <a:ext cx="93647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900">
                <a:latin typeface="Calibri" pitchFamily="-107" charset="0"/>
              </a:rPr>
              <a:t>Expression level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869084" y="2614750"/>
            <a:ext cx="91166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350" b="1" i="1" dirty="0" smtClean="0">
                <a:latin typeface="Calibri" pitchFamily="-107" charset="0"/>
              </a:rPr>
              <a:t>AtNOG1-2</a:t>
            </a:r>
            <a:endParaRPr lang="en-US" altLang="ko-KR" sz="1350" b="1" i="1" dirty="0">
              <a:latin typeface="Calibri" pitchFamily="-107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34375953"/>
              </p:ext>
            </p:extLst>
          </p:nvPr>
        </p:nvGraphicFramePr>
        <p:xfrm>
          <a:off x="4409990" y="2971800"/>
          <a:ext cx="2371725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5013532" y="2809101"/>
            <a:ext cx="91166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350" b="1" i="1" dirty="0" smtClean="0">
                <a:latin typeface="Calibri" pitchFamily="-107" charset="0"/>
              </a:rPr>
              <a:t>AtNOG1-2</a:t>
            </a:r>
            <a:endParaRPr lang="en-US" altLang="ko-KR" sz="1350" b="1" i="1" dirty="0">
              <a:latin typeface="Calibri" pitchFamily="-107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08235" y="3241117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36409" y="3984119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860995" y="3210588"/>
            <a:ext cx="228600" cy="143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79209" y="3140477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20915" y="362644"/>
            <a:ext cx="1343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Figure </a:t>
            </a:r>
            <a:r>
              <a:rPr lang="en-US" sz="2400" b="1" dirty="0"/>
              <a:t>S</a:t>
            </a:r>
            <a:r>
              <a:rPr lang="en-US" sz="2400" b="1" dirty="0" smtClean="0"/>
              <a:t>1</a:t>
            </a:r>
            <a:endParaRPr lang="en-US" sz="2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6944" y="3696059"/>
            <a:ext cx="384626" cy="110862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9002" y="5317985"/>
            <a:ext cx="6170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Figure S1. 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Different patterns of </a:t>
            </a:r>
            <a:r>
              <a:rPr lang="en-US" sz="1200" i="1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NOG1-2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expression in Arabidopsis mesophyll and guard cells.  </a:t>
            </a:r>
          </a:p>
          <a:p>
            <a:pPr>
              <a:lnSpc>
                <a:spcPct val="200000"/>
              </a:lnSpc>
            </a:pP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The expression of </a:t>
            </a:r>
            <a:r>
              <a:rPr lang="en-US" sz="1200" i="1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NOG1-2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in mesophyll cells and guard cells after 4 h of treatment with 100 µM of ABA (left) using the Arabidopsis </a:t>
            </a:r>
            <a:r>
              <a:rPr lang="en-US" sz="1200" dirty="0" err="1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eFP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Browser. </a:t>
            </a:r>
            <a:r>
              <a:rPr lang="en-US" sz="1200" i="1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NOG1-2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expression is increased in guard and mesophyll cells after ABA treatment.</a:t>
            </a:r>
            <a:endParaRPr lang="en-US" sz="12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375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20915" y="362644"/>
            <a:ext cx="1343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Figure S2</a:t>
            </a:r>
            <a:endParaRPr lang="en-US" sz="2400" b="1" dirty="0"/>
          </a:p>
        </p:txBody>
      </p:sp>
      <p:sp>
        <p:nvSpPr>
          <p:cNvPr id="38" name="Rectangle 37"/>
          <p:cNvSpPr/>
          <p:nvPr/>
        </p:nvSpPr>
        <p:spPr>
          <a:xfrm>
            <a:off x="0" y="5709266"/>
            <a:ext cx="685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2340" y="5280520"/>
            <a:ext cx="64078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Figure S2. 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Functional involvement of </a:t>
            </a:r>
            <a:r>
              <a:rPr lang="en-US" sz="1200" i="1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NOG1-2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in JA and ABA hormonal signaling in response to abiotic stresses. The downregulated genes in both </a:t>
            </a:r>
            <a:r>
              <a:rPr lang="en-US" sz="1200" i="1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nog1-2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and </a:t>
            </a:r>
            <a:r>
              <a:rPr lang="en-US" sz="1200" i="1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jaz9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mutant compared to Col-0 found from microarray analysis were examined for their expression in publicly available Arabidopsis microarray datasets.</a:t>
            </a:r>
            <a:endParaRPr lang="en-US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2340" y="2686291"/>
            <a:ext cx="6407806" cy="2565654"/>
            <a:chOff x="214575" y="2705341"/>
            <a:chExt cx="6407806" cy="2565654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5767" y="4918300"/>
              <a:ext cx="2199152" cy="352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575" y="2705341"/>
              <a:ext cx="5386018" cy="2140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629477" y="3611644"/>
              <a:ext cx="4331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ABA</a:t>
              </a:r>
            </a:p>
          </p:txBody>
        </p:sp>
        <p:sp>
          <p:nvSpPr>
            <p:cNvPr id="22" name="Right Brace 21"/>
            <p:cNvSpPr/>
            <p:nvPr/>
          </p:nvSpPr>
          <p:spPr>
            <a:xfrm>
              <a:off x="5594919" y="3194762"/>
              <a:ext cx="55616" cy="1115050"/>
            </a:xfrm>
            <a:prstGeom prst="righ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88" b="1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3" name="Right Brace 22"/>
            <p:cNvSpPr/>
            <p:nvPr/>
          </p:nvSpPr>
          <p:spPr>
            <a:xfrm>
              <a:off x="5598375" y="4690337"/>
              <a:ext cx="40183" cy="96441"/>
            </a:xfrm>
            <a:prstGeom prst="righ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88" b="1" dirty="0">
                <a:ln w="12700">
                  <a:solidFill>
                    <a:schemeClr val="tx1"/>
                  </a:solidFill>
                </a:ln>
                <a:solidFill>
                  <a:srgbClr val="0070C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66035" y="4234269"/>
              <a:ext cx="10358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Drought stress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99426" y="4598417"/>
              <a:ext cx="7761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Salt stress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580108" y="4401605"/>
              <a:ext cx="10422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Osmotic stress</a:t>
              </a:r>
            </a:p>
          </p:txBody>
        </p:sp>
        <p:sp>
          <p:nvSpPr>
            <p:cNvPr id="14" name="Right Brace 13"/>
            <p:cNvSpPr/>
            <p:nvPr/>
          </p:nvSpPr>
          <p:spPr>
            <a:xfrm>
              <a:off x="5598617" y="4475559"/>
              <a:ext cx="40183" cy="96441"/>
            </a:xfrm>
            <a:prstGeom prst="righ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88" b="1" dirty="0">
                <a:ln w="12700">
                  <a:solidFill>
                    <a:schemeClr val="tx1"/>
                  </a:solidFill>
                </a:ln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980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10739</TotalTime>
  <Words>132</Words>
  <Application>Microsoft Office PowerPoint</Application>
  <PresentationFormat>A4 Paper (210x297 mm)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Malgun Gothic</vt:lpstr>
      <vt:lpstr>Malgun Gothic</vt:lpstr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>The Samuel Roberts Noble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Mysore, Kirankumar</cp:lastModifiedBy>
  <cp:revision>132</cp:revision>
  <dcterms:created xsi:type="dcterms:W3CDTF">2014-06-26T19:22:49Z</dcterms:created>
  <dcterms:modified xsi:type="dcterms:W3CDTF">2018-06-06T21:21:45Z</dcterms:modified>
</cp:coreProperties>
</file>