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CC2D-3270-440D-8EBE-965894B86043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7B6A-035B-4E65-BAC0-B187C9ED4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18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CC2D-3270-440D-8EBE-965894B86043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7B6A-035B-4E65-BAC0-B187C9ED4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80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CC2D-3270-440D-8EBE-965894B86043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7B6A-035B-4E65-BAC0-B187C9ED4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8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CC2D-3270-440D-8EBE-965894B86043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7B6A-035B-4E65-BAC0-B187C9ED4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82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CC2D-3270-440D-8EBE-965894B86043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7B6A-035B-4E65-BAC0-B187C9ED4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43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CC2D-3270-440D-8EBE-965894B86043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7B6A-035B-4E65-BAC0-B187C9ED4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08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CC2D-3270-440D-8EBE-965894B86043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7B6A-035B-4E65-BAC0-B187C9ED4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35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CC2D-3270-440D-8EBE-965894B86043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7B6A-035B-4E65-BAC0-B187C9ED4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54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CC2D-3270-440D-8EBE-965894B86043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7B6A-035B-4E65-BAC0-B187C9ED4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6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CC2D-3270-440D-8EBE-965894B86043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7B6A-035B-4E65-BAC0-B187C9ED4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48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CC2D-3270-440D-8EBE-965894B86043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87B6A-035B-4E65-BAC0-B187C9ED4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0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6CC2D-3270-440D-8EBE-965894B86043}" type="datetimeFigureOut">
              <a:rPr lang="en-US" smtClean="0"/>
              <a:t>6/28/2018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87B6A-035B-4E65-BAC0-B187C9ED4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998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36332461"/>
              </p:ext>
            </p:extLst>
          </p:nvPr>
        </p:nvGraphicFramePr>
        <p:xfrm>
          <a:off x="2598665" y="1922927"/>
          <a:ext cx="7244581" cy="1768401"/>
        </p:xfrm>
        <a:graphic>
          <a:graphicData uri="http://schemas.openxmlformats.org/drawingml/2006/table">
            <a:tbl>
              <a:tblPr firstRow="1" firstCol="1" bandRow="1"/>
              <a:tblGrid>
                <a:gridCol w="1695633">
                  <a:extLst>
                    <a:ext uri="{9D8B030D-6E8A-4147-A177-3AD203B41FA5}">
                      <a16:colId xmlns:a16="http://schemas.microsoft.com/office/drawing/2014/main" val="3666575322"/>
                    </a:ext>
                  </a:extLst>
                </a:gridCol>
                <a:gridCol w="1064600">
                  <a:extLst>
                    <a:ext uri="{9D8B030D-6E8A-4147-A177-3AD203B41FA5}">
                      <a16:colId xmlns:a16="http://schemas.microsoft.com/office/drawing/2014/main" val="1459901276"/>
                    </a:ext>
                  </a:extLst>
                </a:gridCol>
                <a:gridCol w="1143300">
                  <a:extLst>
                    <a:ext uri="{9D8B030D-6E8A-4147-A177-3AD203B41FA5}">
                      <a16:colId xmlns:a16="http://schemas.microsoft.com/office/drawing/2014/main" val="2566583265"/>
                    </a:ext>
                  </a:extLst>
                </a:gridCol>
                <a:gridCol w="304648">
                  <a:extLst>
                    <a:ext uri="{9D8B030D-6E8A-4147-A177-3AD203B41FA5}">
                      <a16:colId xmlns:a16="http://schemas.microsoft.com/office/drawing/2014/main" val="1653665183"/>
                    </a:ext>
                  </a:extLst>
                </a:gridCol>
                <a:gridCol w="1064600">
                  <a:extLst>
                    <a:ext uri="{9D8B030D-6E8A-4147-A177-3AD203B41FA5}">
                      <a16:colId xmlns:a16="http://schemas.microsoft.com/office/drawing/2014/main" val="3419941543"/>
                    </a:ext>
                  </a:extLst>
                </a:gridCol>
                <a:gridCol w="985900">
                  <a:extLst>
                    <a:ext uri="{9D8B030D-6E8A-4147-A177-3AD203B41FA5}">
                      <a16:colId xmlns:a16="http://schemas.microsoft.com/office/drawing/2014/main" val="2150674593"/>
                    </a:ext>
                  </a:extLst>
                </a:gridCol>
                <a:gridCol w="985900">
                  <a:extLst>
                    <a:ext uri="{9D8B030D-6E8A-4147-A177-3AD203B41FA5}">
                      <a16:colId xmlns:a16="http://schemas.microsoft.com/office/drawing/2014/main" val="3766934127"/>
                    </a:ext>
                  </a:extLst>
                </a:gridCol>
              </a:tblGrid>
              <a:tr h="51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Echo Parameter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Control (</a:t>
                      </a:r>
                      <a:r>
                        <a:rPr lang="en-US" sz="1100" b="1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Ctl</a:t>
                      </a:r>
                      <a:r>
                        <a:rPr lang="en-US" sz="11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 </a:t>
                      </a: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[Baseline]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HIV-Transgenic (Tg) [Baseline]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Ctl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[6 </a:t>
                      </a:r>
                      <a:r>
                        <a:rPr lang="en-US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Wks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]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Ctl [12 Wks]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Ctl [18 Wks]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134848"/>
                  </a:ext>
                </a:extLst>
              </a:tr>
              <a:tr h="250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LVEF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0.852±0.008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0.8325±0.007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0.844±0.008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0.844±0.007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0.874±0.01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468596"/>
                  </a:ext>
                </a:extLst>
              </a:tr>
              <a:tr h="250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%FS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47.11±0.79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45.11±0.75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46.342±0.97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46.312±0.81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49.872±1.38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623797"/>
                  </a:ext>
                </a:extLst>
              </a:tr>
              <a:tr h="250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Mitral Valve E/A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1.943±0.33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1.938±1.8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2.006±0.196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1.91±0.25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2.176±0.28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4952513"/>
                  </a:ext>
                </a:extLst>
              </a:tr>
              <a:tr h="250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Aortic </a:t>
                      </a:r>
                      <a:r>
                        <a:rPr lang="en-US" sz="1100" b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Pmax</a:t>
                      </a: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[mmHg]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3.665±0.23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3.64±0.17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3.03±0.406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3.212±0.13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3.09±0.3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2174928"/>
                  </a:ext>
                </a:extLst>
              </a:tr>
              <a:tr h="250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Cardiac Output [L/min]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0.0733±0.003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0.07±0.002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0.078±0.0048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0.076±0.005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0.072±0.003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9765065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613531"/>
              </p:ext>
            </p:extLst>
          </p:nvPr>
        </p:nvGraphicFramePr>
        <p:xfrm>
          <a:off x="2597452" y="3724834"/>
          <a:ext cx="7259241" cy="939660"/>
        </p:xfrm>
        <a:graphic>
          <a:graphicData uri="http://schemas.openxmlformats.org/drawingml/2006/table">
            <a:tbl>
              <a:tblPr firstRow="1" firstCol="1" bandRow="1"/>
              <a:tblGrid>
                <a:gridCol w="1702722">
                  <a:extLst>
                    <a:ext uri="{9D8B030D-6E8A-4147-A177-3AD203B41FA5}">
                      <a16:colId xmlns:a16="http://schemas.microsoft.com/office/drawing/2014/main" val="2505407202"/>
                    </a:ext>
                  </a:extLst>
                </a:gridCol>
                <a:gridCol w="1062768">
                  <a:extLst>
                    <a:ext uri="{9D8B030D-6E8A-4147-A177-3AD203B41FA5}">
                      <a16:colId xmlns:a16="http://schemas.microsoft.com/office/drawing/2014/main" val="2887230330"/>
                    </a:ext>
                  </a:extLst>
                </a:gridCol>
                <a:gridCol w="1145181">
                  <a:extLst>
                    <a:ext uri="{9D8B030D-6E8A-4147-A177-3AD203B41FA5}">
                      <a16:colId xmlns:a16="http://schemas.microsoft.com/office/drawing/2014/main" val="153331203"/>
                    </a:ext>
                  </a:extLst>
                </a:gridCol>
                <a:gridCol w="305026">
                  <a:extLst>
                    <a:ext uri="{9D8B030D-6E8A-4147-A177-3AD203B41FA5}">
                      <a16:colId xmlns:a16="http://schemas.microsoft.com/office/drawing/2014/main" val="1525873617"/>
                    </a:ext>
                  </a:extLst>
                </a:gridCol>
                <a:gridCol w="1062768">
                  <a:extLst>
                    <a:ext uri="{9D8B030D-6E8A-4147-A177-3AD203B41FA5}">
                      <a16:colId xmlns:a16="http://schemas.microsoft.com/office/drawing/2014/main" val="2944725911"/>
                    </a:ext>
                  </a:extLst>
                </a:gridCol>
                <a:gridCol w="990388">
                  <a:extLst>
                    <a:ext uri="{9D8B030D-6E8A-4147-A177-3AD203B41FA5}">
                      <a16:colId xmlns:a16="http://schemas.microsoft.com/office/drawing/2014/main" val="1116564142"/>
                    </a:ext>
                  </a:extLst>
                </a:gridCol>
                <a:gridCol w="990388">
                  <a:extLst>
                    <a:ext uri="{9D8B030D-6E8A-4147-A177-3AD203B41FA5}">
                      <a16:colId xmlns:a16="http://schemas.microsoft.com/office/drawing/2014/main" val="2712992668"/>
                    </a:ext>
                  </a:extLst>
                </a:gridCol>
              </a:tblGrid>
              <a:tr h="2349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IVSd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[mm]</a:t>
                      </a:r>
                      <a:endParaRPr lang="en-US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1.37±0.066</a:t>
                      </a:r>
                      <a:endParaRPr lang="en-US" sz="1100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1.224±0.04</a:t>
                      </a:r>
                      <a:endParaRPr lang="en-US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1.434±0.042</a:t>
                      </a:r>
                      <a:endParaRPr lang="en-US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1.522±0.12</a:t>
                      </a:r>
                      <a:endParaRPr lang="en-US" sz="1100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1.35±0.069</a:t>
                      </a:r>
                      <a:endParaRPr lang="en-US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549689"/>
                  </a:ext>
                </a:extLst>
              </a:tr>
              <a:tr h="2349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IVSs [mm]</a:t>
                      </a:r>
                      <a:endParaRPr lang="en-US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2.238±0.077</a:t>
                      </a:r>
                      <a:endParaRPr lang="en-US" sz="1100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2.236±0.13</a:t>
                      </a:r>
                      <a:endParaRPr lang="en-US" sz="1100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2.636±0.11</a:t>
                      </a:r>
                      <a:endParaRPr lang="en-US" sz="1100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2.576±0.11</a:t>
                      </a:r>
                      <a:endParaRPr lang="en-US" sz="1100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2.722±0.089</a:t>
                      </a:r>
                      <a:endParaRPr lang="en-US" sz="1100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344172"/>
                  </a:ext>
                </a:extLst>
              </a:tr>
              <a:tr h="2349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LVPWd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[mm]</a:t>
                      </a:r>
                      <a:endParaRPr lang="en-US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1.518±0.12</a:t>
                      </a:r>
                      <a:endParaRPr lang="en-US" sz="1100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1.394±0.077</a:t>
                      </a:r>
                      <a:endParaRPr lang="en-US" sz="1100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1.562±0.078</a:t>
                      </a:r>
                      <a:endParaRPr lang="en-US" sz="1100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1.434±0.11</a:t>
                      </a:r>
                      <a:endParaRPr lang="en-US" sz="1100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1.434±0.1</a:t>
                      </a:r>
                      <a:endParaRPr lang="en-US" sz="1100" baseline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900138"/>
                  </a:ext>
                </a:extLst>
              </a:tr>
              <a:tr h="2349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LVPWs [mm]</a:t>
                      </a:r>
                      <a:endParaRPr lang="en-US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2.554±0.1</a:t>
                      </a:r>
                      <a:endParaRPr lang="en-US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2.375±0.108</a:t>
                      </a:r>
                      <a:endParaRPr lang="en-US" sz="1100" b="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2.236±0.098</a:t>
                      </a:r>
                      <a:endParaRPr lang="en-US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2.428±0.07</a:t>
                      </a:r>
                      <a:endParaRPr lang="en-US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2.576±0.06</a:t>
                      </a:r>
                      <a:endParaRPr lang="en-US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8963420"/>
                  </a:ext>
                </a:extLst>
              </a:tr>
            </a:tbl>
          </a:graphicData>
        </a:graphic>
      </p:graphicFrame>
      <p:sp>
        <p:nvSpPr>
          <p:cNvPr id="4" name="Text Box 1"/>
          <p:cNvSpPr txBox="1">
            <a:spLocks noChangeAspect="1"/>
          </p:cNvSpPr>
          <p:nvPr/>
        </p:nvSpPr>
        <p:spPr>
          <a:xfrm>
            <a:off x="2489203" y="1416128"/>
            <a:ext cx="7313702" cy="42926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S1. </a:t>
            </a:r>
            <a:r>
              <a:rPr lang="en-US" sz="1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Echocardiography parameters for control and HIV-transgenic rats at baseline, and time-matched controls at 6, 12 and 18 weeks.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>
            <a:spLocks noChangeAspect="1" noChangeArrowheads="1"/>
          </p:cNvSpPr>
          <p:nvPr/>
        </p:nvSpPr>
        <p:spPr bwMode="auto">
          <a:xfrm>
            <a:off x="2581909" y="4659389"/>
            <a:ext cx="7342019" cy="1232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Prior to any treatment, non-invasive echocardiography was performed once age-matched control 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(Fischer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344) and Tg rats reached age 3 months (baseline).  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Control (</a:t>
            </a:r>
            <a:r>
              <a:rPr lang="en-US" sz="1100" kern="12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Ctl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 rats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were on normal magnesium 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diet for 6, 12 and 18 weeks.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 values for 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baseline Tg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were significantly different 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from baseline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control.  </a:t>
            </a:r>
            <a:r>
              <a:rPr lang="en-US" sz="11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LVEF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= left ventricular ejection fraction; </a:t>
            </a:r>
            <a:r>
              <a:rPr lang="en-US" sz="11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%FS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= % fractional shortening; </a:t>
            </a:r>
            <a:r>
              <a:rPr lang="en-US" sz="11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Mitral Valve E/A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= mitral valve E/A ratio; </a:t>
            </a:r>
            <a:r>
              <a:rPr lang="en-US" sz="11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Aortic </a:t>
            </a:r>
            <a:r>
              <a:rPr lang="en-US" sz="1100" b="1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Pmax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= Aortic pressure maximum (mmHg); and </a:t>
            </a:r>
            <a:r>
              <a:rPr lang="en-US" sz="11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= cardiac output (L/min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);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IVSd &amp; 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= interventricular septum dimension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(mm) in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diastole and systole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LVPWd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&amp; 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= left ventricular posterior wall dimension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(mm) in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diastole and systole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Values are means ± SE of 5 rats/group.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942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3578802" y="1149111"/>
            <a:ext cx="5007926" cy="3425755"/>
            <a:chOff x="2377531" y="1418052"/>
            <a:chExt cx="5007926" cy="3425755"/>
          </a:xfrm>
        </p:grpSpPr>
        <p:grpSp>
          <p:nvGrpSpPr>
            <p:cNvPr id="27" name="Group 26"/>
            <p:cNvGrpSpPr/>
            <p:nvPr/>
          </p:nvGrpSpPr>
          <p:grpSpPr>
            <a:xfrm>
              <a:off x="4990890" y="1418052"/>
              <a:ext cx="2394567" cy="3425755"/>
              <a:chOff x="4990890" y="1418052"/>
              <a:chExt cx="2394567" cy="3425755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4990890" y="1418052"/>
                <a:ext cx="2394567" cy="1637486"/>
                <a:chOff x="5167102" y="1056102"/>
                <a:chExt cx="2394567" cy="1637486"/>
              </a:xfrm>
            </p:grpSpPr>
            <p:pic>
              <p:nvPicPr>
                <p:cNvPr id="6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10" t="15688" r="3514" b="4614"/>
                <a:stretch/>
              </p:blipFill>
              <p:spPr bwMode="auto">
                <a:xfrm>
                  <a:off x="5167102" y="1056102"/>
                  <a:ext cx="2394567" cy="1637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" name="TextBox 13"/>
                <p:cNvSpPr txBox="1"/>
                <p:nvPr/>
              </p:nvSpPr>
              <p:spPr>
                <a:xfrm>
                  <a:off x="5801906" y="1266475"/>
                  <a:ext cx="470642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91440" bIns="91440" rtlCol="0">
                  <a:spAutoFit/>
                </a:bodyPr>
                <a:lstStyle/>
                <a:p>
                  <a:r>
                    <a:rPr lang="en-US" sz="600" dirty="0" smtClean="0">
                      <a:latin typeface="Arial" panose="020B0604020202020204" pitchFamily="34" charset="0"/>
                    </a:rPr>
                    <a:t>Mg Normal</a:t>
                  </a:r>
                  <a:endParaRPr lang="en-US" sz="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6822986" y="1262665"/>
                  <a:ext cx="419346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91440" bIns="91440" rtlCol="0">
                  <a:spAutoFit/>
                </a:bodyPr>
                <a:lstStyle/>
                <a:p>
                  <a:r>
                    <a:rPr lang="en-US" sz="600" dirty="0" smtClean="0">
                      <a:latin typeface="Arial" panose="020B0604020202020204" pitchFamily="34" charset="0"/>
                    </a:rPr>
                    <a:t>Mg </a:t>
                  </a:r>
                  <a:r>
                    <a:rPr lang="en-US" sz="600" dirty="0" err="1" smtClean="0">
                      <a:latin typeface="Arial" panose="020B0604020202020204" pitchFamily="34" charset="0"/>
                    </a:rPr>
                    <a:t>Suppl</a:t>
                  </a:r>
                  <a:endParaRPr lang="en-US" sz="600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4998677" y="3206321"/>
                <a:ext cx="2360640" cy="1637486"/>
                <a:chOff x="5170127" y="3225371"/>
                <a:chExt cx="2360640" cy="1637486"/>
              </a:xfrm>
            </p:grpSpPr>
            <p:pic>
              <p:nvPicPr>
                <p:cNvPr id="12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606" t="15909" r="3869" b="3382"/>
                <a:stretch/>
              </p:blipFill>
              <p:spPr bwMode="auto">
                <a:xfrm>
                  <a:off x="5170127" y="3225371"/>
                  <a:ext cx="2360640" cy="1637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" name="TextBox 15"/>
                <p:cNvSpPr txBox="1"/>
                <p:nvPr/>
              </p:nvSpPr>
              <p:spPr>
                <a:xfrm>
                  <a:off x="5786666" y="3419125"/>
                  <a:ext cx="470642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91440" bIns="91440" rtlCol="0">
                  <a:spAutoFit/>
                </a:bodyPr>
                <a:lstStyle/>
                <a:p>
                  <a:r>
                    <a:rPr lang="en-US" sz="600" dirty="0" smtClean="0">
                      <a:latin typeface="Arial" panose="020B0604020202020204" pitchFamily="34" charset="0"/>
                    </a:rPr>
                    <a:t>Mg Normal</a:t>
                  </a:r>
                  <a:endParaRPr lang="en-US" sz="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6813461" y="3426745"/>
                  <a:ext cx="419346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91440" bIns="91440" rtlCol="0">
                  <a:spAutoFit/>
                </a:bodyPr>
                <a:lstStyle/>
                <a:p>
                  <a:r>
                    <a:rPr lang="en-US" sz="600" dirty="0" smtClean="0">
                      <a:latin typeface="Arial" panose="020B0604020202020204" pitchFamily="34" charset="0"/>
                    </a:rPr>
                    <a:t>Mg </a:t>
                  </a:r>
                  <a:r>
                    <a:rPr lang="en-US" sz="600" dirty="0" err="1" smtClean="0">
                      <a:latin typeface="Arial" panose="020B0604020202020204" pitchFamily="34" charset="0"/>
                    </a:rPr>
                    <a:t>Suppl</a:t>
                  </a:r>
                  <a:endParaRPr lang="en-US" sz="600" dirty="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" name="Group 23"/>
            <p:cNvGrpSpPr/>
            <p:nvPr/>
          </p:nvGrpSpPr>
          <p:grpSpPr>
            <a:xfrm>
              <a:off x="2377531" y="1421456"/>
              <a:ext cx="2427428" cy="3410915"/>
              <a:chOff x="2377531" y="1421456"/>
              <a:chExt cx="2427428" cy="3410915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403542" y="1421456"/>
                <a:ext cx="2349032" cy="1637486"/>
                <a:chOff x="2422592" y="1121419"/>
                <a:chExt cx="2349032" cy="1637486"/>
              </a:xfrm>
            </p:grpSpPr>
            <p:grpSp>
              <p:nvGrpSpPr>
                <p:cNvPr id="2" name="Group 1"/>
                <p:cNvGrpSpPr>
                  <a:grpSpLocks noChangeAspect="1"/>
                </p:cNvGrpSpPr>
                <p:nvPr/>
              </p:nvGrpSpPr>
              <p:grpSpPr>
                <a:xfrm>
                  <a:off x="2422592" y="1121419"/>
                  <a:ext cx="2349032" cy="1637486"/>
                  <a:chOff x="2072395" y="1131146"/>
                  <a:chExt cx="6711518" cy="4678532"/>
                </a:xfrm>
              </p:grpSpPr>
              <p:pic>
                <p:nvPicPr>
                  <p:cNvPr id="3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754" t="15767" r="3928" b="3313"/>
                  <a:stretch/>
                </p:blipFill>
                <p:spPr bwMode="auto">
                  <a:xfrm>
                    <a:off x="2072395" y="1131146"/>
                    <a:ext cx="6711518" cy="46785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4" name="TextBox 3"/>
                  <p:cNvSpPr txBox="1"/>
                  <p:nvPr/>
                </p:nvSpPr>
                <p:spPr>
                  <a:xfrm>
                    <a:off x="3824549" y="1730649"/>
                    <a:ext cx="1344691" cy="52761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0" tIns="0" rIns="91440" bIns="91440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 panose="020B0604020202020204" pitchFamily="34" charset="0"/>
                      </a:rPr>
                      <a:t>Mg Normal</a:t>
                    </a:r>
                    <a:endParaRPr lang="en-US" sz="600" dirty="0">
                      <a:latin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8" name="TextBox 17"/>
                <p:cNvSpPr txBox="1"/>
                <p:nvPr/>
              </p:nvSpPr>
              <p:spPr>
                <a:xfrm>
                  <a:off x="4056926" y="1330293"/>
                  <a:ext cx="419346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91440" bIns="91440" rtlCol="0">
                  <a:spAutoFit/>
                </a:bodyPr>
                <a:lstStyle/>
                <a:p>
                  <a:r>
                    <a:rPr lang="en-US" sz="600" dirty="0" smtClean="0">
                      <a:latin typeface="Arial" panose="020B0604020202020204" pitchFamily="34" charset="0"/>
                    </a:rPr>
                    <a:t>Mg </a:t>
                  </a:r>
                  <a:r>
                    <a:rPr lang="en-US" sz="600" dirty="0" err="1" smtClean="0">
                      <a:latin typeface="Arial" panose="020B0604020202020204" pitchFamily="34" charset="0"/>
                    </a:rPr>
                    <a:t>Suppl</a:t>
                  </a:r>
                  <a:endParaRPr lang="en-US" sz="600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2377531" y="3194885"/>
                <a:ext cx="2427428" cy="1637486"/>
                <a:chOff x="2377531" y="3194885"/>
                <a:chExt cx="2427428" cy="1637486"/>
              </a:xfrm>
            </p:grpSpPr>
            <p:pic>
              <p:nvPicPr>
                <p:cNvPr id="9" name="Picture 8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547" t="16194" r="3619" b="5048"/>
                <a:stretch/>
              </p:blipFill>
              <p:spPr bwMode="auto">
                <a:xfrm>
                  <a:off x="2377531" y="3194885"/>
                  <a:ext cx="2427428" cy="1637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" name="TextBox 14"/>
                <p:cNvSpPr txBox="1"/>
                <p:nvPr/>
              </p:nvSpPr>
              <p:spPr>
                <a:xfrm>
                  <a:off x="3013938" y="3403885"/>
                  <a:ext cx="470642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91440" bIns="91440" rtlCol="0">
                  <a:spAutoFit/>
                </a:bodyPr>
                <a:lstStyle/>
                <a:p>
                  <a:r>
                    <a:rPr lang="en-US" sz="600" dirty="0" smtClean="0">
                      <a:latin typeface="Arial" panose="020B0604020202020204" pitchFamily="34" charset="0"/>
                    </a:rPr>
                    <a:t>Mg Normal</a:t>
                  </a:r>
                  <a:endParaRPr lang="en-US" sz="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4060736" y="3405790"/>
                  <a:ext cx="419346" cy="18466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91440" bIns="91440" rtlCol="0">
                  <a:spAutoFit/>
                </a:bodyPr>
                <a:lstStyle/>
                <a:p>
                  <a:r>
                    <a:rPr lang="en-US" sz="600" dirty="0" smtClean="0">
                      <a:latin typeface="Arial" panose="020B0604020202020204" pitchFamily="34" charset="0"/>
                    </a:rPr>
                    <a:t>Mg </a:t>
                  </a:r>
                  <a:r>
                    <a:rPr lang="en-US" sz="600" dirty="0" err="1" smtClean="0">
                      <a:latin typeface="Arial" panose="020B0604020202020204" pitchFamily="34" charset="0"/>
                    </a:rPr>
                    <a:t>Suppl</a:t>
                  </a:r>
                  <a:endParaRPr lang="en-US" sz="600" dirty="0">
                    <a:latin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9" name="Rectangle 28"/>
          <p:cNvSpPr>
            <a:spLocks noChangeAspect="1" noChangeArrowheads="1"/>
          </p:cNvSpPr>
          <p:nvPr/>
        </p:nvSpPr>
        <p:spPr bwMode="auto">
          <a:xfrm>
            <a:off x="2544855" y="4826730"/>
            <a:ext cx="7342019" cy="101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1100" b="1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Figures  S1. 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Non-invasive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echocardiography was performed 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to obtain cardiac anatomical changes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 age-matched </a:t>
            </a:r>
            <a:r>
              <a:rPr lang="en-US" sz="1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(starting age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3 months)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control 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(Fischer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344) and Tg rats 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placed on Mg normal or Mg supplemented (6 x </a:t>
            </a:r>
            <a:r>
              <a:rPr lang="en-US" sz="1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higher than normal) diets 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an additional18 weeks.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 values for 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baseline Tg were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significantly different 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from baseline </a:t>
            </a:r>
            <a:r>
              <a:rPr lang="en-US" sz="1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control.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IVSd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&amp; 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= interventricular septum dimension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(mm) in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diastole and systole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; and 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LVPWd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&amp; 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= left ventricular posterior wall dimension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(mm) in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diastole and systole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Values are means ± SE of 5 rats/group.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097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8759" y="2166943"/>
            <a:ext cx="9019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Heart: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Ctl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Ctl+cART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Tg+cART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Kidney:   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Ctl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Ctl+cART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Tg+cART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62545" y="2751513"/>
            <a:ext cx="8711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13.8±2.1       15.5 ±4.6        35.2±4.2         61.1±4.2                            18.0±4.2        20.7±4.5          36.3±6         44.5±6.6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3782" y="3366656"/>
            <a:ext cx="10174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Mg-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            --                 --                 26.4±             27.9±4.5                                   --                --                   28.6±1.2       32.5±5.7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8759" y="1180407"/>
            <a:ext cx="8948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Table S2:  Average % of area of 3-NT staining in the Heart and Kidney of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Ctl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rats ±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in normal control or Mg supplemented diets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898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433</Words>
  <Application>Microsoft Office PowerPoint</Application>
  <PresentationFormat>Widescreen</PresentationFormat>
  <Paragraphs>89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>SMHS @ GW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Kramer, Jay H</dc:creator>
  <cp:lastModifiedBy>Mak, Iu Tong</cp:lastModifiedBy>
  <cp:revision>12</cp:revision>
  <dcterms:created xsi:type="dcterms:W3CDTF">2018-06-21T16:21:51Z</dcterms:created>
  <dcterms:modified xsi:type="dcterms:W3CDTF">2018-06-28T19:57:10Z</dcterms:modified>
</cp:coreProperties>
</file>