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61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Hayat%20BOUTEAU\Documents\Publications\papiers%20en%20prep\transcriptome%20hormones\1Final\1papier%20Sept%202014\Fig%20and%20tables\S4%20qPCR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[1]graphes!$B$3</c:f>
              <c:strCache>
                <c:ptCount val="1"/>
                <c:pt idx="0">
                  <c:v>HuBQ971589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[1]graphes!$C$4:$C$7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53.703162228432902</c:v>
                  </c:pt>
                  <c:pt idx="2">
                    <c:v>53.408517111037618</c:v>
                  </c:pt>
                  <c:pt idx="3">
                    <c:v>8.8327817437844534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Feuil1!$A$4:$A$7</c:f>
              <c:strCache>
                <c:ptCount val="4"/>
                <c:pt idx="0">
                  <c:v>D</c:v>
                </c:pt>
                <c:pt idx="1">
                  <c:v>ND</c:v>
                </c:pt>
                <c:pt idx="2">
                  <c:v>D/Eth</c:v>
                </c:pt>
                <c:pt idx="3">
                  <c:v>ND/ABA</c:v>
                </c:pt>
              </c:strCache>
            </c:strRef>
          </c:cat>
          <c:val>
            <c:numRef>
              <c:f>[1]graphes!$B$4:$B$7</c:f>
              <c:numCache>
                <c:formatCode>General</c:formatCode>
                <c:ptCount val="4"/>
                <c:pt idx="0">
                  <c:v>100</c:v>
                </c:pt>
                <c:pt idx="1">
                  <c:v>395.3533333333333</c:v>
                </c:pt>
                <c:pt idx="2">
                  <c:v>129.70000000000002</c:v>
                </c:pt>
                <c:pt idx="3">
                  <c:v>67.873333333333335</c:v>
                </c:pt>
              </c:numCache>
            </c:numRef>
          </c:val>
        </c:ser>
        <c:ser>
          <c:idx val="1"/>
          <c:order val="1"/>
          <c:tx>
            <c:strRef>
              <c:f>[1]graphes!$D$3</c:f>
              <c:strCache>
                <c:ptCount val="1"/>
                <c:pt idx="0">
                  <c:v>HuCL01845C001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[1]graphes!$E$4:$E$7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47.465328662087764</c:v>
                  </c:pt>
                  <c:pt idx="2">
                    <c:v>134.01423714789914</c:v>
                  </c:pt>
                  <c:pt idx="3">
                    <c:v>20.459404422742455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Feuil1!$A$4:$A$7</c:f>
              <c:strCache>
                <c:ptCount val="4"/>
                <c:pt idx="0">
                  <c:v>D</c:v>
                </c:pt>
                <c:pt idx="1">
                  <c:v>ND</c:v>
                </c:pt>
                <c:pt idx="2">
                  <c:v>D/Eth</c:v>
                </c:pt>
                <c:pt idx="3">
                  <c:v>ND/ABA</c:v>
                </c:pt>
              </c:strCache>
            </c:strRef>
          </c:cat>
          <c:val>
            <c:numRef>
              <c:f>[1]graphes!$D$4:$D$7</c:f>
              <c:numCache>
                <c:formatCode>General</c:formatCode>
                <c:ptCount val="4"/>
                <c:pt idx="0">
                  <c:v>100</c:v>
                </c:pt>
                <c:pt idx="1">
                  <c:v>277.19749999999999</c:v>
                </c:pt>
                <c:pt idx="2">
                  <c:v>322.65749999999997</c:v>
                </c:pt>
                <c:pt idx="3">
                  <c:v>61.438000000000002</c:v>
                </c:pt>
              </c:numCache>
            </c:numRef>
          </c:val>
        </c:ser>
        <c:ser>
          <c:idx val="2"/>
          <c:order val="2"/>
          <c:tx>
            <c:strRef>
              <c:f>[1]graphes!$F$3</c:f>
              <c:strCache>
                <c:ptCount val="1"/>
                <c:pt idx="0">
                  <c:v>HuCL01692C001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[1]graphes!$G$4:$G$7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113.02314316840904</c:v>
                  </c:pt>
                  <c:pt idx="2">
                    <c:v>187.44693886982171</c:v>
                  </c:pt>
                  <c:pt idx="3">
                    <c:v>9.6527940687313531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Feuil1!$A$4:$A$7</c:f>
              <c:strCache>
                <c:ptCount val="4"/>
                <c:pt idx="0">
                  <c:v>D</c:v>
                </c:pt>
                <c:pt idx="1">
                  <c:v>ND</c:v>
                </c:pt>
                <c:pt idx="2">
                  <c:v>D/Eth</c:v>
                </c:pt>
                <c:pt idx="3">
                  <c:v>ND/ABA</c:v>
                </c:pt>
              </c:strCache>
            </c:strRef>
          </c:cat>
          <c:val>
            <c:numRef>
              <c:f>[1]graphes!$F$4:$F$7</c:f>
              <c:numCache>
                <c:formatCode>General</c:formatCode>
                <c:ptCount val="4"/>
                <c:pt idx="0">
                  <c:v>100</c:v>
                </c:pt>
                <c:pt idx="1">
                  <c:v>397.95249999999999</c:v>
                </c:pt>
                <c:pt idx="2">
                  <c:v>366.66750000000002</c:v>
                </c:pt>
                <c:pt idx="3">
                  <c:v>64.584999999999994</c:v>
                </c:pt>
              </c:numCache>
            </c:numRef>
          </c:val>
        </c:ser>
        <c:ser>
          <c:idx val="3"/>
          <c:order val="3"/>
          <c:tx>
            <c:strRef>
              <c:f>[1]graphes!$H$3</c:f>
              <c:strCache>
                <c:ptCount val="1"/>
                <c:pt idx="0">
                  <c:v>HuCL00270C001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[1]graphes!$I$4:$I$7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175.86139210563937</c:v>
                  </c:pt>
                  <c:pt idx="2">
                    <c:v>58.216740719487198</c:v>
                  </c:pt>
                  <c:pt idx="3">
                    <c:v>19.400789502835512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Feuil1!$A$4:$A$7</c:f>
              <c:strCache>
                <c:ptCount val="4"/>
                <c:pt idx="0">
                  <c:v>D</c:v>
                </c:pt>
                <c:pt idx="1">
                  <c:v>ND</c:v>
                </c:pt>
                <c:pt idx="2">
                  <c:v>D/Eth</c:v>
                </c:pt>
                <c:pt idx="3">
                  <c:v>ND/ABA</c:v>
                </c:pt>
              </c:strCache>
            </c:strRef>
          </c:cat>
          <c:val>
            <c:numRef>
              <c:f>[1]graphes!$H$4:$H$7</c:f>
              <c:numCache>
                <c:formatCode>General</c:formatCode>
                <c:ptCount val="4"/>
                <c:pt idx="0">
                  <c:v>100</c:v>
                </c:pt>
                <c:pt idx="1">
                  <c:v>470.7833333333333</c:v>
                </c:pt>
                <c:pt idx="2">
                  <c:v>623.86</c:v>
                </c:pt>
                <c:pt idx="3">
                  <c:v>51.726666666666667</c:v>
                </c:pt>
              </c:numCache>
            </c:numRef>
          </c:val>
        </c:ser>
        <c:ser>
          <c:idx val="4"/>
          <c:order val="4"/>
          <c:tx>
            <c:strRef>
              <c:f>[1]graphes!$P$3</c:f>
              <c:strCache>
                <c:ptCount val="1"/>
                <c:pt idx="0">
                  <c:v>HuDY919565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[1]graphes!$K$4:$K$7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15.668025827567851</c:v>
                  </c:pt>
                  <c:pt idx="2">
                    <c:v>89.077215942125207</c:v>
                  </c:pt>
                  <c:pt idx="3">
                    <c:v>30.18609668925966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Feuil1!$A$4:$A$7</c:f>
              <c:strCache>
                <c:ptCount val="4"/>
                <c:pt idx="0">
                  <c:v>D</c:v>
                </c:pt>
                <c:pt idx="1">
                  <c:v>ND</c:v>
                </c:pt>
                <c:pt idx="2">
                  <c:v>D/Eth</c:v>
                </c:pt>
                <c:pt idx="3">
                  <c:v>ND/ABA</c:v>
                </c:pt>
              </c:strCache>
            </c:strRef>
          </c:cat>
          <c:val>
            <c:numRef>
              <c:f>[1]graphes!$J$4:$J$7</c:f>
              <c:numCache>
                <c:formatCode>General</c:formatCode>
                <c:ptCount val="4"/>
                <c:pt idx="0">
                  <c:v>100</c:v>
                </c:pt>
                <c:pt idx="1">
                  <c:v>317.34333333333331</c:v>
                </c:pt>
                <c:pt idx="2">
                  <c:v>271.79000000000002</c:v>
                </c:pt>
                <c:pt idx="3">
                  <c:v>36.506666666666668</c:v>
                </c:pt>
              </c:numCache>
            </c:numRef>
          </c:val>
        </c:ser>
        <c:ser>
          <c:idx val="5"/>
          <c:order val="5"/>
          <c:tx>
            <c:strRef>
              <c:f>[1]graphes!$L$3</c:f>
              <c:strCache>
                <c:ptCount val="1"/>
                <c:pt idx="0">
                  <c:v>HuCL11228C002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[1]graphes!$M$4:$M$7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3.0194315138228585</c:v>
                  </c:pt>
                  <c:pt idx="2">
                    <c:v>4.9486732228615224</c:v>
                  </c:pt>
                  <c:pt idx="3">
                    <c:v>20.223917152717828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Feuil1!$A$4:$A$7</c:f>
              <c:strCache>
                <c:ptCount val="4"/>
                <c:pt idx="0">
                  <c:v>D</c:v>
                </c:pt>
                <c:pt idx="1">
                  <c:v>ND</c:v>
                </c:pt>
                <c:pt idx="2">
                  <c:v>D/Eth</c:v>
                </c:pt>
                <c:pt idx="3">
                  <c:v>ND/ABA</c:v>
                </c:pt>
              </c:strCache>
            </c:strRef>
          </c:cat>
          <c:val>
            <c:numRef>
              <c:f>[1]graphes!$L$4:$L$7</c:f>
              <c:numCache>
                <c:formatCode>General</c:formatCode>
                <c:ptCount val="4"/>
                <c:pt idx="0">
                  <c:v>100</c:v>
                </c:pt>
                <c:pt idx="1">
                  <c:v>11.855</c:v>
                </c:pt>
                <c:pt idx="2">
                  <c:v>13.855</c:v>
                </c:pt>
                <c:pt idx="3">
                  <c:v>156.14250000000001</c:v>
                </c:pt>
              </c:numCache>
            </c:numRef>
          </c:val>
        </c:ser>
        <c:ser>
          <c:idx val="6"/>
          <c:order val="6"/>
          <c:tx>
            <c:strRef>
              <c:f>[1]graphes!$N$3</c:f>
              <c:strCache>
                <c:ptCount val="1"/>
                <c:pt idx="0">
                  <c:v>HuCL00001C346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[1]graphes!$O$4:$O$7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1.9746961791627593</c:v>
                  </c:pt>
                  <c:pt idx="2">
                    <c:v>5.1349358970357768</c:v>
                  </c:pt>
                  <c:pt idx="3">
                    <c:v>32.778420746989404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Feuil1!$A$4:$A$7</c:f>
              <c:strCache>
                <c:ptCount val="4"/>
                <c:pt idx="0">
                  <c:v>D</c:v>
                </c:pt>
                <c:pt idx="1">
                  <c:v>ND</c:v>
                </c:pt>
                <c:pt idx="2">
                  <c:v>D/Eth</c:v>
                </c:pt>
                <c:pt idx="3">
                  <c:v>ND/ABA</c:v>
                </c:pt>
              </c:strCache>
            </c:strRef>
          </c:cat>
          <c:val>
            <c:numRef>
              <c:f>[1]graphes!$N$4:$N$7</c:f>
              <c:numCache>
                <c:formatCode>General</c:formatCode>
                <c:ptCount val="4"/>
                <c:pt idx="0">
                  <c:v>100</c:v>
                </c:pt>
                <c:pt idx="1">
                  <c:v>17.552499999999998</c:v>
                </c:pt>
                <c:pt idx="2">
                  <c:v>11.115000000000002</c:v>
                </c:pt>
                <c:pt idx="3">
                  <c:v>118.92000000000002</c:v>
                </c:pt>
              </c:numCache>
            </c:numRef>
          </c:val>
        </c:ser>
        <c:ser>
          <c:idx val="7"/>
          <c:order val="7"/>
          <c:tx>
            <c:strRef>
              <c:f>[1]graphes!$J$3</c:f>
              <c:strCache>
                <c:ptCount val="1"/>
                <c:pt idx="0">
                  <c:v>HuCL08567C001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[1]graphes!$Q$4:$Q$7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13.416833953408425</c:v>
                  </c:pt>
                  <c:pt idx="2">
                    <c:v>7.414843221538856</c:v>
                  </c:pt>
                  <c:pt idx="3">
                    <c:v>19.467486569491527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Feuil1!$A$4:$A$7</c:f>
              <c:strCache>
                <c:ptCount val="4"/>
                <c:pt idx="0">
                  <c:v>D</c:v>
                </c:pt>
                <c:pt idx="1">
                  <c:v>ND</c:v>
                </c:pt>
                <c:pt idx="2">
                  <c:v>D/Eth</c:v>
                </c:pt>
                <c:pt idx="3">
                  <c:v>ND/ABA</c:v>
                </c:pt>
              </c:strCache>
            </c:strRef>
          </c:cat>
          <c:val>
            <c:numRef>
              <c:f>[1]graphes!$P$4:$P$7</c:f>
              <c:numCache>
                <c:formatCode>General</c:formatCode>
                <c:ptCount val="4"/>
                <c:pt idx="0">
                  <c:v>100</c:v>
                </c:pt>
                <c:pt idx="1">
                  <c:v>36.236666666666672</c:v>
                </c:pt>
                <c:pt idx="2">
                  <c:v>49.9</c:v>
                </c:pt>
                <c:pt idx="3">
                  <c:v>28.216666666666669</c:v>
                </c:pt>
              </c:numCache>
            </c:numRef>
          </c:val>
        </c:ser>
        <c:ser>
          <c:idx val="8"/>
          <c:order val="8"/>
          <c:tx>
            <c:strRef>
              <c:f>[1]graphes!$R$3</c:f>
              <c:strCache>
                <c:ptCount val="1"/>
                <c:pt idx="0">
                  <c:v>HuCL17391C001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[1]graphes!$S$4:$S$7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6.2517704159168668</c:v>
                  </c:pt>
                  <c:pt idx="2">
                    <c:v>3.3604959951372178</c:v>
                  </c:pt>
                  <c:pt idx="3">
                    <c:v>15.714433917050066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Feuil1!$A$4:$A$7</c:f>
              <c:strCache>
                <c:ptCount val="4"/>
                <c:pt idx="0">
                  <c:v>D</c:v>
                </c:pt>
                <c:pt idx="1">
                  <c:v>ND</c:v>
                </c:pt>
                <c:pt idx="2">
                  <c:v>D/Eth</c:v>
                </c:pt>
                <c:pt idx="3">
                  <c:v>ND/ABA</c:v>
                </c:pt>
              </c:strCache>
            </c:strRef>
          </c:cat>
          <c:val>
            <c:numRef>
              <c:f>[1]graphes!$R$4:$R$7</c:f>
              <c:numCache>
                <c:formatCode>General</c:formatCode>
                <c:ptCount val="4"/>
                <c:pt idx="0">
                  <c:v>100</c:v>
                </c:pt>
                <c:pt idx="1">
                  <c:v>10.236666666666666</c:v>
                </c:pt>
                <c:pt idx="2">
                  <c:v>17.206666666666667</c:v>
                </c:pt>
                <c:pt idx="3">
                  <c:v>18.616666666666664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780160"/>
        <c:axId val="84781696"/>
      </c:barChart>
      <c:catAx>
        <c:axId val="84780160"/>
        <c:scaling>
          <c:orientation val="minMax"/>
        </c:scaling>
        <c:delete val="0"/>
        <c:axPos val="b"/>
        <c:majorTickMark val="out"/>
        <c:minorTickMark val="none"/>
        <c:tickLblPos val="nextTo"/>
        <c:crossAx val="84781696"/>
        <c:crosses val="autoZero"/>
        <c:auto val="1"/>
        <c:lblAlgn val="ctr"/>
        <c:lblOffset val="100"/>
        <c:noMultiLvlLbl val="0"/>
      </c:catAx>
      <c:valAx>
        <c:axId val="847816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47801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288D-12F6-47C7-9BF7-85BB5BB69843}" type="datetimeFigureOut">
              <a:rPr lang="fr-FR" smtClean="0"/>
              <a:t>21/08/2015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3593-8482-4A57-B6CD-C661D3477E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033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288D-12F6-47C7-9BF7-85BB5BB69843}" type="datetimeFigureOut">
              <a:rPr lang="fr-FR" smtClean="0"/>
              <a:t>21/08/2015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3593-8482-4A57-B6CD-C661D3477E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0716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288D-12F6-47C7-9BF7-85BB5BB69843}" type="datetimeFigureOut">
              <a:rPr lang="fr-FR" smtClean="0"/>
              <a:t>21/08/2015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3593-8482-4A57-B6CD-C661D3477E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6416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288D-12F6-47C7-9BF7-85BB5BB69843}" type="datetimeFigureOut">
              <a:rPr lang="fr-FR" smtClean="0"/>
              <a:t>21/08/2015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3593-8482-4A57-B6CD-C661D3477E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195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288D-12F6-47C7-9BF7-85BB5BB69843}" type="datetimeFigureOut">
              <a:rPr lang="fr-FR" smtClean="0"/>
              <a:t>21/08/2015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3593-8482-4A57-B6CD-C661D3477E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636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288D-12F6-47C7-9BF7-85BB5BB69843}" type="datetimeFigureOut">
              <a:rPr lang="fr-FR" smtClean="0"/>
              <a:t>21/08/2015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3593-8482-4A57-B6CD-C661D3477E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6379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288D-12F6-47C7-9BF7-85BB5BB69843}" type="datetimeFigureOut">
              <a:rPr lang="fr-FR" smtClean="0"/>
              <a:t>21/08/2015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3593-8482-4A57-B6CD-C661D3477E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5669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288D-12F6-47C7-9BF7-85BB5BB69843}" type="datetimeFigureOut">
              <a:rPr lang="fr-FR" smtClean="0"/>
              <a:t>21/08/2015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3593-8482-4A57-B6CD-C661D3477E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2083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288D-12F6-47C7-9BF7-85BB5BB69843}" type="datetimeFigureOut">
              <a:rPr lang="fr-FR" smtClean="0"/>
              <a:t>21/08/2015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3593-8482-4A57-B6CD-C661D3477E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403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288D-12F6-47C7-9BF7-85BB5BB69843}" type="datetimeFigureOut">
              <a:rPr lang="fr-FR" smtClean="0"/>
              <a:t>21/08/2015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3593-8482-4A57-B6CD-C661D3477E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1136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288D-12F6-47C7-9BF7-85BB5BB69843}" type="datetimeFigureOut">
              <a:rPr lang="fr-FR" smtClean="0"/>
              <a:t>21/08/2015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3593-8482-4A57-B6CD-C661D3477E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1983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8288D-12F6-47C7-9BF7-85BB5BB69843}" type="datetimeFigureOut">
              <a:rPr lang="fr-FR" smtClean="0"/>
              <a:t>21/08/2015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33593-8482-4A57-B6CD-C661D3477E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95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9147509"/>
              </p:ext>
            </p:extLst>
          </p:nvPr>
        </p:nvGraphicFramePr>
        <p:xfrm>
          <a:off x="2194560" y="1124744"/>
          <a:ext cx="4754880" cy="2621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467544" y="476672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 smtClean="0"/>
              <a:t>Supplemental</a:t>
            </a:r>
            <a:r>
              <a:rPr lang="fr-FR" sz="1400" dirty="0" smtClean="0"/>
              <a:t> Figure </a:t>
            </a:r>
            <a:r>
              <a:rPr lang="fr-FR" sz="1400" dirty="0" smtClean="0"/>
              <a:t>S1</a:t>
            </a:r>
            <a:endParaRPr lang="fr-FR" sz="1400" dirty="0"/>
          </a:p>
        </p:txBody>
      </p:sp>
      <p:sp>
        <p:nvSpPr>
          <p:cNvPr id="7" name="ZoneTexte 6"/>
          <p:cNvSpPr txBox="1"/>
          <p:nvPr/>
        </p:nvSpPr>
        <p:spPr>
          <a:xfrm rot="16200000">
            <a:off x="1006803" y="2147755"/>
            <a:ext cx="21704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Gene expression (</a:t>
            </a:r>
            <a:r>
              <a:rPr lang="fr-FR" sz="1200" dirty="0" err="1" smtClean="0"/>
              <a:t>arbitrary</a:t>
            </a:r>
            <a:r>
              <a:rPr lang="fr-FR" sz="1200" dirty="0" smtClean="0"/>
              <a:t> unit)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83923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9</Words>
  <Application>Microsoft Office PowerPoint</Application>
  <PresentationFormat>Affichage à l'écran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POLYTECH PARIS - UPMC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Hayat BOUTEAU</dc:creator>
  <cp:lastModifiedBy>Hayat BOUTEAU</cp:lastModifiedBy>
  <cp:revision>5</cp:revision>
  <dcterms:created xsi:type="dcterms:W3CDTF">2015-05-20T14:01:21Z</dcterms:created>
  <dcterms:modified xsi:type="dcterms:W3CDTF">2015-08-21T11:48:01Z</dcterms:modified>
</cp:coreProperties>
</file>