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3F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17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Sheet1!$B$10:$G$10</c:f>
                <c:numCache>
                  <c:formatCode>General</c:formatCode>
                  <c:ptCount val="6"/>
                  <c:pt idx="0">
                    <c:v>5.1819296314319432E-2</c:v>
                  </c:pt>
                  <c:pt idx="1">
                    <c:v>0.19555412947872267</c:v>
                  </c:pt>
                  <c:pt idx="2">
                    <c:v>8.9579222699900332E-2</c:v>
                  </c:pt>
                  <c:pt idx="3">
                    <c:v>8.9172834811430485E-2</c:v>
                  </c:pt>
                  <c:pt idx="4">
                    <c:v>0.10819541460449827</c:v>
                  </c:pt>
                  <c:pt idx="5">
                    <c:v>0.11836267459453607</c:v>
                  </c:pt>
                </c:numCache>
              </c:numRef>
            </c:plus>
            <c:minus>
              <c:numRef>
                <c:f>Sheet1!$B$10:$G$10</c:f>
                <c:numCache>
                  <c:formatCode>General</c:formatCode>
                  <c:ptCount val="6"/>
                  <c:pt idx="0">
                    <c:v>5.1819296314319432E-2</c:v>
                  </c:pt>
                  <c:pt idx="1">
                    <c:v>0.19555412947872267</c:v>
                  </c:pt>
                  <c:pt idx="2">
                    <c:v>8.9579222699900332E-2</c:v>
                  </c:pt>
                  <c:pt idx="3">
                    <c:v>8.9172834811430485E-2</c:v>
                  </c:pt>
                  <c:pt idx="4">
                    <c:v>0.10819541460449827</c:v>
                  </c:pt>
                  <c:pt idx="5">
                    <c:v>0.11836267459453607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Sheet1!$B$3:$G$3</c:f>
              <c:strCache>
                <c:ptCount val="6"/>
                <c:pt idx="0">
                  <c:v>Control</c:v>
                </c:pt>
                <c:pt idx="1">
                  <c:v>Curcumin</c:v>
                </c:pt>
                <c:pt idx="2">
                  <c:v>Cariporide</c:v>
                </c:pt>
                <c:pt idx="3">
                  <c:v>PMA</c:v>
                </c:pt>
                <c:pt idx="4">
                  <c:v>Low Glucose</c:v>
                </c:pt>
                <c:pt idx="5">
                  <c:v>LG+cur</c:v>
                </c:pt>
              </c:strCache>
            </c:strRef>
          </c:cat>
          <c:val>
            <c:numRef>
              <c:f>Sheet1!$B$9:$G$9</c:f>
              <c:numCache>
                <c:formatCode>0.00</c:formatCode>
                <c:ptCount val="6"/>
                <c:pt idx="0">
                  <c:v>7.1699525606284977</c:v>
                </c:pt>
                <c:pt idx="1">
                  <c:v>7.0211712534850266</c:v>
                </c:pt>
                <c:pt idx="2">
                  <c:v>6.9213598147982811</c:v>
                </c:pt>
                <c:pt idx="3">
                  <c:v>7.1974313582645735</c:v>
                </c:pt>
                <c:pt idx="4">
                  <c:v>7.0665498969766913</c:v>
                </c:pt>
                <c:pt idx="5">
                  <c:v>6.8532846562542087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2D-4F1D-BB54-AF436B94C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651840"/>
        <c:axId val="25674112"/>
      </c:barChart>
      <c:catAx>
        <c:axId val="25651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5674112"/>
        <c:crosses val="autoZero"/>
        <c:auto val="1"/>
        <c:lblAlgn val="ctr"/>
        <c:lblOffset val="100"/>
        <c:noMultiLvlLbl val="0"/>
      </c:catAx>
      <c:valAx>
        <c:axId val="25674112"/>
        <c:scaling>
          <c:orientation val="minMax"/>
          <c:max val="8.5"/>
          <c:min val="5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565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ko-K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440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524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08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653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297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1604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179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7644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17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525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1B7E3-DC95-40DC-8599-7506E9436F99}" type="datetimeFigureOut">
              <a:rPr lang="ko-KR" altLang="en-US" smtClean="0"/>
              <a:t>2019-05-09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D8D6F-9AE0-472E-9BEC-656526D8DC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97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093653-56D4-4A00-AB1B-73B22B9AB1AD}"/>
              </a:ext>
            </a:extLst>
          </p:cNvPr>
          <p:cNvSpPr txBox="1"/>
          <p:nvPr/>
        </p:nvSpPr>
        <p:spPr>
          <a:xfrm>
            <a:off x="0" y="-2853"/>
            <a:ext cx="266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Supplementary Figure</a:t>
            </a:r>
            <a:r>
              <a:rPr lang="ko-KR" altLang="en-US" sz="2000" dirty="0"/>
              <a:t> </a:t>
            </a:r>
            <a:r>
              <a:rPr lang="en-US" altLang="ko-KR" sz="2000" dirty="0"/>
              <a:t>1</a:t>
            </a:r>
            <a:endParaRPr lang="ko-KR" altLang="en-US" sz="2000" dirty="0"/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5BC65A4B-5189-4840-9923-A5595960D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45" y="833438"/>
            <a:ext cx="5722710" cy="3857625"/>
          </a:xfrm>
          <a:prstGeom prst="rect">
            <a:avLst/>
          </a:prstGeom>
        </p:spPr>
      </p:pic>
      <p:sp>
        <p:nvSpPr>
          <p:cNvPr id="36" name="직사각형 35">
            <a:extLst>
              <a:ext uri="{FF2B5EF4-FFF2-40B4-BE49-F238E27FC236}">
                <a16:creationId xmlns:a16="http://schemas.microsoft.com/office/drawing/2014/main" id="{CC2434AF-FA3E-4C92-99CC-964039729973}"/>
              </a:ext>
            </a:extLst>
          </p:cNvPr>
          <p:cNvSpPr/>
          <p:nvPr/>
        </p:nvSpPr>
        <p:spPr>
          <a:xfrm>
            <a:off x="898525" y="4229100"/>
            <a:ext cx="1720759" cy="13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802B43-87DA-4801-B742-7E65C514298D}"/>
              </a:ext>
            </a:extLst>
          </p:cNvPr>
          <p:cNvSpPr txBox="1"/>
          <p:nvPr/>
        </p:nvSpPr>
        <p:spPr>
          <a:xfrm rot="17831271">
            <a:off x="721087" y="4326863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Con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BA7AED-5266-4769-AF9E-5985A2F378D0}"/>
              </a:ext>
            </a:extLst>
          </p:cNvPr>
          <p:cNvSpPr txBox="1"/>
          <p:nvPr/>
        </p:nvSpPr>
        <p:spPr>
          <a:xfrm rot="17831271">
            <a:off x="1169693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56CF56-86A8-4951-B1BD-0968FB28CAB1}"/>
              </a:ext>
            </a:extLst>
          </p:cNvPr>
          <p:cNvSpPr txBox="1"/>
          <p:nvPr/>
        </p:nvSpPr>
        <p:spPr>
          <a:xfrm rot="17831271">
            <a:off x="1608775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563531-1539-45DA-9FFA-E6DD054BD99E}"/>
              </a:ext>
            </a:extLst>
          </p:cNvPr>
          <p:cNvSpPr txBox="1"/>
          <p:nvPr/>
        </p:nvSpPr>
        <p:spPr>
          <a:xfrm rot="17831271">
            <a:off x="2060032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 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011A4A4C-2A82-475F-9BD5-48E7C662F5AA}"/>
              </a:ext>
            </a:extLst>
          </p:cNvPr>
          <p:cNvSpPr/>
          <p:nvPr/>
        </p:nvSpPr>
        <p:spPr>
          <a:xfrm>
            <a:off x="2709863" y="4229100"/>
            <a:ext cx="1660139" cy="13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966A3C3C-D9BD-4C60-A102-3EF9FA558379}"/>
              </a:ext>
            </a:extLst>
          </p:cNvPr>
          <p:cNvSpPr/>
          <p:nvPr/>
        </p:nvSpPr>
        <p:spPr>
          <a:xfrm>
            <a:off x="4532514" y="4229100"/>
            <a:ext cx="1660139" cy="137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85A18F2-C15E-40FF-8FAD-90DF2681E6F5}"/>
              </a:ext>
            </a:extLst>
          </p:cNvPr>
          <p:cNvSpPr txBox="1"/>
          <p:nvPr/>
        </p:nvSpPr>
        <p:spPr>
          <a:xfrm rot="17831271">
            <a:off x="2491193" y="4326863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Con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BCB3D2-A2DC-4BE9-A84C-B37FBAFD947B}"/>
              </a:ext>
            </a:extLst>
          </p:cNvPr>
          <p:cNvSpPr txBox="1"/>
          <p:nvPr/>
        </p:nvSpPr>
        <p:spPr>
          <a:xfrm rot="17831271">
            <a:off x="2939799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1F43D6C-0451-40BD-9F6D-DCA316099A06}"/>
              </a:ext>
            </a:extLst>
          </p:cNvPr>
          <p:cNvSpPr txBox="1"/>
          <p:nvPr/>
        </p:nvSpPr>
        <p:spPr>
          <a:xfrm rot="17831271">
            <a:off x="3378881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46E5B53-1666-4726-9FAA-0502ABCDEF86}"/>
              </a:ext>
            </a:extLst>
          </p:cNvPr>
          <p:cNvSpPr txBox="1"/>
          <p:nvPr/>
        </p:nvSpPr>
        <p:spPr>
          <a:xfrm rot="17831271">
            <a:off x="3830138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 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E2DC47D-63C2-4C71-91D0-36BE81E98EB0}"/>
              </a:ext>
            </a:extLst>
          </p:cNvPr>
          <p:cNvSpPr txBox="1"/>
          <p:nvPr/>
        </p:nvSpPr>
        <p:spPr>
          <a:xfrm rot="17831271">
            <a:off x="4274360" y="4326863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Con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531792A-95D8-464A-A038-B64F06643AA3}"/>
              </a:ext>
            </a:extLst>
          </p:cNvPr>
          <p:cNvSpPr txBox="1"/>
          <p:nvPr/>
        </p:nvSpPr>
        <p:spPr>
          <a:xfrm rot="17831271">
            <a:off x="4722966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FAA93B2-B3B1-4B72-9128-5B8121B393AC}"/>
              </a:ext>
            </a:extLst>
          </p:cNvPr>
          <p:cNvSpPr txBox="1"/>
          <p:nvPr/>
        </p:nvSpPr>
        <p:spPr>
          <a:xfrm rot="17831271">
            <a:off x="5162048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754E321-E4CD-4F0F-A615-79CBBAEF754E}"/>
              </a:ext>
            </a:extLst>
          </p:cNvPr>
          <p:cNvSpPr txBox="1"/>
          <p:nvPr/>
        </p:nvSpPr>
        <p:spPr>
          <a:xfrm rot="17831271">
            <a:off x="5613305" y="4326864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 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28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659FF7-6F8E-4395-B13A-7F0519FCF32B}"/>
              </a:ext>
            </a:extLst>
          </p:cNvPr>
          <p:cNvSpPr txBox="1"/>
          <p:nvPr/>
        </p:nvSpPr>
        <p:spPr>
          <a:xfrm>
            <a:off x="0" y="-2853"/>
            <a:ext cx="266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Supplementary Figure</a:t>
            </a:r>
            <a:r>
              <a:rPr lang="ko-KR" altLang="en-US" sz="2000" dirty="0"/>
              <a:t> </a:t>
            </a:r>
            <a:r>
              <a:rPr lang="en-US" altLang="ko-KR" sz="2000" dirty="0"/>
              <a:t>2</a:t>
            </a:r>
            <a:endParaRPr lang="ko-KR" altLang="en-US" sz="2000" dirty="0"/>
          </a:p>
        </p:txBody>
      </p:sp>
      <p:graphicFrame>
        <p:nvGraphicFramePr>
          <p:cNvPr id="50" name="차트 49">
            <a:extLst>
              <a:ext uri="{FF2B5EF4-FFF2-40B4-BE49-F238E27FC236}">
                <a16:creationId xmlns:a16="http://schemas.microsoft.com/office/drawing/2014/main" id="{696DDDD9-852C-4B11-8932-0086AD044E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289916"/>
              </p:ext>
            </p:extLst>
          </p:nvPr>
        </p:nvGraphicFramePr>
        <p:xfrm>
          <a:off x="1228201" y="1175699"/>
          <a:ext cx="3889441" cy="2612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34B78E78-A61B-470C-A3A9-9BD768E71AF9}"/>
              </a:ext>
            </a:extLst>
          </p:cNvPr>
          <p:cNvSpPr txBox="1"/>
          <p:nvPr/>
        </p:nvSpPr>
        <p:spPr>
          <a:xfrm rot="17831271">
            <a:off x="1658761" y="3728609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B2B4FF-49A2-4C38-8B1B-45DC12B7A41D}"/>
              </a:ext>
            </a:extLst>
          </p:cNvPr>
          <p:cNvSpPr txBox="1"/>
          <p:nvPr/>
        </p:nvSpPr>
        <p:spPr>
          <a:xfrm rot="17831271">
            <a:off x="2205057" y="3728609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D56DDE4-3277-40E7-9EC6-2CD58FB7B93A}"/>
              </a:ext>
            </a:extLst>
          </p:cNvPr>
          <p:cNvSpPr txBox="1"/>
          <p:nvPr/>
        </p:nvSpPr>
        <p:spPr>
          <a:xfrm rot="17831271">
            <a:off x="2730020" y="3728608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Car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7623A3-7185-4B77-9414-34FF61894289}"/>
              </a:ext>
            </a:extLst>
          </p:cNvPr>
          <p:cNvSpPr txBox="1"/>
          <p:nvPr/>
        </p:nvSpPr>
        <p:spPr>
          <a:xfrm rot="17831271">
            <a:off x="3254983" y="3728609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PMA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7BA5B0D-F9DA-46A6-A654-FD91B83FF2AD}"/>
              </a:ext>
            </a:extLst>
          </p:cNvPr>
          <p:cNvSpPr txBox="1"/>
          <p:nvPr/>
        </p:nvSpPr>
        <p:spPr>
          <a:xfrm rot="17831271">
            <a:off x="3790221" y="3728609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0265C58-9579-48D6-B8D3-E506B4099B21}"/>
              </a:ext>
            </a:extLst>
          </p:cNvPr>
          <p:cNvSpPr txBox="1"/>
          <p:nvPr/>
        </p:nvSpPr>
        <p:spPr>
          <a:xfrm rot="17831271">
            <a:off x="4254365" y="3775898"/>
            <a:ext cx="751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6780705-A8B8-4FBD-9583-B1F154004CA4}"/>
              </a:ext>
            </a:extLst>
          </p:cNvPr>
          <p:cNvSpPr txBox="1"/>
          <p:nvPr/>
        </p:nvSpPr>
        <p:spPr>
          <a:xfrm>
            <a:off x="1065724" y="898700"/>
            <a:ext cx="644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pHi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51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EA9365-263E-42ED-8C34-1A56255E3EB9}"/>
              </a:ext>
            </a:extLst>
          </p:cNvPr>
          <p:cNvSpPr txBox="1"/>
          <p:nvPr/>
        </p:nvSpPr>
        <p:spPr>
          <a:xfrm>
            <a:off x="0" y="-2853"/>
            <a:ext cx="266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Supplementary Figure</a:t>
            </a:r>
            <a:r>
              <a:rPr lang="ko-KR" altLang="en-US" sz="2000" dirty="0"/>
              <a:t> </a:t>
            </a:r>
            <a:r>
              <a:rPr lang="en-US" altLang="ko-KR" sz="2000" dirty="0"/>
              <a:t>3</a:t>
            </a:r>
            <a:endParaRPr lang="ko-KR" alt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2D0D76-1721-4519-8C97-72D6A0A0E97C}"/>
              </a:ext>
            </a:extLst>
          </p:cNvPr>
          <p:cNvSpPr txBox="1"/>
          <p:nvPr/>
        </p:nvSpPr>
        <p:spPr>
          <a:xfrm>
            <a:off x="1556318" y="2977187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EA25E8-39EB-43FB-BFBF-40538203F7B3}"/>
              </a:ext>
            </a:extLst>
          </p:cNvPr>
          <p:cNvSpPr txBox="1"/>
          <p:nvPr/>
        </p:nvSpPr>
        <p:spPr>
          <a:xfrm rot="16200000">
            <a:off x="130903" y="4048966"/>
            <a:ext cx="217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Relative ratio for</a:t>
            </a:r>
          </a:p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mRNA expression of NHE1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707775-85AB-4F63-9448-3A8DDE59C387}"/>
              </a:ext>
            </a:extLst>
          </p:cNvPr>
          <p:cNvSpPr txBox="1"/>
          <p:nvPr/>
        </p:nvSpPr>
        <p:spPr>
          <a:xfrm rot="16200000">
            <a:off x="130903" y="7202855"/>
            <a:ext cx="217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Relative ratio for</a:t>
            </a:r>
          </a:p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mRNA expression of NHE1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F4017999-5199-42D0-8C7D-7B9E400FCB6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" t="55531" r="49022" b="33320"/>
          <a:stretch/>
        </p:blipFill>
        <p:spPr>
          <a:xfrm>
            <a:off x="2038541" y="1660940"/>
            <a:ext cx="1512000" cy="18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428687B-6B62-4216-BD42-FD334F6093F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" t="63964" r="49023" b="24887"/>
          <a:stretch/>
        </p:blipFill>
        <p:spPr>
          <a:xfrm>
            <a:off x="2038541" y="1876177"/>
            <a:ext cx="1512000" cy="180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EDD94CB-9F0D-487D-BB45-5EA04D4AF365}"/>
              </a:ext>
            </a:extLst>
          </p:cNvPr>
          <p:cNvSpPr txBox="1"/>
          <p:nvPr/>
        </p:nvSpPr>
        <p:spPr>
          <a:xfrm>
            <a:off x="1241851" y="1627777"/>
            <a:ext cx="7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NHE1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5E21D1-FD1D-4E28-8E4C-DBE622D9676A}"/>
              </a:ext>
            </a:extLst>
          </p:cNvPr>
          <p:cNvSpPr txBox="1"/>
          <p:nvPr/>
        </p:nvSpPr>
        <p:spPr>
          <a:xfrm>
            <a:off x="1241851" y="1843777"/>
            <a:ext cx="7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GAPDH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9BDBEA-EAED-46E6-A193-560193C9B386}"/>
              </a:ext>
            </a:extLst>
          </p:cNvPr>
          <p:cNvSpPr txBox="1"/>
          <p:nvPr/>
        </p:nvSpPr>
        <p:spPr>
          <a:xfrm rot="17831271">
            <a:off x="1806557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Con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2E0233-0DA1-4DF3-90B1-D687AD34BC54}"/>
              </a:ext>
            </a:extLst>
          </p:cNvPr>
          <p:cNvSpPr txBox="1"/>
          <p:nvPr/>
        </p:nvSpPr>
        <p:spPr>
          <a:xfrm rot="17831271">
            <a:off x="2055138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074698-F7EC-4093-8EBA-0EC7B6A80345}"/>
              </a:ext>
            </a:extLst>
          </p:cNvPr>
          <p:cNvSpPr txBox="1"/>
          <p:nvPr/>
        </p:nvSpPr>
        <p:spPr>
          <a:xfrm rot="17831271">
            <a:off x="2284937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Car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0472A6-EEA6-45AA-86A2-6F04BABB00A1}"/>
              </a:ext>
            </a:extLst>
          </p:cNvPr>
          <p:cNvSpPr txBox="1"/>
          <p:nvPr/>
        </p:nvSpPr>
        <p:spPr>
          <a:xfrm rot="17831271">
            <a:off x="2540136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PMA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B7236E-50AC-44B5-86F1-981C7D721386}"/>
              </a:ext>
            </a:extLst>
          </p:cNvPr>
          <p:cNvSpPr txBox="1"/>
          <p:nvPr/>
        </p:nvSpPr>
        <p:spPr>
          <a:xfrm rot="17831271">
            <a:off x="2792160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42CF4B-518C-451F-83FD-B6DF9BF29FE6}"/>
              </a:ext>
            </a:extLst>
          </p:cNvPr>
          <p:cNvSpPr txBox="1"/>
          <p:nvPr/>
        </p:nvSpPr>
        <p:spPr>
          <a:xfrm rot="17831271">
            <a:off x="3063232" y="2177302"/>
            <a:ext cx="644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GR Cur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8AADBD-C563-4935-9C7F-1EB97299461E}"/>
              </a:ext>
            </a:extLst>
          </p:cNvPr>
          <p:cNvSpPr txBox="1"/>
          <p:nvPr/>
        </p:nvSpPr>
        <p:spPr>
          <a:xfrm>
            <a:off x="1556318" y="975948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A679248-223E-45AD-BB49-99C9EF136793}"/>
              </a:ext>
            </a:extLst>
          </p:cNvPr>
          <p:cNvSpPr txBox="1"/>
          <p:nvPr/>
        </p:nvSpPr>
        <p:spPr>
          <a:xfrm>
            <a:off x="4109707" y="4509857"/>
            <a:ext cx="274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A19D1703-CD3B-482E-A556-DE229ED169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060776"/>
              </p:ext>
            </p:extLst>
          </p:nvPr>
        </p:nvGraphicFramePr>
        <p:xfrm>
          <a:off x="1410768" y="3193187"/>
          <a:ext cx="3219450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Prism 7" r:id="rId4" imgW="3219973" imgH="2809922" progId="Prism7.Document">
                  <p:embed/>
                </p:oleObj>
              </mc:Choice>
              <mc:Fallback>
                <p:oleObj name="Prism 7" r:id="rId4" imgW="3219973" imgH="2809922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0768" y="3193187"/>
                        <a:ext cx="3219450" cy="280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0BAADF84-D66F-4982-B92C-8BDF031AFB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118673"/>
              </p:ext>
            </p:extLst>
          </p:nvPr>
        </p:nvGraphicFramePr>
        <p:xfrm>
          <a:off x="1410768" y="6345333"/>
          <a:ext cx="3219450" cy="280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Prism 7" r:id="rId6" imgW="3219973" imgH="2809922" progId="Prism7.Document">
                  <p:embed/>
                </p:oleObj>
              </mc:Choice>
              <mc:Fallback>
                <p:oleObj name="Prism 7" r:id="rId6" imgW="3219973" imgH="2809922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10768" y="6345333"/>
                        <a:ext cx="3219450" cy="280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>
            <a:extLst>
              <a:ext uri="{FF2B5EF4-FFF2-40B4-BE49-F238E27FC236}">
                <a16:creationId xmlns:a16="http://schemas.microsoft.com/office/drawing/2014/main" id="{E974408D-08F4-4AE0-BCE0-E767D8503957}"/>
              </a:ext>
            </a:extLst>
          </p:cNvPr>
          <p:cNvSpPr txBox="1"/>
          <p:nvPr/>
        </p:nvSpPr>
        <p:spPr>
          <a:xfrm>
            <a:off x="2377628" y="7113298"/>
            <a:ext cx="274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45A5CE4-4553-4567-9512-5D1A4BCD48D1}"/>
              </a:ext>
            </a:extLst>
          </p:cNvPr>
          <p:cNvSpPr txBox="1"/>
          <p:nvPr/>
        </p:nvSpPr>
        <p:spPr>
          <a:xfrm>
            <a:off x="3675409" y="7072825"/>
            <a:ext cx="274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ECEAF3-6C76-4DF4-860A-2A9FBCABC47C}"/>
              </a:ext>
            </a:extLst>
          </p:cNvPr>
          <p:cNvSpPr txBox="1"/>
          <p:nvPr/>
        </p:nvSpPr>
        <p:spPr>
          <a:xfrm>
            <a:off x="3930172" y="7331022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*****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9173F4-9103-46FA-9B9C-62C6EC882428}"/>
              </a:ext>
            </a:extLst>
          </p:cNvPr>
          <p:cNvSpPr txBox="1"/>
          <p:nvPr/>
        </p:nvSpPr>
        <p:spPr>
          <a:xfrm>
            <a:off x="1556318" y="6139480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610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EA875-AB0C-4C17-A260-FABA008537E0}"/>
              </a:ext>
            </a:extLst>
          </p:cNvPr>
          <p:cNvSpPr txBox="1"/>
          <p:nvPr/>
        </p:nvSpPr>
        <p:spPr>
          <a:xfrm>
            <a:off x="0" y="-2853"/>
            <a:ext cx="266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Supplementary Figure</a:t>
            </a:r>
            <a:r>
              <a:rPr lang="ko-KR" altLang="en-US" sz="2000" dirty="0"/>
              <a:t> </a:t>
            </a:r>
            <a:r>
              <a:rPr lang="en-US" altLang="ko-KR" sz="2000" dirty="0"/>
              <a:t>4</a:t>
            </a:r>
            <a:endParaRPr lang="ko-KR" alt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E0926B-AC91-4F85-A970-0A3A846BC415}"/>
              </a:ext>
            </a:extLst>
          </p:cNvPr>
          <p:cNvSpPr txBox="1"/>
          <p:nvPr/>
        </p:nvSpPr>
        <p:spPr>
          <a:xfrm>
            <a:off x="168218" y="1082084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CAABD3-BDE3-42A9-93DF-0A031EEF09B3}"/>
              </a:ext>
            </a:extLst>
          </p:cNvPr>
          <p:cNvSpPr txBox="1"/>
          <p:nvPr/>
        </p:nvSpPr>
        <p:spPr>
          <a:xfrm>
            <a:off x="3836194" y="1082084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48486C31-331B-4AD0-8335-4C2AFFFF901F}"/>
              </a:ext>
            </a:extLst>
          </p:cNvPr>
          <p:cNvPicPr preferRelativeResize="0"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000"/>
                    </a14:imgEffect>
                    <a14:imgEffect>
                      <a14:brightnessContrast bright="-22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00" y="1801755"/>
            <a:ext cx="1440000" cy="14400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3D7145D7-04BF-4AA0-94EE-90DAF8248C5E}"/>
              </a:ext>
            </a:extLst>
          </p:cNvPr>
          <p:cNvPicPr preferRelativeResize="0">
            <a:picLocks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4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00" y="1801755"/>
            <a:ext cx="1440000" cy="1440000"/>
          </a:xfrm>
          <a:prstGeom prst="rect">
            <a:avLst/>
          </a:prstGeom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7788AF69-7777-4C57-8B02-A80FA69F6118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8" y="4670248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>
            <a:extLst>
              <a:ext uri="{FF2B5EF4-FFF2-40B4-BE49-F238E27FC236}">
                <a16:creationId xmlns:a16="http://schemas.microsoft.com/office/drawing/2014/main" id="{E14A1858-5F32-496F-A7FD-988A2F3A4F88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400" y="4670248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3BF212C-613C-42FB-B046-05E31D887F38}"/>
              </a:ext>
            </a:extLst>
          </p:cNvPr>
          <p:cNvPicPr preferRelativeResize="0">
            <a:picLocks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3000"/>
                    </a14:imgEffect>
                    <a14:imgEffect>
                      <a14:brightnessContrast bright="-20000" contras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17" y="1801755"/>
            <a:ext cx="1440000" cy="144000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9FA4180-966C-45CA-9448-BE87614D777B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8000" contrast="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400" y="1801755"/>
            <a:ext cx="1440000" cy="1440000"/>
          </a:xfrm>
          <a:prstGeom prst="rect">
            <a:avLst/>
          </a:prstGeom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97B3AC9C-E7A7-4640-91C7-BA6DF1282300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000" y="4670248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AFD85DFD-0C6A-4163-93EE-3A64AFBDD1FD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00" y="4670248"/>
            <a:ext cx="144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3BCFD1E-7B01-48F8-A4FD-F8F622AA86F1}"/>
              </a:ext>
            </a:extLst>
          </p:cNvPr>
          <p:cNvSpPr txBox="1"/>
          <p:nvPr/>
        </p:nvSpPr>
        <p:spPr>
          <a:xfrm>
            <a:off x="168218" y="4063920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FBF83A-E5FF-44B7-971C-8916B6FF35B0}"/>
              </a:ext>
            </a:extLst>
          </p:cNvPr>
          <p:cNvSpPr txBox="1"/>
          <p:nvPr/>
        </p:nvSpPr>
        <p:spPr>
          <a:xfrm>
            <a:off x="3836194" y="4063920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20205F-F3C5-48EF-9C2E-F53F03F31EC1}"/>
              </a:ext>
            </a:extLst>
          </p:cNvPr>
          <p:cNvSpPr txBox="1"/>
          <p:nvPr/>
        </p:nvSpPr>
        <p:spPr>
          <a:xfrm>
            <a:off x="3636000" y="6110248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E3F7B3-4A86-49E6-AD7C-6D806F517A43}"/>
              </a:ext>
            </a:extLst>
          </p:cNvPr>
          <p:cNvSpPr txBox="1"/>
          <p:nvPr/>
        </p:nvSpPr>
        <p:spPr>
          <a:xfrm>
            <a:off x="5111999" y="6110247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748DC2-8F0F-4534-8E20-B88D7F2BE2FD}"/>
              </a:ext>
            </a:extLst>
          </p:cNvPr>
          <p:cNvSpPr txBox="1"/>
          <p:nvPr/>
        </p:nvSpPr>
        <p:spPr>
          <a:xfrm>
            <a:off x="3636000" y="3241755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3EE9610-4A06-4775-9AF5-86D354FDD429}"/>
              </a:ext>
            </a:extLst>
          </p:cNvPr>
          <p:cNvSpPr txBox="1"/>
          <p:nvPr/>
        </p:nvSpPr>
        <p:spPr>
          <a:xfrm>
            <a:off x="5111999" y="3241754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827161-44C8-473C-99DC-667AD72E713F}"/>
              </a:ext>
            </a:extLst>
          </p:cNvPr>
          <p:cNvSpPr txBox="1"/>
          <p:nvPr/>
        </p:nvSpPr>
        <p:spPr>
          <a:xfrm>
            <a:off x="156815" y="3241755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40291B-C767-4111-9A39-94D9BC1317CA}"/>
              </a:ext>
            </a:extLst>
          </p:cNvPr>
          <p:cNvSpPr txBox="1"/>
          <p:nvPr/>
        </p:nvSpPr>
        <p:spPr>
          <a:xfrm>
            <a:off x="1632814" y="3241754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92C5E1-DBB1-47EE-A2C8-4F7104F91D8A}"/>
              </a:ext>
            </a:extLst>
          </p:cNvPr>
          <p:cNvSpPr txBox="1"/>
          <p:nvPr/>
        </p:nvSpPr>
        <p:spPr>
          <a:xfrm>
            <a:off x="156815" y="6110247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25F0919-D98F-4B20-A669-611F97AA8B09}"/>
              </a:ext>
            </a:extLst>
          </p:cNvPr>
          <p:cNvSpPr txBox="1"/>
          <p:nvPr/>
        </p:nvSpPr>
        <p:spPr>
          <a:xfrm>
            <a:off x="1632814" y="6110246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5F646E5-D7B5-4F1E-8840-64A7FFA1D9C2}"/>
              </a:ext>
            </a:extLst>
          </p:cNvPr>
          <p:cNvSpPr txBox="1"/>
          <p:nvPr/>
        </p:nvSpPr>
        <p:spPr>
          <a:xfrm>
            <a:off x="168218" y="1463580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Hep3B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94F844-99EB-4CBF-AB5F-51EFF7284D17}"/>
              </a:ext>
            </a:extLst>
          </p:cNvPr>
          <p:cNvSpPr txBox="1"/>
          <p:nvPr/>
        </p:nvSpPr>
        <p:spPr>
          <a:xfrm>
            <a:off x="3636000" y="1463580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SNU449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9ED2059-9E26-4464-8203-CD7A8E281DAC}"/>
              </a:ext>
            </a:extLst>
          </p:cNvPr>
          <p:cNvSpPr txBox="1"/>
          <p:nvPr/>
        </p:nvSpPr>
        <p:spPr>
          <a:xfrm>
            <a:off x="168218" y="4331564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HEMa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C05231A-05CF-4863-8CB3-D8756D6F78FE}"/>
              </a:ext>
            </a:extLst>
          </p:cNvPr>
          <p:cNvSpPr txBox="1"/>
          <p:nvPr/>
        </p:nvSpPr>
        <p:spPr>
          <a:xfrm>
            <a:off x="3636000" y="4331564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HDFa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12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CF9EEB-79FA-4BDE-BBC8-3867CCC338B1}"/>
              </a:ext>
            </a:extLst>
          </p:cNvPr>
          <p:cNvSpPr txBox="1"/>
          <p:nvPr/>
        </p:nvSpPr>
        <p:spPr>
          <a:xfrm>
            <a:off x="0" y="-2853"/>
            <a:ext cx="266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Supplementary Figure</a:t>
            </a:r>
            <a:r>
              <a:rPr lang="ko-KR" altLang="en-US" sz="2000" dirty="0"/>
              <a:t> </a:t>
            </a:r>
            <a:r>
              <a:rPr lang="en-US" altLang="ko-KR" sz="2000" dirty="0"/>
              <a:t>5</a:t>
            </a:r>
            <a:endParaRPr lang="ko-KR" altLang="en-US" sz="2000" dirty="0"/>
          </a:p>
        </p:txBody>
      </p:sp>
      <p:pic>
        <p:nvPicPr>
          <p:cNvPr id="81" name="그림 80">
            <a:extLst>
              <a:ext uri="{FF2B5EF4-FFF2-40B4-BE49-F238E27FC236}">
                <a16:creationId xmlns:a16="http://schemas.microsoft.com/office/drawing/2014/main" id="{A623AB99-3136-4A7B-80B0-5437ED6177A7}"/>
              </a:ext>
            </a:extLst>
          </p:cNvPr>
          <p:cNvPicPr preferRelativeResize="0"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6000" contras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000" y="1803600"/>
            <a:ext cx="1440000" cy="1440000"/>
          </a:xfrm>
          <a:prstGeom prst="rect">
            <a:avLst/>
          </a:prstGeom>
        </p:spPr>
      </p:pic>
      <p:pic>
        <p:nvPicPr>
          <p:cNvPr id="82" name="그림 81">
            <a:extLst>
              <a:ext uri="{FF2B5EF4-FFF2-40B4-BE49-F238E27FC236}">
                <a16:creationId xmlns:a16="http://schemas.microsoft.com/office/drawing/2014/main" id="{09EDF7DB-D744-4125-A0F9-B490703841FC}"/>
              </a:ext>
            </a:extLst>
          </p:cNvPr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00" y="1803600"/>
            <a:ext cx="1440000" cy="1440000"/>
          </a:xfrm>
          <a:prstGeom prst="rect">
            <a:avLst/>
          </a:prstGeom>
        </p:spPr>
      </p:pic>
      <p:pic>
        <p:nvPicPr>
          <p:cNvPr id="83" name="그림 82">
            <a:extLst>
              <a:ext uri="{FF2B5EF4-FFF2-40B4-BE49-F238E27FC236}">
                <a16:creationId xmlns:a16="http://schemas.microsoft.com/office/drawing/2014/main" id="{6C244F09-EEDB-4541-82E5-F28E4EFAA974}"/>
              </a:ext>
            </a:extLst>
          </p:cNvPr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00" y="1803600"/>
            <a:ext cx="1440000" cy="1440000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20BCFE76-1B56-4724-A2CB-8AC3F0091E31}"/>
              </a:ext>
            </a:extLst>
          </p:cNvPr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400" y="1803600"/>
            <a:ext cx="1440000" cy="1440000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30D3B935-AAF5-44B8-9BC9-0BED29B7E3AE}"/>
              </a:ext>
            </a:extLst>
          </p:cNvPr>
          <p:cNvSpPr txBox="1"/>
          <p:nvPr/>
        </p:nvSpPr>
        <p:spPr>
          <a:xfrm>
            <a:off x="168218" y="1082084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8A9C715-753C-4703-86F5-3A9B2DEE6ED6}"/>
              </a:ext>
            </a:extLst>
          </p:cNvPr>
          <p:cNvSpPr txBox="1"/>
          <p:nvPr/>
        </p:nvSpPr>
        <p:spPr>
          <a:xfrm>
            <a:off x="3836194" y="1082084"/>
            <a:ext cx="7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07DA5DD-BA11-4D48-95D0-26D002853020}"/>
              </a:ext>
            </a:extLst>
          </p:cNvPr>
          <p:cNvSpPr txBox="1"/>
          <p:nvPr/>
        </p:nvSpPr>
        <p:spPr>
          <a:xfrm>
            <a:off x="168218" y="1463580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Hep3B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59E1FF4-0C80-4F0D-A766-A5A1AAD25430}"/>
              </a:ext>
            </a:extLst>
          </p:cNvPr>
          <p:cNvSpPr txBox="1"/>
          <p:nvPr/>
        </p:nvSpPr>
        <p:spPr>
          <a:xfrm>
            <a:off x="3636000" y="1463580"/>
            <a:ext cx="100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HDFa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223DA70-11DB-4C50-9570-BD179706D067}"/>
              </a:ext>
            </a:extLst>
          </p:cNvPr>
          <p:cNvSpPr txBox="1"/>
          <p:nvPr/>
        </p:nvSpPr>
        <p:spPr>
          <a:xfrm>
            <a:off x="3636000" y="3241755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87DA7ED-ECD1-4ED1-9CE1-EAEE449F4DE9}"/>
              </a:ext>
            </a:extLst>
          </p:cNvPr>
          <p:cNvSpPr txBox="1"/>
          <p:nvPr/>
        </p:nvSpPr>
        <p:spPr>
          <a:xfrm>
            <a:off x="5111999" y="3241754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BE3158B-1ED1-4377-A993-A8C446070217}"/>
              </a:ext>
            </a:extLst>
          </p:cNvPr>
          <p:cNvSpPr txBox="1"/>
          <p:nvPr/>
        </p:nvSpPr>
        <p:spPr>
          <a:xfrm>
            <a:off x="156815" y="3241755"/>
            <a:ext cx="14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B70AD31-B5B4-43E2-B484-C11936F59588}"/>
              </a:ext>
            </a:extLst>
          </p:cNvPr>
          <p:cNvSpPr txBox="1"/>
          <p:nvPr/>
        </p:nvSpPr>
        <p:spPr>
          <a:xfrm>
            <a:off x="1632814" y="3241754"/>
            <a:ext cx="143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GR Cur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080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5020</TotalTime>
  <Words>99</Words>
  <Application>Microsoft Office PowerPoint</Application>
  <PresentationFormat>A4 용지(210x297mm)</PresentationFormat>
  <Paragraphs>68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 테마</vt:lpstr>
      <vt:lpstr>Prism 7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소원 김</dc:creator>
  <cp:lastModifiedBy>소원 김</cp:lastModifiedBy>
  <cp:revision>54</cp:revision>
  <dcterms:created xsi:type="dcterms:W3CDTF">2019-04-02T11:30:52Z</dcterms:created>
  <dcterms:modified xsi:type="dcterms:W3CDTF">2019-05-09T13:31:26Z</dcterms:modified>
</cp:coreProperties>
</file>