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</p:sldIdLst>
  <p:sldSz cx="11880850" cy="6858000"/>
  <p:notesSz cx="9144000" cy="6858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7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780" y="114"/>
      </p:cViewPr>
      <p:guideLst>
        <p:guide orient="horz" pos="2160"/>
        <p:guide pos="37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891064" y="2130426"/>
            <a:ext cx="10098723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782128" y="3886200"/>
            <a:ext cx="831659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3C42-4D08-49AB-B331-C254D6DB2955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D00DE-86B9-438F-AC05-79D4F6A06D6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3C42-4D08-49AB-B331-C254D6DB2955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D00DE-86B9-438F-AC05-79D4F6A06D6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613616" y="274639"/>
            <a:ext cx="2673191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594042" y="274639"/>
            <a:ext cx="782156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3C42-4D08-49AB-B331-C254D6DB2955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D00DE-86B9-438F-AC05-79D4F6A06D6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3C42-4D08-49AB-B331-C254D6DB2955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D00DE-86B9-438F-AC05-79D4F6A06D6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38505" y="4406901"/>
            <a:ext cx="1009872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938505" y="2906713"/>
            <a:ext cx="1009872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3C42-4D08-49AB-B331-C254D6DB2955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D00DE-86B9-438F-AC05-79D4F6A06D6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594043" y="1600201"/>
            <a:ext cx="5247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039432" y="1600201"/>
            <a:ext cx="5247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3C42-4D08-49AB-B331-C254D6DB2955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D00DE-86B9-438F-AC05-79D4F6A06D6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594042" y="1535113"/>
            <a:ext cx="524943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94042" y="2174875"/>
            <a:ext cx="524943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035307" y="1535113"/>
            <a:ext cx="525150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035307" y="2174875"/>
            <a:ext cx="525150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3C42-4D08-49AB-B331-C254D6DB2955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D00DE-86B9-438F-AC05-79D4F6A06D6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3C42-4D08-49AB-B331-C254D6DB2955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D00DE-86B9-438F-AC05-79D4F6A06D6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3C42-4D08-49AB-B331-C254D6DB2955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D00DE-86B9-438F-AC05-79D4F6A06D6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94043" y="273050"/>
            <a:ext cx="390871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645082" y="273051"/>
            <a:ext cx="66417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594043" y="1435101"/>
            <a:ext cx="390871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3C42-4D08-49AB-B331-C254D6DB2955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D00DE-86B9-438F-AC05-79D4F6A06D6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28730" y="4800600"/>
            <a:ext cx="712851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328730" y="612775"/>
            <a:ext cx="712851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2328730" y="5367338"/>
            <a:ext cx="712851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3C42-4D08-49AB-B331-C254D6DB2955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D00DE-86B9-438F-AC05-79D4F6A06D6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594043" y="274638"/>
            <a:ext cx="1069276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594043" y="1600201"/>
            <a:ext cx="1069276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594043" y="6356351"/>
            <a:ext cx="27721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2D3C42-4D08-49AB-B331-C254D6DB2955}" type="datetimeFigureOut">
              <a:rPr lang="pl-PL" smtClean="0"/>
              <a:t>17.05.2019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59291" y="6356351"/>
            <a:ext cx="37622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514609" y="6356351"/>
            <a:ext cx="27721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BD00DE-86B9-438F-AC05-79D4F6A06D66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image" Target="../media/image1.jpeg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17" Type="http://schemas.openxmlformats.org/officeDocument/2006/relationships/image" Target="../media/image32.jpeg"/><Relationship Id="rId2" Type="http://schemas.openxmlformats.org/officeDocument/2006/relationships/image" Target="../media/image17.jpeg"/><Relationship Id="rId16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5" Type="http://schemas.openxmlformats.org/officeDocument/2006/relationships/image" Target="../media/image3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Relationship Id="rId1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0" descr="C:\Users\user\Dropbox\BADANIA\TMPyP4\11.03.2016 Test adhezji TMPy\30'\MCF7\IMG_8166.JP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1098360" y="1197922"/>
            <a:ext cx="1731078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12" descr="C:\Users\user\Dropbox\BADANIA\TMPyP4\11.03.2016 Test adhezji TMPy\30'\MCF7\IMG_8168.JPG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2923805" y="1197922"/>
            <a:ext cx="1729530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13" descr="C:\Users\user\Dropbox\BADANIA\TMPyP4\11.03.2016 Test adhezji TMPy\30'\MCF7\IMG_8169.JPG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4747701" y="1197922"/>
            <a:ext cx="1731076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14" descr="C:\Users\user\Dropbox\BADANIA\TMPyP4\11.03.2016 Test adhezji TMPy\30'\MCF7\IMG_8170.JPG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6571595" y="1197922"/>
            <a:ext cx="1731078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pole tekstowe 24"/>
          <p:cNvSpPr txBox="1">
            <a:spLocks noChangeArrowheads="1"/>
          </p:cNvSpPr>
          <p:nvPr/>
        </p:nvSpPr>
        <p:spPr bwMode="auto">
          <a:xfrm>
            <a:off x="1641352" y="708971"/>
            <a:ext cx="634340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b="1" dirty="0" smtClean="0">
                <a:latin typeface="Calibri" pitchFamily="34" charset="0"/>
              </a:rPr>
              <a:t>C</a:t>
            </a:r>
            <a:r>
              <a:rPr lang="pl-PL" b="1" dirty="0">
                <a:latin typeface="Calibri" pitchFamily="34" charset="0"/>
              </a:rPr>
              <a:t>		10 µM 		20 µM		50 µM</a:t>
            </a:r>
          </a:p>
        </p:txBody>
      </p:sp>
      <p:sp>
        <p:nvSpPr>
          <p:cNvPr id="35846" name="pole tekstowe 25"/>
          <p:cNvSpPr txBox="1">
            <a:spLocks noChangeArrowheads="1"/>
          </p:cNvSpPr>
          <p:nvPr/>
        </p:nvSpPr>
        <p:spPr bwMode="auto">
          <a:xfrm>
            <a:off x="211938" y="1347147"/>
            <a:ext cx="542136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b="1" dirty="0">
                <a:latin typeface="Calibri" pitchFamily="34" charset="0"/>
              </a:rPr>
              <a:t>30’</a:t>
            </a:r>
          </a:p>
          <a:p>
            <a:endParaRPr lang="pl-PL" b="1" dirty="0">
              <a:latin typeface="Calibri" pitchFamily="34" charset="0"/>
            </a:endParaRPr>
          </a:p>
          <a:p>
            <a:endParaRPr lang="pl-PL" b="1" dirty="0">
              <a:latin typeface="Calibri" pitchFamily="34" charset="0"/>
            </a:endParaRPr>
          </a:p>
          <a:p>
            <a:endParaRPr lang="pl-PL" b="1" dirty="0">
              <a:latin typeface="Calibri" pitchFamily="34" charset="0"/>
            </a:endParaRPr>
          </a:p>
          <a:p>
            <a:endParaRPr lang="pl-PL" b="1" dirty="0">
              <a:latin typeface="Calibri" pitchFamily="34" charset="0"/>
            </a:endParaRPr>
          </a:p>
          <a:p>
            <a:r>
              <a:rPr lang="pl-PL" b="1" dirty="0">
                <a:latin typeface="Calibri" pitchFamily="34" charset="0"/>
              </a:rPr>
              <a:t>60’</a:t>
            </a:r>
          </a:p>
          <a:p>
            <a:endParaRPr lang="pl-PL" b="1" dirty="0">
              <a:latin typeface="Calibri" pitchFamily="34" charset="0"/>
            </a:endParaRPr>
          </a:p>
          <a:p>
            <a:endParaRPr lang="pl-PL" b="1" dirty="0">
              <a:latin typeface="Calibri" pitchFamily="34" charset="0"/>
            </a:endParaRPr>
          </a:p>
          <a:p>
            <a:endParaRPr lang="pl-PL" b="1" dirty="0">
              <a:latin typeface="Calibri" pitchFamily="34" charset="0"/>
            </a:endParaRPr>
          </a:p>
          <a:p>
            <a:endParaRPr lang="pl-PL" b="1" dirty="0">
              <a:latin typeface="Calibri" pitchFamily="34" charset="0"/>
            </a:endParaRPr>
          </a:p>
          <a:p>
            <a:r>
              <a:rPr lang="pl-PL" b="1" dirty="0">
                <a:latin typeface="Calibri" pitchFamily="34" charset="0"/>
              </a:rPr>
              <a:t>3h</a:t>
            </a:r>
          </a:p>
          <a:p>
            <a:endParaRPr lang="pl-PL" b="1" dirty="0">
              <a:latin typeface="Calibri" pitchFamily="34" charset="0"/>
            </a:endParaRPr>
          </a:p>
          <a:p>
            <a:endParaRPr lang="pl-PL" b="1" dirty="0">
              <a:latin typeface="Calibri" pitchFamily="34" charset="0"/>
            </a:endParaRPr>
          </a:p>
          <a:p>
            <a:endParaRPr lang="pl-PL" b="1" dirty="0">
              <a:latin typeface="Calibri" pitchFamily="34" charset="0"/>
            </a:endParaRPr>
          </a:p>
          <a:p>
            <a:endParaRPr lang="pl-PL" b="1" dirty="0">
              <a:latin typeface="Calibri" pitchFamily="34" charset="0"/>
            </a:endParaRPr>
          </a:p>
          <a:p>
            <a:r>
              <a:rPr lang="pl-PL" b="1" dirty="0">
                <a:latin typeface="Calibri" pitchFamily="34" charset="0"/>
              </a:rPr>
              <a:t>18h</a:t>
            </a:r>
          </a:p>
          <a:p>
            <a:endParaRPr lang="pl-PL" b="1" dirty="0">
              <a:latin typeface="Calibri" pitchFamily="34" charset="0"/>
            </a:endParaRPr>
          </a:p>
          <a:p>
            <a:endParaRPr lang="pl-PL" b="1" dirty="0">
              <a:latin typeface="Calibri" pitchFamily="34" charset="0"/>
            </a:endParaRPr>
          </a:p>
          <a:p>
            <a:endParaRPr lang="pl-PL" b="1" dirty="0">
              <a:latin typeface="Calibri" pitchFamily="34" charset="0"/>
            </a:endParaRPr>
          </a:p>
        </p:txBody>
      </p:sp>
      <p:sp>
        <p:nvSpPr>
          <p:cNvPr id="35847" name="pole tekstowe 26"/>
          <p:cNvSpPr txBox="1">
            <a:spLocks noChangeArrowheads="1"/>
          </p:cNvSpPr>
          <p:nvPr/>
        </p:nvSpPr>
        <p:spPr bwMode="auto">
          <a:xfrm>
            <a:off x="1" y="432746"/>
            <a:ext cx="7312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b="1" dirty="0">
                <a:latin typeface="Calibri" pitchFamily="34" charset="0"/>
              </a:rPr>
              <a:t>MCF7</a:t>
            </a:r>
          </a:p>
        </p:txBody>
      </p:sp>
      <p:pic>
        <p:nvPicPr>
          <p:cNvPr id="35848" name="Picture 23" descr="C:\Users\user\Dropbox\BADANIA\TMPyP4\11.03.2016 Test adhezji TMPy\60'\MCF7\IMG_8186.JPG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098360" y="2637784"/>
            <a:ext cx="1731078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9" name="Picture 24" descr="C:\Users\user\Dropbox\BADANIA\TMPyP4\11.03.2016 Test adhezji TMPy\60'\MCF7\IMG_8190.JPG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4747701" y="2637784"/>
            <a:ext cx="1731076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0" name="Picture 25" descr="C:\Users\user\Dropbox\BADANIA\TMPyP4\11.03.2016 Test adhezji TMPy\60'\MCF7\IMG_8192.JPG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2923805" y="2637784"/>
            <a:ext cx="1729530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1" name="Picture 26" descr="C:\Users\user\Dropbox\BADANIA\TMPyP4\11.03.2016 Test adhezji TMPy\60'\MCF7\IMG_8194.JPG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6571595" y="2637784"/>
            <a:ext cx="1731078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2" name="Picture 27" descr="C:\Users\user\Dropbox\BADANIA\TMPyP4\11.03.2016 Test adhezji TMPy\3h\MCF7\IMG_8221.JPG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098360" y="4077648"/>
            <a:ext cx="1731078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3" name="Picture 28" descr="C:\Users\user\Dropbox\BADANIA\TMPyP4\11.03.2016 Test adhezji TMPy\3h\MCF7\IMG_8225.JPG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2923805" y="4077648"/>
            <a:ext cx="1729530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4" name="Picture 29" descr="C:\Users\user\Dropbox\BADANIA\TMPyP4\11.03.2016 Test adhezji TMPy\3h\MCF7\IMG_8227.JPG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4747701" y="4077648"/>
            <a:ext cx="1731076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5" name="Picture 30" descr="C:\Users\user\Dropbox\BADANIA\TMPyP4\11.03.2016 Test adhezji TMPy\3h\MCF7\IMG_8229.JPG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6571595" y="4077648"/>
            <a:ext cx="1731078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6" name="Picture 31" descr="C:\Users\user\Dropbox\BADANIA\TMPyP4\11.03.2016 Test adhezji TMPy\18h\MCF7\IMG_8254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98360" y="5517509"/>
            <a:ext cx="1731078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7" name="Picture 32" descr="C:\Users\user\Dropbox\BADANIA\TMPyP4\11.03.2016 Test adhezji TMPy\18h\MCF7\IMG_8256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923805" y="5517509"/>
            <a:ext cx="1729530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8" name="Picture 33" descr="C:\Users\user\Dropbox\BADANIA\TMPyP4\11.03.2016 Test adhezji TMPy\18h\MCF7\IMG_8257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747701" y="5517509"/>
            <a:ext cx="1731076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9" name="Picture 34" descr="C:\Users\user\Dropbox\BADANIA\TMPyP4\11.03.2016 Test adhezji TMPy\18h\MCF7\IMG_8258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571595" y="5517509"/>
            <a:ext cx="1731078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Prostokąt 1"/>
          <p:cNvSpPr/>
          <p:nvPr/>
        </p:nvSpPr>
        <p:spPr>
          <a:xfrm>
            <a:off x="0" y="53356"/>
            <a:ext cx="9964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b="1" dirty="0" err="1" smtClean="0">
                <a:latin typeface="Calibri" pitchFamily="34" charset="0"/>
              </a:rPr>
              <a:t>Figure</a:t>
            </a:r>
            <a:r>
              <a:rPr lang="pl-PL" b="1" dirty="0" smtClean="0">
                <a:latin typeface="Calibri" pitchFamily="34" charset="0"/>
              </a:rPr>
              <a:t> 8 </a:t>
            </a:r>
            <a:endParaRPr lang="pl-PL" dirty="0"/>
          </a:p>
        </p:txBody>
      </p:sp>
      <p:sp>
        <p:nvSpPr>
          <p:cNvPr id="22" name="Prostokąt 21"/>
          <p:cNvSpPr/>
          <p:nvPr/>
        </p:nvSpPr>
        <p:spPr>
          <a:xfrm>
            <a:off x="8388697" y="28937"/>
            <a:ext cx="349215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TMPyP4-mediated </a:t>
            </a:r>
            <a:r>
              <a:rPr lang="en-US" dirty="0"/>
              <a:t>inhibition of </a:t>
            </a:r>
            <a:r>
              <a:rPr lang="en-US" dirty="0" smtClean="0"/>
              <a:t>adhesion </a:t>
            </a:r>
            <a:r>
              <a:rPr lang="en-US" dirty="0"/>
              <a:t>properties of cancer cells. </a:t>
            </a:r>
            <a:endParaRPr lang="pl-PL" dirty="0" smtClean="0"/>
          </a:p>
          <a:p>
            <a:endParaRPr lang="pl-PL" dirty="0"/>
          </a:p>
          <a:p>
            <a:r>
              <a:rPr lang="en-US" dirty="0" smtClean="0"/>
              <a:t>MCF7 </a:t>
            </a:r>
            <a:r>
              <a:rPr lang="en-US" dirty="0"/>
              <a:t>and MDA-MB-231 cells were grown till reaching 70% confluence and exposed to 10, 20 or 50 </a:t>
            </a:r>
            <a:r>
              <a:rPr lang="en-US" dirty="0" err="1"/>
              <a:t>μM</a:t>
            </a:r>
            <a:r>
              <a:rPr lang="en-US" dirty="0"/>
              <a:t> TMPyP4 for 24 h. Then cells were </a:t>
            </a:r>
            <a:r>
              <a:rPr lang="en-US" dirty="0" err="1"/>
              <a:t>trypsinized</a:t>
            </a:r>
            <a:r>
              <a:rPr lang="en-US" dirty="0"/>
              <a:t>, and 5x10</a:t>
            </a:r>
            <a:r>
              <a:rPr lang="en-US" baseline="30000" dirty="0"/>
              <a:t>5</a:t>
            </a:r>
            <a:r>
              <a:rPr lang="en-US" dirty="0"/>
              <a:t> cells were transferred to fresh dishes. Cells were analyzed under the phase contrast microscope and photographed after 15, 30, 60 min, 3 h and 18 h (Zeiss </a:t>
            </a:r>
            <a:r>
              <a:rPr lang="en-US" dirty="0" err="1"/>
              <a:t>Axiovert</a:t>
            </a:r>
            <a:r>
              <a:rPr lang="en-US" dirty="0"/>
              <a:t> microscope; magnification 100x). The most significant difference was observed after 18 h. </a:t>
            </a:r>
            <a:r>
              <a:rPr lang="en-US" dirty="0" smtClean="0"/>
              <a:t>Typical </a:t>
            </a:r>
            <a:r>
              <a:rPr lang="en-US" dirty="0"/>
              <a:t>result out of 3 replicates was demonstrated.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pole tekstowe 24"/>
          <p:cNvSpPr txBox="1">
            <a:spLocks noChangeArrowheads="1"/>
          </p:cNvSpPr>
          <p:nvPr/>
        </p:nvSpPr>
        <p:spPr bwMode="auto">
          <a:xfrm>
            <a:off x="1641352" y="276225"/>
            <a:ext cx="634340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b="1" dirty="0" smtClean="0">
                <a:latin typeface="Calibri" pitchFamily="34" charset="0"/>
              </a:rPr>
              <a:t>C</a:t>
            </a:r>
            <a:r>
              <a:rPr lang="pl-PL" b="1" dirty="0">
                <a:latin typeface="Calibri" pitchFamily="34" charset="0"/>
              </a:rPr>
              <a:t>		10 µM 		20 µM		50 µM</a:t>
            </a:r>
          </a:p>
        </p:txBody>
      </p:sp>
      <p:sp>
        <p:nvSpPr>
          <p:cNvPr id="37890" name="pole tekstowe 25"/>
          <p:cNvSpPr txBox="1">
            <a:spLocks noChangeArrowheads="1"/>
          </p:cNvSpPr>
          <p:nvPr/>
        </p:nvSpPr>
        <p:spPr bwMode="auto">
          <a:xfrm>
            <a:off x="211938" y="914401"/>
            <a:ext cx="542136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b="1" dirty="0">
                <a:latin typeface="Calibri" pitchFamily="34" charset="0"/>
              </a:rPr>
              <a:t>30’</a:t>
            </a:r>
          </a:p>
          <a:p>
            <a:endParaRPr lang="pl-PL" b="1" dirty="0">
              <a:latin typeface="Calibri" pitchFamily="34" charset="0"/>
            </a:endParaRPr>
          </a:p>
          <a:p>
            <a:endParaRPr lang="pl-PL" b="1" dirty="0">
              <a:latin typeface="Calibri" pitchFamily="34" charset="0"/>
            </a:endParaRPr>
          </a:p>
          <a:p>
            <a:endParaRPr lang="pl-PL" b="1" dirty="0">
              <a:latin typeface="Calibri" pitchFamily="34" charset="0"/>
            </a:endParaRPr>
          </a:p>
          <a:p>
            <a:endParaRPr lang="pl-PL" b="1" dirty="0">
              <a:latin typeface="Calibri" pitchFamily="34" charset="0"/>
            </a:endParaRPr>
          </a:p>
          <a:p>
            <a:r>
              <a:rPr lang="pl-PL" b="1" dirty="0">
                <a:latin typeface="Calibri" pitchFamily="34" charset="0"/>
              </a:rPr>
              <a:t>60’</a:t>
            </a:r>
          </a:p>
          <a:p>
            <a:endParaRPr lang="pl-PL" b="1" dirty="0">
              <a:latin typeface="Calibri" pitchFamily="34" charset="0"/>
            </a:endParaRPr>
          </a:p>
          <a:p>
            <a:endParaRPr lang="pl-PL" b="1" dirty="0">
              <a:latin typeface="Calibri" pitchFamily="34" charset="0"/>
            </a:endParaRPr>
          </a:p>
          <a:p>
            <a:endParaRPr lang="pl-PL" b="1" dirty="0">
              <a:latin typeface="Calibri" pitchFamily="34" charset="0"/>
            </a:endParaRPr>
          </a:p>
          <a:p>
            <a:endParaRPr lang="pl-PL" b="1" dirty="0">
              <a:latin typeface="Calibri" pitchFamily="34" charset="0"/>
            </a:endParaRPr>
          </a:p>
          <a:p>
            <a:r>
              <a:rPr lang="pl-PL" b="1" dirty="0">
                <a:latin typeface="Calibri" pitchFamily="34" charset="0"/>
              </a:rPr>
              <a:t>3h</a:t>
            </a:r>
          </a:p>
          <a:p>
            <a:endParaRPr lang="pl-PL" b="1" dirty="0">
              <a:latin typeface="Calibri" pitchFamily="34" charset="0"/>
            </a:endParaRPr>
          </a:p>
          <a:p>
            <a:endParaRPr lang="pl-PL" b="1" dirty="0">
              <a:latin typeface="Calibri" pitchFamily="34" charset="0"/>
            </a:endParaRPr>
          </a:p>
          <a:p>
            <a:endParaRPr lang="pl-PL" b="1" dirty="0">
              <a:latin typeface="Calibri" pitchFamily="34" charset="0"/>
            </a:endParaRPr>
          </a:p>
          <a:p>
            <a:endParaRPr lang="pl-PL" b="1" dirty="0">
              <a:latin typeface="Calibri" pitchFamily="34" charset="0"/>
            </a:endParaRPr>
          </a:p>
          <a:p>
            <a:r>
              <a:rPr lang="pl-PL" b="1" dirty="0">
                <a:latin typeface="Calibri" pitchFamily="34" charset="0"/>
              </a:rPr>
              <a:t>18h</a:t>
            </a:r>
          </a:p>
          <a:p>
            <a:endParaRPr lang="pl-PL" b="1" dirty="0">
              <a:latin typeface="Calibri" pitchFamily="34" charset="0"/>
            </a:endParaRPr>
          </a:p>
        </p:txBody>
      </p:sp>
      <p:sp>
        <p:nvSpPr>
          <p:cNvPr id="37891" name="pole tekstowe 26"/>
          <p:cNvSpPr txBox="1">
            <a:spLocks noChangeArrowheads="1"/>
          </p:cNvSpPr>
          <p:nvPr/>
        </p:nvSpPr>
        <p:spPr bwMode="auto">
          <a:xfrm>
            <a:off x="1" y="0"/>
            <a:ext cx="14905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b="1" dirty="0">
                <a:latin typeface="Calibri" pitchFamily="34" charset="0"/>
              </a:rPr>
              <a:t>MDA-MB-231</a:t>
            </a:r>
          </a:p>
        </p:txBody>
      </p:sp>
      <p:pic>
        <p:nvPicPr>
          <p:cNvPr id="37892" name="Picture 2" descr="C:\Users\user\Dropbox\BADANIA\TMPyP4\11.03.2016 Test adhezji TMPy\30'\MDA231\K2.JP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1028747" y="692150"/>
            <a:ext cx="1731076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3" descr="C:\Users\user\Dropbox\BADANIA\TMPyP4\11.03.2016 Test adhezji TMPy\30'\MDA231\IMG_8179.JPG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2852642" y="692150"/>
            <a:ext cx="1731078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4" descr="C:\Users\user\Dropbox\BADANIA\TMPyP4\11.03.2016 Test adhezji TMPy\30'\MDA231\IMG_8180.JPG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4678085" y="692150"/>
            <a:ext cx="1729530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5" descr="C:\Users\user\Dropbox\BADANIA\TMPyP4\11.03.2016 Test adhezji TMPy\30'\MDA231\IMG_8181.JPG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6501982" y="692150"/>
            <a:ext cx="1731076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6" descr="C:\Users\user\Dropbox\BADANIA\TMPyP4\11.03.2016 Test adhezji TMPy\60'\MDA231\IMG_8203.JPG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028747" y="2133602"/>
            <a:ext cx="1731076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7" name="Picture 8" descr="C:\Users\user\Dropbox\BADANIA\TMPyP4\11.03.2016 Test adhezji TMPy\60'\MDA231\IMG_8208.JPG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2852642" y="2133602"/>
            <a:ext cx="1731078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8" name="Picture 9" descr="C:\Users\user\Dropbox\BADANIA\TMPyP4\11.03.2016 Test adhezji TMPy\60'\MDA231\IMG_8209.JPG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4678085" y="2133602"/>
            <a:ext cx="1729530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9" name="Picture 10" descr="C:\Users\user\Dropbox\BADANIA\TMPyP4\11.03.2016 Test adhezji TMPy\60'\MDA231\IMG_8211.JPG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6501982" y="2133602"/>
            <a:ext cx="1731076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0" name="Picture 11" descr="C:\Users\user\Dropbox\BADANIA\TMPyP4\11.03.2016 Test adhezji TMPy\3h\MDA231\IMG_8238.JPG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028747" y="3573463"/>
            <a:ext cx="1731076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1" name="Picture 13" descr="C:\Users\user\Dropbox\BADANIA\TMPyP4\11.03.2016 Test adhezji TMPy\3h\MDA231\IMG_8242.JPG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2852642" y="3573463"/>
            <a:ext cx="1731078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2" name="Picture 14" descr="C:\Users\user\Dropbox\BADANIA\TMPyP4\11.03.2016 Test adhezji TMPy\3h\MDA231\IMG_8244.JPG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4678085" y="3573463"/>
            <a:ext cx="1729530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3" name="Picture 15" descr="C:\Users\user\Dropbox\BADANIA\TMPyP4\11.03.2016 Test adhezji TMPy\3h\MDA231\IMG_8247.JPG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6501982" y="3573463"/>
            <a:ext cx="1731076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4" name="Picture 20" descr="C:\Users\user\Dropbox\BADANIA\TMPyP4\11.03.2016 Test adhezji TMPy\18h\MDA231\IMG_8262.JPG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1028747" y="5013327"/>
            <a:ext cx="1731076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5" name="Picture 21" descr="C:\Users\user\Dropbox\BADANIA\TMPyP4\11.03.2016 Test adhezji TMPy\18h\MDA231\IMG_8264.JPG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2852642" y="5013327"/>
            <a:ext cx="1731078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6" name="Picture 22" descr="C:\Users\user\Dropbox\BADANIA\TMPyP4\11.03.2016 Test adhezji TMPy\18h\MDA231\IMG_8265.JPG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4678085" y="5013327"/>
            <a:ext cx="1729530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7" name="Picture 23" descr="C:\Users\user\Dropbox\BADANIA\TMPyP4\11.03.2016 Test adhezji TMPy\18h\MDA231\IMG_8266.JPG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6501982" y="5013327"/>
            <a:ext cx="1731076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Prostokąt 1"/>
          <p:cNvSpPr/>
          <p:nvPr/>
        </p:nvSpPr>
        <p:spPr>
          <a:xfrm>
            <a:off x="8388697" y="28937"/>
            <a:ext cx="349215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TMPyP4-mediated </a:t>
            </a:r>
            <a:r>
              <a:rPr lang="en-US" dirty="0"/>
              <a:t>inhibition of </a:t>
            </a:r>
            <a:r>
              <a:rPr lang="en-US" dirty="0" smtClean="0"/>
              <a:t>adhesion </a:t>
            </a:r>
            <a:r>
              <a:rPr lang="en-US" dirty="0"/>
              <a:t>properties of cancer cells. </a:t>
            </a:r>
            <a:endParaRPr lang="pl-PL" dirty="0" smtClean="0"/>
          </a:p>
          <a:p>
            <a:endParaRPr lang="pl-PL" dirty="0"/>
          </a:p>
          <a:p>
            <a:r>
              <a:rPr lang="en-US" dirty="0" smtClean="0"/>
              <a:t>MCF7 </a:t>
            </a:r>
            <a:r>
              <a:rPr lang="en-US" dirty="0"/>
              <a:t>and MDA-MB-231 cells were grown till reaching 70% confluence and exposed to 10, 20 or 50 </a:t>
            </a:r>
            <a:r>
              <a:rPr lang="en-US" dirty="0" err="1"/>
              <a:t>μM</a:t>
            </a:r>
            <a:r>
              <a:rPr lang="en-US" dirty="0"/>
              <a:t> TMPyP4 for 24 h. Then cells were </a:t>
            </a:r>
            <a:r>
              <a:rPr lang="en-US" dirty="0" err="1"/>
              <a:t>trypsinized</a:t>
            </a:r>
            <a:r>
              <a:rPr lang="en-US" dirty="0"/>
              <a:t>, and 5x10</a:t>
            </a:r>
            <a:r>
              <a:rPr lang="en-US" baseline="30000" dirty="0"/>
              <a:t>5</a:t>
            </a:r>
            <a:r>
              <a:rPr lang="en-US" dirty="0"/>
              <a:t> cells were transferred to fresh dishes. Cells were analyzed under the phase contrast microscope and photographed after 15, 30, 60 min, 3 h and 18 h (Zeiss </a:t>
            </a:r>
            <a:r>
              <a:rPr lang="en-US" dirty="0" err="1"/>
              <a:t>Axiovert</a:t>
            </a:r>
            <a:r>
              <a:rPr lang="en-US" dirty="0"/>
              <a:t> microscope; magnification 100x). The most significant difference was observed after 18 h. </a:t>
            </a:r>
            <a:r>
              <a:rPr lang="en-US" dirty="0" smtClean="0"/>
              <a:t>Typical </a:t>
            </a:r>
            <a:r>
              <a:rPr lang="en-US" dirty="0"/>
              <a:t>result out of 3 replicates was demonstrated.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214</Words>
  <Application>Microsoft Office PowerPoint</Application>
  <PresentationFormat>Niestandardowy</PresentationFormat>
  <Paragraphs>44</Paragraphs>
  <Slides>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</vt:i4>
      </vt:variant>
    </vt:vector>
  </HeadingPairs>
  <TitlesOfParts>
    <vt:vector size="5" baseType="lpstr">
      <vt:lpstr>Arial</vt:lpstr>
      <vt:lpstr>Calibri</vt:lpstr>
      <vt:lpstr>Motyw pakietu Office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Adhesion test</dc:title>
  <dc:creator>Natalia Konieczna</dc:creator>
  <cp:lastModifiedBy>Blazej Rubis</cp:lastModifiedBy>
  <cp:revision>6</cp:revision>
  <dcterms:created xsi:type="dcterms:W3CDTF">2019-04-30T18:51:38Z</dcterms:created>
  <dcterms:modified xsi:type="dcterms:W3CDTF">2019-05-17T11:24:59Z</dcterms:modified>
</cp:coreProperties>
</file>