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46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MS\MCF7%20i%20MDA-MB-231%20DOX%2024h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&#322;a&#380;ej%20Rubi&#347;\Desktop\MS\starsze\Cell%20cycle%2024h%2048h%20MCF7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&#322;a&#380;ej%20Rubi&#347;\Desktop\MS\starsze\Cell%20cycle%2024h%2048h%20MCF7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24h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0.10708573928258967"/>
          <c:y val="0.12254074857857958"/>
          <c:w val="0.86235870516185475"/>
          <c:h val="0.61540081135802793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Arkusz1!$M$8</c:f>
              <c:strCache>
                <c:ptCount val="1"/>
                <c:pt idx="0">
                  <c:v>MCF7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Arkusz1!$N$9:$N$15</c:f>
                <c:numCache>
                  <c:formatCode>General</c:formatCode>
                  <c:ptCount val="7"/>
                  <c:pt idx="0">
                    <c:v>4.8129999999999997</c:v>
                  </c:pt>
                  <c:pt idx="1">
                    <c:v>1.0174833314195342</c:v>
                  </c:pt>
                  <c:pt idx="2">
                    <c:v>0.92881468404624923</c:v>
                  </c:pt>
                  <c:pt idx="3">
                    <c:v>1.7633625183979882</c:v>
                  </c:pt>
                  <c:pt idx="4">
                    <c:v>2.6295655872955934</c:v>
                  </c:pt>
                  <c:pt idx="5">
                    <c:v>1.073972073794446</c:v>
                  </c:pt>
                  <c:pt idx="6">
                    <c:v>1.4677654302417411</c:v>
                  </c:pt>
                </c:numCache>
              </c:numRef>
            </c:plus>
            <c:minus>
              <c:numRef>
                <c:f>Arkusz1!$N$9:$N$15</c:f>
                <c:numCache>
                  <c:formatCode>General</c:formatCode>
                  <c:ptCount val="7"/>
                  <c:pt idx="0">
                    <c:v>4.8129999999999997</c:v>
                  </c:pt>
                  <c:pt idx="1">
                    <c:v>1.0174833314195342</c:v>
                  </c:pt>
                  <c:pt idx="2">
                    <c:v>0.92881468404624923</c:v>
                  </c:pt>
                  <c:pt idx="3">
                    <c:v>1.7633625183979882</c:v>
                  </c:pt>
                  <c:pt idx="4">
                    <c:v>2.6295655872955934</c:v>
                  </c:pt>
                  <c:pt idx="5">
                    <c:v>1.073972073794446</c:v>
                  </c:pt>
                  <c:pt idx="6">
                    <c:v>1.4677654302417411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Arkusz1!$B$9:$B$15</c:f>
              <c:strCache>
                <c:ptCount val="7"/>
                <c:pt idx="0">
                  <c:v>0</c:v>
                </c:pt>
                <c:pt idx="1">
                  <c:v>0.05</c:v>
                </c:pt>
                <c:pt idx="2">
                  <c:v>0.1</c:v>
                </c:pt>
                <c:pt idx="3">
                  <c:v>0.5</c:v>
                </c:pt>
                <c:pt idx="4">
                  <c:v>1</c:v>
                </c:pt>
                <c:pt idx="5">
                  <c:v>2</c:v>
                </c:pt>
                <c:pt idx="6">
                  <c:v>5</c:v>
                </c:pt>
              </c:strCache>
            </c:strRef>
          </c:cat>
          <c:val>
            <c:numRef>
              <c:f>Arkusz1!$M$9:$M$15</c:f>
              <c:numCache>
                <c:formatCode>0.0</c:formatCode>
                <c:ptCount val="7"/>
                <c:pt idx="0">
                  <c:v>100</c:v>
                </c:pt>
                <c:pt idx="1">
                  <c:v>90.906358060100573</c:v>
                </c:pt>
                <c:pt idx="2">
                  <c:v>89.755103786043719</c:v>
                </c:pt>
                <c:pt idx="3">
                  <c:v>85.064708132341352</c:v>
                </c:pt>
                <c:pt idx="4">
                  <c:v>83.025730476219834</c:v>
                </c:pt>
                <c:pt idx="5">
                  <c:v>65.686983085930407</c:v>
                </c:pt>
                <c:pt idx="6">
                  <c:v>62.379561626872352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23-4C60-8BFA-1AFB0B065AAF}"/>
            </c:ext>
          </c:extLst>
        </c:ser>
        <c:ser>
          <c:idx val="0"/>
          <c:order val="1"/>
          <c:tx>
            <c:strRef>
              <c:f>Arkusz1!$F$8</c:f>
              <c:strCache>
                <c:ptCount val="1"/>
                <c:pt idx="0">
                  <c:v>MDA-MB-231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Arkusz1!$G$9:$G$15</c:f>
                <c:numCache>
                  <c:formatCode>General</c:formatCode>
                  <c:ptCount val="7"/>
                  <c:pt idx="0">
                    <c:v>0.31900000000000001</c:v>
                  </c:pt>
                  <c:pt idx="1">
                    <c:v>0.20357430068487992</c:v>
                  </c:pt>
                  <c:pt idx="2">
                    <c:v>3.3275285436320474</c:v>
                  </c:pt>
                  <c:pt idx="3">
                    <c:v>2.1757663570204473</c:v>
                  </c:pt>
                  <c:pt idx="4">
                    <c:v>0.69983120093258988</c:v>
                  </c:pt>
                  <c:pt idx="5">
                    <c:v>4.4032516124500489</c:v>
                  </c:pt>
                  <c:pt idx="6">
                    <c:v>5.1537257088321304</c:v>
                  </c:pt>
                </c:numCache>
              </c:numRef>
            </c:plus>
            <c:minus>
              <c:numRef>
                <c:f>Arkusz1!$G$9:$G$15</c:f>
                <c:numCache>
                  <c:formatCode>General</c:formatCode>
                  <c:ptCount val="7"/>
                  <c:pt idx="0">
                    <c:v>0.31900000000000001</c:v>
                  </c:pt>
                  <c:pt idx="1">
                    <c:v>0.20357430068487992</c:v>
                  </c:pt>
                  <c:pt idx="2">
                    <c:v>3.3275285436320474</c:v>
                  </c:pt>
                  <c:pt idx="3">
                    <c:v>2.1757663570204473</c:v>
                  </c:pt>
                  <c:pt idx="4">
                    <c:v>0.69983120093258988</c:v>
                  </c:pt>
                  <c:pt idx="5">
                    <c:v>4.4032516124500489</c:v>
                  </c:pt>
                  <c:pt idx="6">
                    <c:v>5.1537257088321304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Arkusz1!$B$9:$B$15</c:f>
              <c:strCache>
                <c:ptCount val="7"/>
                <c:pt idx="0">
                  <c:v>0</c:v>
                </c:pt>
                <c:pt idx="1">
                  <c:v>0.05</c:v>
                </c:pt>
                <c:pt idx="2">
                  <c:v>0.1</c:v>
                </c:pt>
                <c:pt idx="3">
                  <c:v>0.5</c:v>
                </c:pt>
                <c:pt idx="4">
                  <c:v>1</c:v>
                </c:pt>
                <c:pt idx="5">
                  <c:v>2</c:v>
                </c:pt>
                <c:pt idx="6">
                  <c:v>5</c:v>
                </c:pt>
              </c:strCache>
            </c:strRef>
          </c:cat>
          <c:val>
            <c:numRef>
              <c:f>Arkusz1!$F$9:$F$15</c:f>
              <c:numCache>
                <c:formatCode>0.0</c:formatCode>
                <c:ptCount val="7"/>
                <c:pt idx="0">
                  <c:v>100</c:v>
                </c:pt>
                <c:pt idx="1">
                  <c:v>93.2739873554616</c:v>
                </c:pt>
                <c:pt idx="2">
                  <c:v>89.519582939378139</c:v>
                </c:pt>
                <c:pt idx="3">
                  <c:v>79.595738455383767</c:v>
                </c:pt>
                <c:pt idx="4">
                  <c:v>80.053247784213099</c:v>
                </c:pt>
                <c:pt idx="5">
                  <c:v>77.908176654736948</c:v>
                </c:pt>
                <c:pt idx="6">
                  <c:v>56.828636247922368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23-4C60-8BFA-1AFB0B065AAF}"/>
            </c:ext>
          </c:extLst>
        </c:ser>
        <c:ser>
          <c:idx val="2"/>
          <c:order val="2"/>
          <c:tx>
            <c:v>MCF12A</c:v>
          </c:tx>
          <c:spPr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Arkusz1!$U$9:$U$15</c:f>
                <c:numCache>
                  <c:formatCode>General</c:formatCode>
                  <c:ptCount val="7"/>
                  <c:pt idx="0">
                    <c:v>2.63</c:v>
                  </c:pt>
                  <c:pt idx="1">
                    <c:v>2.77</c:v>
                  </c:pt>
                  <c:pt idx="2">
                    <c:v>2.81</c:v>
                  </c:pt>
                  <c:pt idx="3">
                    <c:v>2.81</c:v>
                  </c:pt>
                  <c:pt idx="4">
                    <c:v>2.77</c:v>
                  </c:pt>
                  <c:pt idx="5">
                    <c:v>2.83</c:v>
                  </c:pt>
                  <c:pt idx="6">
                    <c:v>2.81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Arkusz1!$T$9:$T$15</c:f>
              <c:numCache>
                <c:formatCode>0.0</c:formatCode>
                <c:ptCount val="7"/>
                <c:pt idx="0">
                  <c:v>100</c:v>
                </c:pt>
                <c:pt idx="1">
                  <c:v>76</c:v>
                </c:pt>
                <c:pt idx="2">
                  <c:v>73</c:v>
                </c:pt>
                <c:pt idx="3">
                  <c:v>74</c:v>
                </c:pt>
                <c:pt idx="4">
                  <c:v>72</c:v>
                </c:pt>
                <c:pt idx="5">
                  <c:v>76</c:v>
                </c:pt>
                <c:pt idx="6">
                  <c:v>56.000000000000007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23-4C60-8BFA-1AFB0B065A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5418624"/>
        <c:axId val="75749632"/>
      </c:barChart>
      <c:catAx>
        <c:axId val="754186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/>
                  <a:t>DOX [µM]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75749632"/>
        <c:crosses val="autoZero"/>
        <c:auto val="1"/>
        <c:lblAlgn val="ctr"/>
        <c:lblOffset val="100"/>
        <c:noMultiLvlLbl val="0"/>
      </c:catAx>
      <c:valAx>
        <c:axId val="75749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/>
                  <a:t>Cell survival [%]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rgbClr val="80808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75418624"/>
        <c:crosses val="autoZero"/>
        <c:crossBetween val="between"/>
        <c:minorUnit val="2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08622294248381"/>
          <c:y val="0.91512638658855283"/>
          <c:w val="0.45560311790645147"/>
          <c:h val="7.95996137275293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MCF7, 24h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Arkusz1!$B$5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errBars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Arkusz1!$C$4:$F$4</c:f>
              <c:strCache>
                <c:ptCount val="4"/>
                <c:pt idx="0">
                  <c:v>G0/G1 %</c:v>
                </c:pt>
                <c:pt idx="1">
                  <c:v>S %</c:v>
                </c:pt>
                <c:pt idx="2">
                  <c:v>G2/M %</c:v>
                </c:pt>
                <c:pt idx="3">
                  <c:v>apoptosis %</c:v>
                </c:pt>
              </c:strCache>
            </c:strRef>
          </c:cat>
          <c:val>
            <c:numRef>
              <c:f>Arkusz1!$C$5:$F$5</c:f>
              <c:numCache>
                <c:formatCode>General</c:formatCode>
                <c:ptCount val="4"/>
                <c:pt idx="0">
                  <c:v>48.7</c:v>
                </c:pt>
                <c:pt idx="1">
                  <c:v>24.1</c:v>
                </c:pt>
                <c:pt idx="2">
                  <c:v>25.4</c:v>
                </c:pt>
                <c:pt idx="3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10-4392-AC00-90146A247635}"/>
            </c:ext>
          </c:extLst>
        </c:ser>
        <c:ser>
          <c:idx val="1"/>
          <c:order val="1"/>
          <c:tx>
            <c:strRef>
              <c:f>Arkusz1!$B$6</c:f>
              <c:strCache>
                <c:ptCount val="1"/>
                <c:pt idx="0">
                  <c:v>10 µM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errBars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Arkusz1!$C$6:$F$6</c:f>
              <c:numCache>
                <c:formatCode>General</c:formatCode>
                <c:ptCount val="4"/>
                <c:pt idx="0">
                  <c:v>50.9</c:v>
                </c:pt>
                <c:pt idx="1">
                  <c:v>22.7</c:v>
                </c:pt>
                <c:pt idx="2">
                  <c:v>25.4</c:v>
                </c:pt>
                <c:pt idx="3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310-4392-AC00-90146A247635}"/>
            </c:ext>
          </c:extLst>
        </c:ser>
        <c:ser>
          <c:idx val="2"/>
          <c:order val="2"/>
          <c:tx>
            <c:strRef>
              <c:f>Arkusz1!$B$7</c:f>
              <c:strCache>
                <c:ptCount val="1"/>
                <c:pt idx="0">
                  <c:v>20 µM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errBars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Arkusz1!$C$7:$F$7</c:f>
              <c:numCache>
                <c:formatCode>General</c:formatCode>
                <c:ptCount val="4"/>
                <c:pt idx="0">
                  <c:v>48.7</c:v>
                </c:pt>
                <c:pt idx="1">
                  <c:v>24.1</c:v>
                </c:pt>
                <c:pt idx="2">
                  <c:v>26.2</c:v>
                </c:pt>
                <c:pt idx="3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10-4392-AC00-90146A247635}"/>
            </c:ext>
          </c:extLst>
        </c:ser>
        <c:ser>
          <c:idx val="3"/>
          <c:order val="3"/>
          <c:tx>
            <c:strRef>
              <c:f>Arkusz1!$B$8</c:f>
              <c:strCache>
                <c:ptCount val="1"/>
                <c:pt idx="0">
                  <c:v>50 µM</c:v>
                </c:pt>
              </c:strCache>
            </c:strRef>
          </c:tx>
          <c:spPr>
            <a:solidFill>
              <a:schemeClr val="bg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Arkusz1!$C$8:$F$8</c:f>
              <c:numCache>
                <c:formatCode>General</c:formatCode>
                <c:ptCount val="4"/>
                <c:pt idx="0">
                  <c:v>50.3</c:v>
                </c:pt>
                <c:pt idx="1">
                  <c:v>23.5</c:v>
                </c:pt>
                <c:pt idx="2">
                  <c:v>25.1</c:v>
                </c:pt>
                <c:pt idx="3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310-4392-AC00-90146A2476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0423848"/>
        <c:axId val="370424176"/>
      </c:barChart>
      <c:catAx>
        <c:axId val="370423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0424176"/>
        <c:crosses val="autoZero"/>
        <c:auto val="1"/>
        <c:lblAlgn val="ctr"/>
        <c:lblOffset val="100"/>
        <c:noMultiLvlLbl val="0"/>
      </c:catAx>
      <c:valAx>
        <c:axId val="370424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/>
                  <a:t>Percentage of cells [%]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0423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MCF7, 48h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Arkusz1!$B$13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errBars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Arkusz1!$C$4:$F$4</c:f>
              <c:strCache>
                <c:ptCount val="4"/>
                <c:pt idx="0">
                  <c:v>G0/G1 %</c:v>
                </c:pt>
                <c:pt idx="1">
                  <c:v>S %</c:v>
                </c:pt>
                <c:pt idx="2">
                  <c:v>G2/M %</c:v>
                </c:pt>
                <c:pt idx="3">
                  <c:v>apoptosis %</c:v>
                </c:pt>
              </c:strCache>
            </c:strRef>
          </c:cat>
          <c:val>
            <c:numRef>
              <c:f>Arkusz1!$C$13:$F$13</c:f>
              <c:numCache>
                <c:formatCode>General</c:formatCode>
                <c:ptCount val="4"/>
                <c:pt idx="0">
                  <c:v>48.4</c:v>
                </c:pt>
                <c:pt idx="1">
                  <c:v>25.1</c:v>
                </c:pt>
                <c:pt idx="2">
                  <c:v>25.2</c:v>
                </c:pt>
                <c:pt idx="3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BD-4E8C-BDE3-12F0C521EE8A}"/>
            </c:ext>
          </c:extLst>
        </c:ser>
        <c:ser>
          <c:idx val="1"/>
          <c:order val="1"/>
          <c:tx>
            <c:strRef>
              <c:f>Arkusz1!$B$14</c:f>
              <c:strCache>
                <c:ptCount val="1"/>
                <c:pt idx="0">
                  <c:v>10 μM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errBars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Arkusz1!$C$4:$F$4</c:f>
              <c:strCache>
                <c:ptCount val="4"/>
                <c:pt idx="0">
                  <c:v>G0/G1 %</c:v>
                </c:pt>
                <c:pt idx="1">
                  <c:v>S %</c:v>
                </c:pt>
                <c:pt idx="2">
                  <c:v>G2/M %</c:v>
                </c:pt>
                <c:pt idx="3">
                  <c:v>apoptosis %</c:v>
                </c:pt>
              </c:strCache>
            </c:strRef>
          </c:cat>
          <c:val>
            <c:numRef>
              <c:f>Arkusz1!$C$14:$F$14</c:f>
              <c:numCache>
                <c:formatCode>General</c:formatCode>
                <c:ptCount val="4"/>
                <c:pt idx="0">
                  <c:v>49.9</c:v>
                </c:pt>
                <c:pt idx="1">
                  <c:v>22</c:v>
                </c:pt>
                <c:pt idx="2">
                  <c:v>26.1</c:v>
                </c:pt>
                <c:pt idx="3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BD-4E8C-BDE3-12F0C521EE8A}"/>
            </c:ext>
          </c:extLst>
        </c:ser>
        <c:ser>
          <c:idx val="2"/>
          <c:order val="2"/>
          <c:tx>
            <c:strRef>
              <c:f>Arkusz1!$B$15</c:f>
              <c:strCache>
                <c:ptCount val="1"/>
                <c:pt idx="0">
                  <c:v>20 μM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errBars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Arkusz1!$C$4:$F$4</c:f>
              <c:strCache>
                <c:ptCount val="4"/>
                <c:pt idx="0">
                  <c:v>G0/G1 %</c:v>
                </c:pt>
                <c:pt idx="1">
                  <c:v>S %</c:v>
                </c:pt>
                <c:pt idx="2">
                  <c:v>G2/M %</c:v>
                </c:pt>
                <c:pt idx="3">
                  <c:v>apoptosis %</c:v>
                </c:pt>
              </c:strCache>
            </c:strRef>
          </c:cat>
          <c:val>
            <c:numRef>
              <c:f>Arkusz1!$C$15:$F$15</c:f>
              <c:numCache>
                <c:formatCode>General</c:formatCode>
                <c:ptCount val="4"/>
                <c:pt idx="0">
                  <c:v>50.2</c:v>
                </c:pt>
                <c:pt idx="1">
                  <c:v>24.2</c:v>
                </c:pt>
                <c:pt idx="2">
                  <c:v>24.3</c:v>
                </c:pt>
                <c:pt idx="3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BD-4E8C-BDE3-12F0C521EE8A}"/>
            </c:ext>
          </c:extLst>
        </c:ser>
        <c:ser>
          <c:idx val="3"/>
          <c:order val="3"/>
          <c:tx>
            <c:strRef>
              <c:f>Arkusz1!$B$16</c:f>
              <c:strCache>
                <c:ptCount val="1"/>
                <c:pt idx="0">
                  <c:v>50 μM</c:v>
                </c:pt>
              </c:strCache>
            </c:strRef>
          </c:tx>
          <c:spPr>
            <a:solidFill>
              <a:schemeClr val="bg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Arkusz1!$C$4:$F$4</c:f>
              <c:strCache>
                <c:ptCount val="4"/>
                <c:pt idx="0">
                  <c:v>G0/G1 %</c:v>
                </c:pt>
                <c:pt idx="1">
                  <c:v>S %</c:v>
                </c:pt>
                <c:pt idx="2">
                  <c:v>G2/M %</c:v>
                </c:pt>
                <c:pt idx="3">
                  <c:v>apoptosis %</c:v>
                </c:pt>
              </c:strCache>
            </c:strRef>
          </c:cat>
          <c:val>
            <c:numRef>
              <c:f>Arkusz1!$C$16:$F$16</c:f>
              <c:numCache>
                <c:formatCode>General</c:formatCode>
                <c:ptCount val="4"/>
                <c:pt idx="0">
                  <c:v>57.8</c:v>
                </c:pt>
                <c:pt idx="1">
                  <c:v>15.6</c:v>
                </c:pt>
                <c:pt idx="2">
                  <c:v>23.9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BD-4E8C-BDE3-12F0C521EE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0423848"/>
        <c:axId val="370424176"/>
      </c:barChart>
      <c:catAx>
        <c:axId val="370423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0424176"/>
        <c:crosses val="autoZero"/>
        <c:auto val="1"/>
        <c:lblAlgn val="ctr"/>
        <c:lblOffset val="100"/>
        <c:noMultiLvlLbl val="0"/>
      </c:catAx>
      <c:valAx>
        <c:axId val="370424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/>
                  <a:t>Percentage of cells [%]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0423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57B-5519-475C-9C8B-DFA903521172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558D7-8BB3-4177-8C09-B7246B41CBF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063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57B-5519-475C-9C8B-DFA903521172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558D7-8BB3-4177-8C09-B7246B41CBF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3205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57B-5519-475C-9C8B-DFA903521172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558D7-8BB3-4177-8C09-B7246B41CBF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2456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57B-5519-475C-9C8B-DFA903521172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558D7-8BB3-4177-8C09-B7246B41CBF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48212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57B-5519-475C-9C8B-DFA903521172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558D7-8BB3-4177-8C09-B7246B41CBF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6498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57B-5519-475C-9C8B-DFA903521172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558D7-8BB3-4177-8C09-B7246B41CBF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9590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57B-5519-475C-9C8B-DFA903521172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558D7-8BB3-4177-8C09-B7246B41CBF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7857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57B-5519-475C-9C8B-DFA903521172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558D7-8BB3-4177-8C09-B7246B41CBF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93830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57B-5519-475C-9C8B-DFA903521172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558D7-8BB3-4177-8C09-B7246B41CBF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6928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57B-5519-475C-9C8B-DFA903521172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558D7-8BB3-4177-8C09-B7246B41CBF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9378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57B-5519-475C-9C8B-DFA903521172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558D7-8BB3-4177-8C09-B7246B41CBF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0762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FA57B-5519-475C-9C8B-DFA903521172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558D7-8BB3-4177-8C09-B7246B41CBF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21168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3262881"/>
              </p:ext>
            </p:extLst>
          </p:nvPr>
        </p:nvGraphicFramePr>
        <p:xfrm>
          <a:off x="838200" y="788334"/>
          <a:ext cx="10515600" cy="4469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pole tekstowe 4"/>
          <p:cNvSpPr txBox="1"/>
          <p:nvPr/>
        </p:nvSpPr>
        <p:spPr>
          <a:xfrm>
            <a:off x="4040724" y="199144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5348158" y="207647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6636342" y="20941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7934151" y="211176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9231960" y="201391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10520142" y="249358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4772235" y="177009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5049758" y="171075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6058805" y="182466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14" name="pole tekstowe 13"/>
          <p:cNvSpPr txBox="1"/>
          <p:nvPr/>
        </p:nvSpPr>
        <p:spPr>
          <a:xfrm>
            <a:off x="6345955" y="194819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7355004" y="189847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16" name="pole tekstowe 15"/>
          <p:cNvSpPr txBox="1"/>
          <p:nvPr/>
        </p:nvSpPr>
        <p:spPr>
          <a:xfrm>
            <a:off x="7642158" y="198350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17" name="pole tekstowe 16"/>
          <p:cNvSpPr txBox="1"/>
          <p:nvPr/>
        </p:nvSpPr>
        <p:spPr>
          <a:xfrm>
            <a:off x="8651205" y="228992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18" name="pole tekstowe 17"/>
          <p:cNvSpPr txBox="1"/>
          <p:nvPr/>
        </p:nvSpPr>
        <p:spPr>
          <a:xfrm>
            <a:off x="8938355" y="195144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19" name="pole tekstowe 18"/>
          <p:cNvSpPr txBox="1"/>
          <p:nvPr/>
        </p:nvSpPr>
        <p:spPr>
          <a:xfrm>
            <a:off x="9957027" y="237336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20" name="pole tekstowe 19"/>
          <p:cNvSpPr txBox="1"/>
          <p:nvPr/>
        </p:nvSpPr>
        <p:spPr>
          <a:xfrm>
            <a:off x="10224927" y="241990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22" name="Prostokąt 21"/>
          <p:cNvSpPr/>
          <p:nvPr/>
        </p:nvSpPr>
        <p:spPr>
          <a:xfrm>
            <a:off x="0" y="143580"/>
            <a:ext cx="3495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MTT – DOX </a:t>
            </a:r>
            <a:r>
              <a:rPr lang="pl-PL" dirty="0" err="1"/>
              <a:t>concentration</a:t>
            </a:r>
            <a:r>
              <a:rPr lang="pl-PL" dirty="0"/>
              <a:t> </a:t>
            </a:r>
            <a:r>
              <a:rPr lang="pl-PL" dirty="0" err="1"/>
              <a:t>selection</a:t>
            </a:r>
            <a:endParaRPr lang="pl-PL" dirty="0"/>
          </a:p>
        </p:txBody>
      </p:sp>
      <p:sp>
        <p:nvSpPr>
          <p:cNvPr id="21" name="pole tekstowe 20"/>
          <p:cNvSpPr txBox="1"/>
          <p:nvPr/>
        </p:nvSpPr>
        <p:spPr>
          <a:xfrm>
            <a:off x="3471854" y="175157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23" name="pole tekstowe 22"/>
          <p:cNvSpPr txBox="1"/>
          <p:nvPr/>
        </p:nvSpPr>
        <p:spPr>
          <a:xfrm>
            <a:off x="3752442" y="17159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2" name="Prostokąt 1"/>
          <p:cNvSpPr/>
          <p:nvPr/>
        </p:nvSpPr>
        <p:spPr>
          <a:xfrm>
            <a:off x="0" y="5280026"/>
            <a:ext cx="1219200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69875" algn="just">
              <a:lnSpc>
                <a:spcPts val="1300"/>
              </a:lnSpc>
              <a:spcBef>
                <a:spcPts val="600"/>
              </a:spcBef>
              <a:spcAft>
                <a:spcPts val="1200"/>
              </a:spcAft>
            </a:pPr>
            <a:r>
              <a:rPr lang="pl-PL" sz="1400" b="1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Supplementary</a:t>
            </a:r>
            <a:r>
              <a:rPr lang="pl-PL" sz="1400" b="1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400" b="1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</a:t>
            </a:r>
            <a:r>
              <a:rPr lang="pl-PL" sz="1400" b="1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pl-PL" sz="14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MTT – DOX </a:t>
            </a:r>
            <a:r>
              <a:rPr lang="pl-PL" sz="1400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concentration</a:t>
            </a:r>
            <a:r>
              <a:rPr lang="pl-PL" sz="14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400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selection</a:t>
            </a:r>
            <a:r>
              <a:rPr lang="pl-PL" sz="14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R="269875" algn="just">
              <a:lnSpc>
                <a:spcPts val="13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4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Cancer </a:t>
            </a:r>
            <a:r>
              <a:rPr lang="en-US" sz="14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cell survival after exposure to telomerase inhibitor, TMPyP4. MCF7, MDA-MB-231, and MCF-12A cells were exposed to different concentrations of </a:t>
            </a:r>
            <a:r>
              <a:rPr lang="pl-PL" sz="14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DOX for 24h to </a:t>
            </a:r>
            <a:r>
              <a:rPr lang="en-US" sz="14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 </a:t>
            </a:r>
            <a:r>
              <a:rPr lang="en-US" sz="14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concentration that provoked the lowest significant but reproducible toxicity in order to avoid too high concentration that might reveal a nonspecific effects.</a:t>
            </a:r>
            <a:endParaRPr lang="pl-PL" sz="14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269875" algn="just">
              <a:lnSpc>
                <a:spcPts val="13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4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Cell </a:t>
            </a:r>
            <a:r>
              <a:rPr lang="en-US" sz="14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survival was assessed relative to the control sample (C). *, </a:t>
            </a:r>
            <a:r>
              <a:rPr lang="en-US" sz="1400" i="1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4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&lt;0.05. </a:t>
            </a:r>
            <a:r>
              <a:rPr lang="en-US" sz="14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Tests were performed in biological triplicates (each replicate consisted of 8 technical replicates/wells).</a:t>
            </a:r>
            <a:endParaRPr lang="pl-PL" sz="14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692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0" y="143580"/>
            <a:ext cx="2181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 smtClean="0"/>
              <a:t>Cell </a:t>
            </a:r>
            <a:r>
              <a:rPr lang="pl-PL" dirty="0" err="1" smtClean="0"/>
              <a:t>cycle</a:t>
            </a:r>
            <a:r>
              <a:rPr lang="pl-PL" dirty="0" smtClean="0"/>
              <a:t> </a:t>
            </a:r>
            <a:r>
              <a:rPr lang="pl-PL" dirty="0" err="1" smtClean="0"/>
              <a:t>assessment</a:t>
            </a:r>
            <a:endParaRPr lang="pl-PL" dirty="0"/>
          </a:p>
        </p:txBody>
      </p:sp>
      <p:sp>
        <p:nvSpPr>
          <p:cNvPr id="2" name="Prostokąt 1"/>
          <p:cNvSpPr/>
          <p:nvPr/>
        </p:nvSpPr>
        <p:spPr>
          <a:xfrm>
            <a:off x="0" y="4550974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 err="1"/>
              <a:t>Supplementary</a:t>
            </a:r>
            <a:r>
              <a:rPr lang="pl-PL" dirty="0"/>
              <a:t> </a:t>
            </a:r>
            <a:r>
              <a:rPr lang="pl-PL" dirty="0" err="1"/>
              <a:t>Figure</a:t>
            </a:r>
            <a:r>
              <a:rPr lang="pl-PL" dirty="0"/>
              <a:t> </a:t>
            </a:r>
            <a:r>
              <a:rPr lang="pl-PL" dirty="0" smtClean="0"/>
              <a:t>2.</a:t>
            </a:r>
            <a:r>
              <a:rPr lang="en-US" dirty="0" smtClean="0"/>
              <a:t> </a:t>
            </a:r>
            <a:r>
              <a:rPr lang="en-US" dirty="0"/>
              <a:t>The contribution of TMPyP4 to cell cycle modification. </a:t>
            </a:r>
            <a:r>
              <a:rPr lang="pl-PL" dirty="0" smtClean="0"/>
              <a:t>MCF7 </a:t>
            </a:r>
            <a:r>
              <a:rPr lang="pl-PL" dirty="0" err="1" smtClean="0"/>
              <a:t>cells</a:t>
            </a:r>
            <a:r>
              <a:rPr lang="pl-PL" dirty="0" smtClean="0"/>
              <a:t> </a:t>
            </a:r>
            <a:r>
              <a:rPr lang="en-US" dirty="0" smtClean="0"/>
              <a:t>were </a:t>
            </a:r>
            <a:r>
              <a:rPr lang="en-US" dirty="0"/>
              <a:t>subjected to the analysis of cell cycle after treatment with </a:t>
            </a:r>
            <a:r>
              <a:rPr lang="pl-PL" dirty="0" smtClean="0"/>
              <a:t>0, </a:t>
            </a:r>
            <a:r>
              <a:rPr lang="en-US" dirty="0" smtClean="0"/>
              <a:t>10</a:t>
            </a:r>
            <a:r>
              <a:rPr lang="en-US" dirty="0"/>
              <a:t>, </a:t>
            </a:r>
            <a:r>
              <a:rPr lang="en-US" dirty="0" smtClean="0"/>
              <a:t>20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en-US" dirty="0" smtClean="0"/>
              <a:t> </a:t>
            </a:r>
            <a:r>
              <a:rPr lang="en-US" dirty="0"/>
              <a:t>50 µM </a:t>
            </a:r>
            <a:r>
              <a:rPr lang="en-US" dirty="0" smtClean="0"/>
              <a:t>TMPyP4</a:t>
            </a:r>
            <a:r>
              <a:rPr lang="pl-PL" dirty="0" smtClean="0"/>
              <a:t> </a:t>
            </a:r>
            <a:r>
              <a:rPr lang="en-US" dirty="0" smtClean="0"/>
              <a:t>for </a:t>
            </a:r>
            <a:r>
              <a:rPr lang="pl-PL" dirty="0" smtClean="0"/>
              <a:t>24 </a:t>
            </a:r>
            <a:r>
              <a:rPr lang="pl-PL" dirty="0" err="1" smtClean="0"/>
              <a:t>or</a:t>
            </a:r>
            <a:r>
              <a:rPr lang="pl-PL" dirty="0" smtClean="0"/>
              <a:t> 48</a:t>
            </a:r>
            <a:r>
              <a:rPr lang="en-US" dirty="0" smtClean="0"/>
              <a:t> h</a:t>
            </a:r>
            <a:r>
              <a:rPr lang="pl-PL" dirty="0" smtClean="0"/>
              <a:t>. </a:t>
            </a:r>
            <a:r>
              <a:rPr lang="en-US" dirty="0" smtClean="0"/>
              <a:t>Detection </a:t>
            </a:r>
            <a:r>
              <a:rPr lang="en-US" dirty="0"/>
              <a:t>of cell cycle phase was performed </a:t>
            </a:r>
            <a:r>
              <a:rPr lang="en-US" dirty="0" smtClean="0"/>
              <a:t>using </a:t>
            </a:r>
            <a:r>
              <a:rPr lang="en-US" dirty="0" err="1"/>
              <a:t>propidium</a:t>
            </a:r>
            <a:r>
              <a:rPr lang="en-US" dirty="0"/>
              <a:t> iodide staining and flow cytometry. </a:t>
            </a:r>
            <a:r>
              <a:rPr lang="en-US" dirty="0" smtClean="0"/>
              <a:t>*</a:t>
            </a:r>
            <a:r>
              <a:rPr lang="en-US" dirty="0"/>
              <a:t>p&lt;0.05, relative to control sample. </a:t>
            </a:r>
            <a:r>
              <a:rPr lang="pl-PL" dirty="0" smtClean="0"/>
              <a:t>A</a:t>
            </a:r>
            <a:r>
              <a:rPr lang="en-US" dirty="0" err="1" smtClean="0"/>
              <a:t>nalysis</a:t>
            </a:r>
            <a:r>
              <a:rPr lang="en-US" dirty="0" smtClean="0"/>
              <a:t> </a:t>
            </a:r>
            <a:r>
              <a:rPr lang="en-US" dirty="0"/>
              <a:t>was performed </a:t>
            </a:r>
            <a:r>
              <a:rPr lang="pl-PL" dirty="0" smtClean="0"/>
              <a:t>in </a:t>
            </a:r>
            <a:r>
              <a:rPr lang="pl-PL" dirty="0" err="1" smtClean="0"/>
              <a:t>triplicates</a:t>
            </a:r>
            <a:r>
              <a:rPr lang="pl-PL" smtClean="0"/>
              <a:t>.</a:t>
            </a:r>
            <a:endParaRPr lang="pl-PL" dirty="0"/>
          </a:p>
        </p:txBody>
      </p:sp>
      <p:graphicFrame>
        <p:nvGraphicFramePr>
          <p:cNvPr id="7" name="Wykres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162626"/>
              </p:ext>
            </p:extLst>
          </p:nvPr>
        </p:nvGraphicFramePr>
        <p:xfrm>
          <a:off x="758243" y="878834"/>
          <a:ext cx="4573815" cy="2829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9082810"/>
              </p:ext>
            </p:extLst>
          </p:nvPr>
        </p:nvGraphicFramePr>
        <p:xfrm>
          <a:off x="7167589" y="878834"/>
          <a:ext cx="4573815" cy="2838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343154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212</Words>
  <Application>Microsoft Office PowerPoint</Application>
  <PresentationFormat>Panoramiczny</PresentationFormat>
  <Paragraphs>31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Palatino Linotype</vt:lpstr>
      <vt:lpstr>Times New Roman</vt:lpstr>
      <vt:lpstr>Motyw pakietu Office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Supplemetary file, figure 1</dc:title>
  <dc:creator>Blazej Rubis</dc:creator>
  <cp:lastModifiedBy>Blazej Rubis</cp:lastModifiedBy>
  <cp:revision>17</cp:revision>
  <dcterms:created xsi:type="dcterms:W3CDTF">2019-05-02T05:56:41Z</dcterms:created>
  <dcterms:modified xsi:type="dcterms:W3CDTF">2019-05-17T11:22:20Z</dcterms:modified>
</cp:coreProperties>
</file>