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2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2" autoAdjust="0"/>
  </p:normalViewPr>
  <p:slideViewPr>
    <p:cSldViewPr showGuides="1">
      <p:cViewPr varScale="1">
        <p:scale>
          <a:sx n="61" d="100"/>
          <a:sy n="61" d="100"/>
        </p:scale>
        <p:origin x="2598" y="84"/>
      </p:cViewPr>
      <p:guideLst>
        <p:guide orient="horz" pos="912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zu\Desktop\GD3&#9794;40w%20WTHM-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zu\Desktop\GD3&#9794;15w%20WTH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ARON:Desktop:fig%20U&#26908;&#2345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ARON:Desktop:fig%20U&#26908;&#2345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ARON:Desktop:fig%20U&#26908;&#2345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ARON:Desktop:fig%20U&#26908;&#2345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46-4BF7-BA71-DAE0DC566BAC}"/>
              </c:ext>
            </c:extLst>
          </c:dPt>
          <c:errBars>
            <c:errBarType val="both"/>
            <c:errValType val="cust"/>
            <c:noEndCap val="0"/>
            <c:plus>
              <c:numRef>
                <c:f>体重!$D$16:$E$16</c:f>
                <c:numCache>
                  <c:formatCode>General</c:formatCode>
                  <c:ptCount val="2"/>
                  <c:pt idx="0">
                    <c:v>1.6773813917333571</c:v>
                  </c:pt>
                  <c:pt idx="1">
                    <c:v>1.7087929463025451</c:v>
                  </c:pt>
                </c:numCache>
              </c:numRef>
            </c:plus>
            <c:minus>
              <c:numRef>
                <c:f>体重!$D$16:$E$16</c:f>
                <c:numCache>
                  <c:formatCode>General</c:formatCode>
                  <c:ptCount val="2"/>
                  <c:pt idx="0">
                    <c:v>1.6773813917333571</c:v>
                  </c:pt>
                  <c:pt idx="1">
                    <c:v>1.7087929463025451</c:v>
                  </c:pt>
                </c:numCache>
              </c:numRef>
            </c:minus>
          </c:errBars>
          <c:val>
            <c:numRef>
              <c:f>体重!$D$15:$E$15</c:f>
              <c:numCache>
                <c:formatCode>General</c:formatCode>
                <c:ptCount val="2"/>
                <c:pt idx="0" formatCode="0.00000">
                  <c:v>28.354166666666671</c:v>
                </c:pt>
                <c:pt idx="1">
                  <c:v>30.661999999999999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46-4BF7-BA71-DAE0DC566B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6473064"/>
        <c:axId val="-2135452152"/>
      </c:barChart>
      <c:catAx>
        <c:axId val="-213647306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-2135452152"/>
        <c:crosses val="autoZero"/>
        <c:auto val="0"/>
        <c:lblAlgn val="ctr"/>
        <c:lblOffset val="100"/>
        <c:noMultiLvlLbl val="0"/>
      </c:catAx>
      <c:valAx>
        <c:axId val="-2135452152"/>
        <c:scaling>
          <c:orientation val="minMax"/>
        </c:scaling>
        <c:delete val="0"/>
        <c:axPos val="l"/>
        <c:numFmt formatCode="#,##0_);[Red]\(#,##0\)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-2136473064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0D-4735-8789-265B1B060739}"/>
              </c:ext>
            </c:extLst>
          </c:dPt>
          <c:errBars>
            <c:errBarType val="both"/>
            <c:errValType val="cust"/>
            <c:noEndCap val="0"/>
            <c:plus>
              <c:numRef>
                <c:f>体重!$D$16:$E$16</c:f>
                <c:numCache>
                  <c:formatCode>General</c:formatCode>
                  <c:ptCount val="2"/>
                  <c:pt idx="0">
                    <c:v>1.687495903474264</c:v>
                  </c:pt>
                  <c:pt idx="1">
                    <c:v>1.747017776415315</c:v>
                  </c:pt>
                </c:numCache>
              </c:numRef>
            </c:plus>
            <c:minus>
              <c:numRef>
                <c:f>体重!$D$16:$E$16</c:f>
                <c:numCache>
                  <c:formatCode>General</c:formatCode>
                  <c:ptCount val="2"/>
                  <c:pt idx="0">
                    <c:v>1.687495903474264</c:v>
                  </c:pt>
                  <c:pt idx="1">
                    <c:v>1.747017776415315</c:v>
                  </c:pt>
                </c:numCache>
              </c:numRef>
            </c:minus>
          </c:errBars>
          <c:val>
            <c:numRef>
              <c:f>体重!$D$15:$E$15</c:f>
              <c:numCache>
                <c:formatCode>General</c:formatCode>
                <c:ptCount val="2"/>
                <c:pt idx="0" formatCode="0.00000">
                  <c:v>26.076666666666672</c:v>
                </c:pt>
                <c:pt idx="1">
                  <c:v>26.795999999999999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0D-4735-8789-265B1B0607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6631848"/>
        <c:axId val="2061959352"/>
      </c:barChart>
      <c:catAx>
        <c:axId val="-213663184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2061959352"/>
        <c:crosses val="autoZero"/>
        <c:auto val="1"/>
        <c:lblAlgn val="ctr"/>
        <c:lblOffset val="100"/>
        <c:noMultiLvlLbl val="0"/>
      </c:catAx>
      <c:valAx>
        <c:axId val="2061959352"/>
        <c:scaling>
          <c:orientation val="minMax"/>
          <c:max val="40"/>
          <c:min val="0"/>
        </c:scaling>
        <c:delete val="0"/>
        <c:axPos val="l"/>
        <c:numFmt formatCode="#,##0_);[Red]\(#,##0\)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-2136631848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yVal>
            <c:numRef>
              <c:f>'fig S2 A'!$B$3:$B$14</c:f>
              <c:numCache>
                <c:formatCode>0_);[Red]\(0\)</c:formatCode>
                <c:ptCount val="12"/>
                <c:pt idx="0" formatCode="General">
                  <c:v>25.87</c:v>
                </c:pt>
                <c:pt idx="1">
                  <c:v>24.3</c:v>
                </c:pt>
                <c:pt idx="2" formatCode="General">
                  <c:v>26.03</c:v>
                </c:pt>
                <c:pt idx="3" formatCode="General">
                  <c:v>23.5</c:v>
                </c:pt>
                <c:pt idx="4" formatCode="General">
                  <c:v>25.05</c:v>
                </c:pt>
                <c:pt idx="5" formatCode="General">
                  <c:v>26.92</c:v>
                </c:pt>
                <c:pt idx="6" formatCode="General">
                  <c:v>26.75</c:v>
                </c:pt>
                <c:pt idx="7" formatCode="General">
                  <c:v>25.77</c:v>
                </c:pt>
                <c:pt idx="8" formatCode="General">
                  <c:v>24.3</c:v>
                </c:pt>
                <c:pt idx="9" formatCode="General">
                  <c:v>28.67</c:v>
                </c:pt>
                <c:pt idx="10" formatCode="General">
                  <c:v>26.7</c:v>
                </c:pt>
                <c:pt idx="11" formatCode="General">
                  <c:v>29.06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BCA-4570-B7E1-3B10D3178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2713272"/>
        <c:axId val="-2138764808"/>
      </c:scatterChart>
      <c:valAx>
        <c:axId val="-2112713272"/>
        <c:scaling>
          <c:orientation val="minMax"/>
        </c:scaling>
        <c:delete val="1"/>
        <c:axPos val="b"/>
        <c:majorTickMark val="out"/>
        <c:minorTickMark val="none"/>
        <c:tickLblPos val="nextTo"/>
        <c:crossAx val="-2138764808"/>
        <c:crosses val="autoZero"/>
        <c:crossBetween val="midCat"/>
      </c:valAx>
      <c:valAx>
        <c:axId val="-2138764808"/>
        <c:scaling>
          <c:orientation val="minMax"/>
          <c:max val="40"/>
        </c:scaling>
        <c:delete val="1"/>
        <c:axPos val="l"/>
        <c:numFmt formatCode="General" sourceLinked="1"/>
        <c:majorTickMark val="out"/>
        <c:minorTickMark val="none"/>
        <c:tickLblPos val="nextTo"/>
        <c:crossAx val="-2112713272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yVal>
            <c:numRef>
              <c:f>'fig S2 A'!$C$3:$C$12</c:f>
              <c:numCache>
                <c:formatCode>General</c:formatCode>
                <c:ptCount val="10"/>
                <c:pt idx="0">
                  <c:v>29.08</c:v>
                </c:pt>
                <c:pt idx="1">
                  <c:v>29</c:v>
                </c:pt>
                <c:pt idx="2">
                  <c:v>28.32</c:v>
                </c:pt>
                <c:pt idx="3">
                  <c:v>27.47</c:v>
                </c:pt>
                <c:pt idx="4">
                  <c:v>26.24</c:v>
                </c:pt>
                <c:pt idx="5">
                  <c:v>23.58</c:v>
                </c:pt>
                <c:pt idx="6">
                  <c:v>25.25</c:v>
                </c:pt>
                <c:pt idx="7">
                  <c:v>25.81</c:v>
                </c:pt>
                <c:pt idx="8">
                  <c:v>27.12</c:v>
                </c:pt>
                <c:pt idx="9">
                  <c:v>26.09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92-44B5-BF93-3814193865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6980840"/>
        <c:axId val="2131015464"/>
      </c:scatterChart>
      <c:valAx>
        <c:axId val="-2106980840"/>
        <c:scaling>
          <c:orientation val="minMax"/>
        </c:scaling>
        <c:delete val="1"/>
        <c:axPos val="b"/>
        <c:majorTickMark val="out"/>
        <c:minorTickMark val="none"/>
        <c:tickLblPos val="nextTo"/>
        <c:crossAx val="2131015464"/>
        <c:crosses val="autoZero"/>
        <c:crossBetween val="midCat"/>
      </c:valAx>
      <c:valAx>
        <c:axId val="2131015464"/>
        <c:scaling>
          <c:orientation val="minMax"/>
          <c:max val="40"/>
        </c:scaling>
        <c:delete val="1"/>
        <c:axPos val="l"/>
        <c:numFmt formatCode="General" sourceLinked="1"/>
        <c:majorTickMark val="out"/>
        <c:minorTickMark val="none"/>
        <c:tickLblPos val="nextTo"/>
        <c:crossAx val="-2106980840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yVal>
            <c:numRef>
              <c:f>'fig S2 B'!$B$3:$B$14</c:f>
              <c:numCache>
                <c:formatCode>General</c:formatCode>
                <c:ptCount val="12"/>
                <c:pt idx="0">
                  <c:v>28.55</c:v>
                </c:pt>
                <c:pt idx="1">
                  <c:v>27.66</c:v>
                </c:pt>
                <c:pt idx="2">
                  <c:v>26.82</c:v>
                </c:pt>
                <c:pt idx="3">
                  <c:v>30</c:v>
                </c:pt>
                <c:pt idx="4">
                  <c:v>27.91</c:v>
                </c:pt>
                <c:pt idx="5">
                  <c:v>26.76</c:v>
                </c:pt>
                <c:pt idx="6">
                  <c:v>27.59</c:v>
                </c:pt>
                <c:pt idx="7">
                  <c:v>27.98</c:v>
                </c:pt>
                <c:pt idx="8">
                  <c:v>29.15</c:v>
                </c:pt>
                <c:pt idx="9">
                  <c:v>25.89</c:v>
                </c:pt>
                <c:pt idx="10">
                  <c:v>31.84</c:v>
                </c:pt>
                <c:pt idx="11">
                  <c:v>30.1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90-424D-BE0A-16126F2249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316328"/>
        <c:axId val="-2139151240"/>
      </c:scatterChart>
      <c:valAx>
        <c:axId val="-2136316328"/>
        <c:scaling>
          <c:orientation val="minMax"/>
        </c:scaling>
        <c:delete val="1"/>
        <c:axPos val="b"/>
        <c:majorTickMark val="out"/>
        <c:minorTickMark val="none"/>
        <c:tickLblPos val="nextTo"/>
        <c:crossAx val="-2139151240"/>
        <c:crosses val="autoZero"/>
        <c:crossBetween val="midCat"/>
      </c:valAx>
      <c:valAx>
        <c:axId val="-2139151240"/>
        <c:scaling>
          <c:orientation val="minMax"/>
          <c:max val="40"/>
        </c:scaling>
        <c:delete val="1"/>
        <c:axPos val="l"/>
        <c:numFmt formatCode="General" sourceLinked="1"/>
        <c:majorTickMark val="out"/>
        <c:minorTickMark val="none"/>
        <c:tickLblPos val="nextTo"/>
        <c:crossAx val="-2136316328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yVal>
            <c:numRef>
              <c:f>'fig S2 B'!$C$3:$C$12</c:f>
              <c:numCache>
                <c:formatCode>General</c:formatCode>
                <c:ptCount val="10"/>
                <c:pt idx="0">
                  <c:v>31.08</c:v>
                </c:pt>
                <c:pt idx="1">
                  <c:v>28.49</c:v>
                </c:pt>
                <c:pt idx="2">
                  <c:v>30.19</c:v>
                </c:pt>
                <c:pt idx="3">
                  <c:v>31.36</c:v>
                </c:pt>
                <c:pt idx="4">
                  <c:v>28.8</c:v>
                </c:pt>
                <c:pt idx="5">
                  <c:v>30.5</c:v>
                </c:pt>
                <c:pt idx="6">
                  <c:v>31.8</c:v>
                </c:pt>
                <c:pt idx="7">
                  <c:v>28.6</c:v>
                </c:pt>
                <c:pt idx="8">
                  <c:v>33.799999999999997</c:v>
                </c:pt>
                <c:pt idx="9">
                  <c:v>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71-4716-8E84-3BED2C7E96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4734808"/>
        <c:axId val="2100955032"/>
      </c:scatterChart>
      <c:valAx>
        <c:axId val="2054734808"/>
        <c:scaling>
          <c:orientation val="minMax"/>
        </c:scaling>
        <c:delete val="1"/>
        <c:axPos val="b"/>
        <c:majorTickMark val="out"/>
        <c:minorTickMark val="none"/>
        <c:tickLblPos val="nextTo"/>
        <c:crossAx val="2100955032"/>
        <c:crosses val="autoZero"/>
        <c:crossBetween val="midCat"/>
      </c:valAx>
      <c:valAx>
        <c:axId val="2100955032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054734808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>
              <a:defRPr sz="1200"/>
            </a:lvl1pPr>
          </a:lstStyle>
          <a:p>
            <a:fld id="{14E44FC8-BBB1-4806-B519-44334BB7418E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19" rIns="91439" bIns="457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9" tIns="45719" rIns="91439" bIns="4571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>
              <a:defRPr sz="1200"/>
            </a:lvl1pPr>
          </a:lstStyle>
          <a:p>
            <a:fld id="{AD2EE664-8DAB-468C-AF9D-111AA2F98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3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1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1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64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43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3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5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3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69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6B79-D2F7-4E5D-956B-73F48E199F3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7D-3709-4476-8515-CDEF3B61C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1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2975A3-44B4-4E4A-A962-1E2D44215FA6}"/>
              </a:ext>
            </a:extLst>
          </p:cNvPr>
          <p:cNvSpPr/>
          <p:nvPr/>
        </p:nvSpPr>
        <p:spPr>
          <a:xfrm>
            <a:off x="4064909" y="8534400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Supplemental Figure S1</a:t>
            </a:r>
          </a:p>
        </p:txBody>
      </p:sp>
      <p:graphicFrame>
        <p:nvGraphicFramePr>
          <p:cNvPr id="37" name="グラフ 3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0966"/>
              </p:ext>
            </p:extLst>
          </p:nvPr>
        </p:nvGraphicFramePr>
        <p:xfrm>
          <a:off x="3998729" y="1219200"/>
          <a:ext cx="2749370" cy="1624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" name="Rectangle 568">
            <a:extLst>
              <a:ext uri="{FF2B5EF4-FFF2-40B4-BE49-F238E27FC236}">
                <a16:creationId xmlns:a16="http://schemas.microsoft.com/office/drawing/2014/main" id="{192817FE-7A13-4D78-8C14-19414182B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685" y="1202407"/>
            <a:ext cx="200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WT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1" name="Rectangle 568">
            <a:extLst>
              <a:ext uri="{FF2B5EF4-FFF2-40B4-BE49-F238E27FC236}">
                <a16:creationId xmlns:a16="http://schemas.microsoft.com/office/drawing/2014/main" id="{FF536B2E-EB0E-4A30-ABDA-C039967C4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685" y="1333700"/>
            <a:ext cx="5674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GD3S KO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8C23600-01E4-4175-8010-5F828777B600}"/>
              </a:ext>
            </a:extLst>
          </p:cNvPr>
          <p:cNvSpPr/>
          <p:nvPr/>
        </p:nvSpPr>
        <p:spPr>
          <a:xfrm>
            <a:off x="4542722" y="1249262"/>
            <a:ext cx="163991" cy="690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D7DB97D-139E-4ECC-8388-5ECEC09FA0AC}"/>
              </a:ext>
            </a:extLst>
          </p:cNvPr>
          <p:cNvSpPr/>
          <p:nvPr/>
        </p:nvSpPr>
        <p:spPr>
          <a:xfrm>
            <a:off x="4543674" y="1376250"/>
            <a:ext cx="163991" cy="6907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9DE456-E824-4659-AFB4-FAED2239596E}"/>
              </a:ext>
            </a:extLst>
          </p:cNvPr>
          <p:cNvSpPr/>
          <p:nvPr/>
        </p:nvSpPr>
        <p:spPr>
          <a:xfrm rot="16200000">
            <a:off x="3033230" y="1845359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body weight (g)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0D9CFDB-A59A-4E2D-A327-63183181D9C8}"/>
              </a:ext>
            </a:extLst>
          </p:cNvPr>
          <p:cNvSpPr/>
          <p:nvPr/>
        </p:nvSpPr>
        <p:spPr>
          <a:xfrm>
            <a:off x="3683356" y="77372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3872144"/>
              </p:ext>
            </p:extLst>
          </p:nvPr>
        </p:nvGraphicFramePr>
        <p:xfrm>
          <a:off x="582938" y="1252001"/>
          <a:ext cx="2684184" cy="1604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1188814-B857-4994-9864-17317E9500E2}"/>
              </a:ext>
            </a:extLst>
          </p:cNvPr>
          <p:cNvSpPr/>
          <p:nvPr/>
        </p:nvSpPr>
        <p:spPr>
          <a:xfrm rot="16200000">
            <a:off x="-377407" y="1864428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body weight (g)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8C4399D-E0E2-49A1-8326-8DD4EF086CD4}"/>
              </a:ext>
            </a:extLst>
          </p:cNvPr>
          <p:cNvSpPr/>
          <p:nvPr/>
        </p:nvSpPr>
        <p:spPr>
          <a:xfrm>
            <a:off x="246962" y="77119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8" name="Rectangle 568">
            <a:extLst>
              <a:ext uri="{FF2B5EF4-FFF2-40B4-BE49-F238E27FC236}">
                <a16:creationId xmlns:a16="http://schemas.microsoft.com/office/drawing/2014/main" id="{AB50BA89-4C50-4B8F-96AB-E7FF2246C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87" y="1267830"/>
            <a:ext cx="200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WT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Rectangle 568">
            <a:extLst>
              <a:ext uri="{FF2B5EF4-FFF2-40B4-BE49-F238E27FC236}">
                <a16:creationId xmlns:a16="http://schemas.microsoft.com/office/drawing/2014/main" id="{8A01B039-B481-4DE8-BA1A-E89B2CAEA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87" y="1403718"/>
            <a:ext cx="56746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ja-JP" sz="1000" dirty="0">
                <a:solidFill>
                  <a:srgbClr val="000000"/>
                </a:solidFill>
                <a:cs typeface="Arial" panose="020B0604020202020204" pitchFamily="34" charset="0"/>
              </a:rPr>
              <a:t>GD3S KO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40B38E2-1E5A-4FCA-A5A4-DC1B81317D15}"/>
              </a:ext>
            </a:extLst>
          </p:cNvPr>
          <p:cNvSpPr/>
          <p:nvPr/>
        </p:nvSpPr>
        <p:spPr>
          <a:xfrm>
            <a:off x="1133224" y="1314685"/>
            <a:ext cx="163991" cy="690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9246C16-35FD-46D9-B197-F4FEB2018524}"/>
              </a:ext>
            </a:extLst>
          </p:cNvPr>
          <p:cNvSpPr/>
          <p:nvPr/>
        </p:nvSpPr>
        <p:spPr>
          <a:xfrm>
            <a:off x="1134176" y="1441673"/>
            <a:ext cx="163991" cy="6907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2" name="グラフ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64699"/>
              </p:ext>
            </p:extLst>
          </p:nvPr>
        </p:nvGraphicFramePr>
        <p:xfrm>
          <a:off x="1252800" y="1256400"/>
          <a:ext cx="7366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グラフ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831858"/>
              </p:ext>
            </p:extLst>
          </p:nvPr>
        </p:nvGraphicFramePr>
        <p:xfrm>
          <a:off x="2268000" y="1260000"/>
          <a:ext cx="8382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グラフ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784124"/>
              </p:ext>
            </p:extLst>
          </p:nvPr>
        </p:nvGraphicFramePr>
        <p:xfrm>
          <a:off x="4648200" y="1219200"/>
          <a:ext cx="762000" cy="162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761047"/>
              </p:ext>
            </p:extLst>
          </p:nvPr>
        </p:nvGraphicFramePr>
        <p:xfrm>
          <a:off x="5752800" y="1219200"/>
          <a:ext cx="876300" cy="162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AE197A0-9B9B-4312-866B-72A6F409A268}"/>
              </a:ext>
            </a:extLst>
          </p:cNvPr>
          <p:cNvSpPr txBox="1"/>
          <p:nvPr/>
        </p:nvSpPr>
        <p:spPr>
          <a:xfrm>
            <a:off x="5893200" y="1311466"/>
            <a:ext cx="224931" cy="212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400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22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Hamamura, Kazunori</dc:creator>
  <cp:lastModifiedBy>Kazu</cp:lastModifiedBy>
  <cp:revision>237</cp:revision>
  <cp:lastPrinted>2019-05-15T11:29:48Z</cp:lastPrinted>
  <dcterms:created xsi:type="dcterms:W3CDTF">2012-09-07T15:18:26Z</dcterms:created>
  <dcterms:modified xsi:type="dcterms:W3CDTF">2019-05-28T04:40:39Z</dcterms:modified>
</cp:coreProperties>
</file>