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2" r:id="rId2"/>
  </p:sldIdLst>
  <p:sldSz cx="6858000" cy="9144000" type="screen4x3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12" userDrawn="1">
          <p15:clr>
            <a:srgbClr val="A4A3A4"/>
          </p15:clr>
        </p15:guide>
        <p15:guide id="2" pos="201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622" autoAdjust="0"/>
  </p:normalViewPr>
  <p:slideViewPr>
    <p:cSldViewPr showGuides="1">
      <p:cViewPr varScale="1">
        <p:scale>
          <a:sx n="61" d="100"/>
          <a:sy n="61" d="100"/>
        </p:scale>
        <p:origin x="2598" y="84"/>
      </p:cViewPr>
      <p:guideLst>
        <p:guide orient="horz" pos="912"/>
        <p:guide pos="201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Kazu\Desktop\GD3&#9794;40w%20WTHM-1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Kazu\Desktop\GD3&#9794;15w%20WTHM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SHARON:Desktop:fig%20U&#26908;&#23450;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SHARON:Desktop:fig%20U&#26908;&#23450;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SHARON:Desktop:fig%20U&#26908;&#23450;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SHARON:Desktop:fig%20U&#26908;&#23450;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noFill/>
            <a:ln>
              <a:solidFill>
                <a:schemeClr val="tx1"/>
              </a:solidFill>
            </a:ln>
            <a:effectLst/>
          </c:spPr>
          <c:invertIfNegative val="0"/>
          <c:dPt>
            <c:idx val="1"/>
            <c:invertIfNegative val="0"/>
            <c:bubble3D val="0"/>
            <c:spPr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4A46-4BF7-BA71-DAE0DC566BAC}"/>
              </c:ext>
            </c:extLst>
          </c:dPt>
          <c:errBars>
            <c:errBarType val="both"/>
            <c:errValType val="cust"/>
            <c:noEndCap val="0"/>
            <c:plus>
              <c:numRef>
                <c:f>体重!$D$16:$E$16</c:f>
                <c:numCache>
                  <c:formatCode>General</c:formatCode>
                  <c:ptCount val="2"/>
                  <c:pt idx="0">
                    <c:v>1.6773813917333571</c:v>
                  </c:pt>
                  <c:pt idx="1">
                    <c:v>1.7087929463025451</c:v>
                  </c:pt>
                </c:numCache>
              </c:numRef>
            </c:plus>
            <c:minus>
              <c:numRef>
                <c:f>体重!$D$16:$E$16</c:f>
                <c:numCache>
                  <c:formatCode>General</c:formatCode>
                  <c:ptCount val="2"/>
                  <c:pt idx="0">
                    <c:v>1.6773813917333571</c:v>
                  </c:pt>
                  <c:pt idx="1">
                    <c:v>1.7087929463025451</c:v>
                  </c:pt>
                </c:numCache>
              </c:numRef>
            </c:minus>
          </c:errBars>
          <c:val>
            <c:numRef>
              <c:f>体重!$D$15:$E$15</c:f>
              <c:numCache>
                <c:formatCode>General</c:formatCode>
                <c:ptCount val="2"/>
                <c:pt idx="0" formatCode="0.00000">
                  <c:v>28.354166666666671</c:v>
                </c:pt>
                <c:pt idx="1">
                  <c:v>30.661999999999999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4A46-4BF7-BA71-DAE0DC566BA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36473064"/>
        <c:axId val="-2135452152"/>
      </c:barChart>
      <c:catAx>
        <c:axId val="-2136473064"/>
        <c:scaling>
          <c:orientation val="minMax"/>
        </c:scaling>
        <c:delete val="0"/>
        <c:axPos val="b"/>
        <c:majorTickMark val="none"/>
        <c:minorTickMark val="none"/>
        <c:tickLblPos val="none"/>
        <c:spPr>
          <a:ln>
            <a:solidFill>
              <a:schemeClr val="tx1"/>
            </a:solidFill>
          </a:ln>
        </c:spPr>
        <c:crossAx val="-2135452152"/>
        <c:crosses val="autoZero"/>
        <c:auto val="0"/>
        <c:lblAlgn val="ctr"/>
        <c:lblOffset val="100"/>
        <c:noMultiLvlLbl val="0"/>
      </c:catAx>
      <c:valAx>
        <c:axId val="-2135452152"/>
        <c:scaling>
          <c:orientation val="minMax"/>
        </c:scaling>
        <c:delete val="0"/>
        <c:axPos val="l"/>
        <c:numFmt formatCode="#,##0_);[Red]\(#,##0\)" sourceLinked="0"/>
        <c:majorTickMark val="in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200" b="0" i="0" baseline="0">
                <a:latin typeface="Arial" panose="020B0604020202020204" pitchFamily="34" charset="0"/>
                <a:cs typeface="Arial" panose="020B0604020202020204" pitchFamily="34" charset="0"/>
              </a:defRPr>
            </a:pPr>
            <a:endParaRPr lang="ja-JP"/>
          </a:p>
        </c:txPr>
        <c:crossAx val="-2136473064"/>
        <c:crosses val="autoZero"/>
        <c:crossBetween val="between"/>
        <c:majorUnit val="10"/>
      </c:valAx>
      <c:spPr>
        <a:noFill/>
        <a:ln w="25400">
          <a:noFill/>
        </a:ln>
      </c:spPr>
    </c:plotArea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noFill/>
            <a:ln>
              <a:solidFill>
                <a:schemeClr val="tx1"/>
              </a:solidFill>
            </a:ln>
            <a:effectLst/>
          </c:spPr>
          <c:invertIfNegative val="0"/>
          <c:dPt>
            <c:idx val="1"/>
            <c:invertIfNegative val="0"/>
            <c:bubble3D val="0"/>
            <c:spPr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E10D-4735-8789-265B1B060739}"/>
              </c:ext>
            </c:extLst>
          </c:dPt>
          <c:errBars>
            <c:errBarType val="both"/>
            <c:errValType val="cust"/>
            <c:noEndCap val="0"/>
            <c:plus>
              <c:numRef>
                <c:f>体重!$D$16:$E$16</c:f>
                <c:numCache>
                  <c:formatCode>General</c:formatCode>
                  <c:ptCount val="2"/>
                  <c:pt idx="0">
                    <c:v>1.687495903474264</c:v>
                  </c:pt>
                  <c:pt idx="1">
                    <c:v>1.747017776415315</c:v>
                  </c:pt>
                </c:numCache>
              </c:numRef>
            </c:plus>
            <c:minus>
              <c:numRef>
                <c:f>体重!$D$16:$E$16</c:f>
                <c:numCache>
                  <c:formatCode>General</c:formatCode>
                  <c:ptCount val="2"/>
                  <c:pt idx="0">
                    <c:v>1.687495903474264</c:v>
                  </c:pt>
                  <c:pt idx="1">
                    <c:v>1.747017776415315</c:v>
                  </c:pt>
                </c:numCache>
              </c:numRef>
            </c:minus>
          </c:errBars>
          <c:val>
            <c:numRef>
              <c:f>体重!$D$15:$E$15</c:f>
              <c:numCache>
                <c:formatCode>General</c:formatCode>
                <c:ptCount val="2"/>
                <c:pt idx="0" formatCode="0.00000">
                  <c:v>26.076666666666672</c:v>
                </c:pt>
                <c:pt idx="1">
                  <c:v>26.795999999999999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E10D-4735-8789-265B1B06073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36631848"/>
        <c:axId val="2061959352"/>
      </c:barChart>
      <c:catAx>
        <c:axId val="-2136631848"/>
        <c:scaling>
          <c:orientation val="minMax"/>
        </c:scaling>
        <c:delete val="0"/>
        <c:axPos val="b"/>
        <c:majorTickMark val="none"/>
        <c:minorTickMark val="none"/>
        <c:tickLblPos val="none"/>
        <c:spPr>
          <a:ln>
            <a:solidFill>
              <a:schemeClr val="tx1"/>
            </a:solidFill>
          </a:ln>
        </c:spPr>
        <c:crossAx val="2061959352"/>
        <c:crosses val="autoZero"/>
        <c:auto val="1"/>
        <c:lblAlgn val="ctr"/>
        <c:lblOffset val="100"/>
        <c:noMultiLvlLbl val="0"/>
      </c:catAx>
      <c:valAx>
        <c:axId val="2061959352"/>
        <c:scaling>
          <c:orientation val="minMax"/>
          <c:max val="40"/>
          <c:min val="0"/>
        </c:scaling>
        <c:delete val="0"/>
        <c:axPos val="l"/>
        <c:numFmt formatCode="#,##0_);[Red]\(#,##0\)" sourceLinked="0"/>
        <c:majorTickMark val="in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pPr>
            <a:endParaRPr lang="ja-JP"/>
          </a:p>
        </c:txPr>
        <c:crossAx val="-2136631848"/>
        <c:crosses val="autoZero"/>
        <c:crossBetween val="between"/>
        <c:majorUnit val="10"/>
      </c:valAx>
    </c:plotArea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lineMarker"/>
        <c:varyColors val="0"/>
        <c:ser>
          <c:idx val="0"/>
          <c:order val="0"/>
          <c:spPr>
            <a:ln w="28575">
              <a:noFill/>
            </a:ln>
          </c:spPr>
          <c:marker>
            <c:symbol val="circle"/>
            <c:size val="4"/>
            <c:spPr>
              <a:noFill/>
              <a:ln>
                <a:solidFill>
                  <a:schemeClr val="tx1"/>
                </a:solidFill>
              </a:ln>
            </c:spPr>
          </c:marker>
          <c:yVal>
            <c:numRef>
              <c:f>'fig S2 A'!$B$3:$B$14</c:f>
              <c:numCache>
                <c:formatCode>0_);[Red]\(0\)</c:formatCode>
                <c:ptCount val="12"/>
                <c:pt idx="0" formatCode="General">
                  <c:v>25.87</c:v>
                </c:pt>
                <c:pt idx="1">
                  <c:v>24.3</c:v>
                </c:pt>
                <c:pt idx="2" formatCode="General">
                  <c:v>26.03</c:v>
                </c:pt>
                <c:pt idx="3" formatCode="General">
                  <c:v>23.5</c:v>
                </c:pt>
                <c:pt idx="4" formatCode="General">
                  <c:v>25.05</c:v>
                </c:pt>
                <c:pt idx="5" formatCode="General">
                  <c:v>26.92</c:v>
                </c:pt>
                <c:pt idx="6" formatCode="General">
                  <c:v>26.75</c:v>
                </c:pt>
                <c:pt idx="7" formatCode="General">
                  <c:v>25.77</c:v>
                </c:pt>
                <c:pt idx="8" formatCode="General">
                  <c:v>24.3</c:v>
                </c:pt>
                <c:pt idx="9" formatCode="General">
                  <c:v>28.67</c:v>
                </c:pt>
                <c:pt idx="10" formatCode="General">
                  <c:v>26.7</c:v>
                </c:pt>
                <c:pt idx="11" formatCode="General">
                  <c:v>29.06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2BCA-4570-B7E1-3B10D3178F3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12713272"/>
        <c:axId val="-2138764808"/>
      </c:scatterChart>
      <c:valAx>
        <c:axId val="-2112713272"/>
        <c:scaling>
          <c:orientation val="minMax"/>
        </c:scaling>
        <c:delete val="1"/>
        <c:axPos val="b"/>
        <c:majorTickMark val="out"/>
        <c:minorTickMark val="none"/>
        <c:tickLblPos val="nextTo"/>
        <c:crossAx val="-2138764808"/>
        <c:crosses val="autoZero"/>
        <c:crossBetween val="midCat"/>
      </c:valAx>
      <c:valAx>
        <c:axId val="-2138764808"/>
        <c:scaling>
          <c:orientation val="minMax"/>
          <c:max val="40"/>
        </c:scaling>
        <c:delete val="1"/>
        <c:axPos val="l"/>
        <c:numFmt formatCode="General" sourceLinked="1"/>
        <c:majorTickMark val="out"/>
        <c:minorTickMark val="none"/>
        <c:tickLblPos val="nextTo"/>
        <c:crossAx val="-2112713272"/>
        <c:crosses val="autoZero"/>
        <c:crossBetween val="midCat"/>
        <c:majorUnit val="10"/>
      </c:valAx>
    </c:plotArea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lineMarker"/>
        <c:varyColors val="0"/>
        <c:ser>
          <c:idx val="0"/>
          <c:order val="0"/>
          <c:spPr>
            <a:ln w="28575">
              <a:noFill/>
            </a:ln>
          </c:spPr>
          <c:marker>
            <c:symbol val="circle"/>
            <c:size val="4"/>
            <c:spPr>
              <a:noFill/>
              <a:ln>
                <a:solidFill>
                  <a:schemeClr val="tx1"/>
                </a:solidFill>
              </a:ln>
            </c:spPr>
          </c:marker>
          <c:yVal>
            <c:numRef>
              <c:f>'fig S2 A'!$C$3:$C$12</c:f>
              <c:numCache>
                <c:formatCode>General</c:formatCode>
                <c:ptCount val="10"/>
                <c:pt idx="0">
                  <c:v>29.08</c:v>
                </c:pt>
                <c:pt idx="1">
                  <c:v>29</c:v>
                </c:pt>
                <c:pt idx="2">
                  <c:v>28.32</c:v>
                </c:pt>
                <c:pt idx="3">
                  <c:v>27.47</c:v>
                </c:pt>
                <c:pt idx="4">
                  <c:v>26.24</c:v>
                </c:pt>
                <c:pt idx="5">
                  <c:v>23.58</c:v>
                </c:pt>
                <c:pt idx="6">
                  <c:v>25.25</c:v>
                </c:pt>
                <c:pt idx="7">
                  <c:v>25.81</c:v>
                </c:pt>
                <c:pt idx="8">
                  <c:v>27.12</c:v>
                </c:pt>
                <c:pt idx="9">
                  <c:v>26.09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EE92-44B5-BF93-38141938656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06980840"/>
        <c:axId val="2131015464"/>
      </c:scatterChart>
      <c:valAx>
        <c:axId val="-2106980840"/>
        <c:scaling>
          <c:orientation val="minMax"/>
        </c:scaling>
        <c:delete val="1"/>
        <c:axPos val="b"/>
        <c:majorTickMark val="out"/>
        <c:minorTickMark val="none"/>
        <c:tickLblPos val="nextTo"/>
        <c:crossAx val="2131015464"/>
        <c:crosses val="autoZero"/>
        <c:crossBetween val="midCat"/>
      </c:valAx>
      <c:valAx>
        <c:axId val="2131015464"/>
        <c:scaling>
          <c:orientation val="minMax"/>
          <c:max val="40"/>
        </c:scaling>
        <c:delete val="1"/>
        <c:axPos val="l"/>
        <c:numFmt formatCode="General" sourceLinked="1"/>
        <c:majorTickMark val="out"/>
        <c:minorTickMark val="none"/>
        <c:tickLblPos val="nextTo"/>
        <c:crossAx val="-2106980840"/>
        <c:crosses val="autoZero"/>
        <c:crossBetween val="midCat"/>
        <c:majorUnit val="10"/>
      </c:valAx>
    </c:plotArea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lineMarker"/>
        <c:varyColors val="0"/>
        <c:ser>
          <c:idx val="0"/>
          <c:order val="0"/>
          <c:spPr>
            <a:ln w="28575">
              <a:noFill/>
            </a:ln>
          </c:spPr>
          <c:marker>
            <c:symbol val="circle"/>
            <c:size val="4"/>
            <c:spPr>
              <a:noFill/>
              <a:ln>
                <a:solidFill>
                  <a:schemeClr val="tx1"/>
                </a:solidFill>
              </a:ln>
            </c:spPr>
          </c:marker>
          <c:yVal>
            <c:numRef>
              <c:f>'fig S2 B'!$B$3:$B$14</c:f>
              <c:numCache>
                <c:formatCode>General</c:formatCode>
                <c:ptCount val="12"/>
                <c:pt idx="0">
                  <c:v>28.55</c:v>
                </c:pt>
                <c:pt idx="1">
                  <c:v>27.66</c:v>
                </c:pt>
                <c:pt idx="2">
                  <c:v>26.82</c:v>
                </c:pt>
                <c:pt idx="3">
                  <c:v>30</c:v>
                </c:pt>
                <c:pt idx="4">
                  <c:v>27.91</c:v>
                </c:pt>
                <c:pt idx="5">
                  <c:v>26.76</c:v>
                </c:pt>
                <c:pt idx="6">
                  <c:v>27.59</c:v>
                </c:pt>
                <c:pt idx="7">
                  <c:v>27.98</c:v>
                </c:pt>
                <c:pt idx="8">
                  <c:v>29.15</c:v>
                </c:pt>
                <c:pt idx="9">
                  <c:v>25.89</c:v>
                </c:pt>
                <c:pt idx="10">
                  <c:v>31.84</c:v>
                </c:pt>
                <c:pt idx="11">
                  <c:v>30.1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1B90-424D-BE0A-16126F22492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36316328"/>
        <c:axId val="-2139151240"/>
      </c:scatterChart>
      <c:valAx>
        <c:axId val="-2136316328"/>
        <c:scaling>
          <c:orientation val="minMax"/>
        </c:scaling>
        <c:delete val="1"/>
        <c:axPos val="b"/>
        <c:majorTickMark val="out"/>
        <c:minorTickMark val="none"/>
        <c:tickLblPos val="nextTo"/>
        <c:crossAx val="-2139151240"/>
        <c:crosses val="autoZero"/>
        <c:crossBetween val="midCat"/>
      </c:valAx>
      <c:valAx>
        <c:axId val="-2139151240"/>
        <c:scaling>
          <c:orientation val="minMax"/>
          <c:max val="40"/>
        </c:scaling>
        <c:delete val="1"/>
        <c:axPos val="l"/>
        <c:numFmt formatCode="General" sourceLinked="1"/>
        <c:majorTickMark val="out"/>
        <c:minorTickMark val="none"/>
        <c:tickLblPos val="nextTo"/>
        <c:crossAx val="-2136316328"/>
        <c:crosses val="autoZero"/>
        <c:crossBetween val="midCat"/>
        <c:majorUnit val="10"/>
      </c:valAx>
    </c:plotArea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lineMarker"/>
        <c:varyColors val="0"/>
        <c:ser>
          <c:idx val="0"/>
          <c:order val="0"/>
          <c:spPr>
            <a:ln w="28575">
              <a:noFill/>
            </a:ln>
          </c:spPr>
          <c:marker>
            <c:symbol val="circle"/>
            <c:size val="4"/>
            <c:spPr>
              <a:noFill/>
              <a:ln>
                <a:solidFill>
                  <a:schemeClr val="tx1"/>
                </a:solidFill>
              </a:ln>
            </c:spPr>
          </c:marker>
          <c:yVal>
            <c:numRef>
              <c:f>'fig S2 B'!$C$3:$C$12</c:f>
              <c:numCache>
                <c:formatCode>General</c:formatCode>
                <c:ptCount val="10"/>
                <c:pt idx="0">
                  <c:v>31.08</c:v>
                </c:pt>
                <c:pt idx="1">
                  <c:v>28.49</c:v>
                </c:pt>
                <c:pt idx="2">
                  <c:v>30.19</c:v>
                </c:pt>
                <c:pt idx="3">
                  <c:v>31.36</c:v>
                </c:pt>
                <c:pt idx="4">
                  <c:v>28.8</c:v>
                </c:pt>
                <c:pt idx="5">
                  <c:v>30.5</c:v>
                </c:pt>
                <c:pt idx="6">
                  <c:v>31.8</c:v>
                </c:pt>
                <c:pt idx="7">
                  <c:v>28.6</c:v>
                </c:pt>
                <c:pt idx="8">
                  <c:v>33.799999999999997</c:v>
                </c:pt>
                <c:pt idx="9">
                  <c:v>32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4B71-4716-8E84-3BED2C7E96D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54734808"/>
        <c:axId val="2100955032"/>
      </c:scatterChart>
      <c:valAx>
        <c:axId val="2054734808"/>
        <c:scaling>
          <c:orientation val="minMax"/>
        </c:scaling>
        <c:delete val="1"/>
        <c:axPos val="b"/>
        <c:majorTickMark val="out"/>
        <c:minorTickMark val="none"/>
        <c:tickLblPos val="nextTo"/>
        <c:crossAx val="2100955032"/>
        <c:crosses val="autoZero"/>
        <c:crossBetween val="midCat"/>
      </c:valAx>
      <c:valAx>
        <c:axId val="2100955032"/>
        <c:scaling>
          <c:orientation val="minMax"/>
          <c:min val="0"/>
        </c:scaling>
        <c:delete val="1"/>
        <c:axPos val="l"/>
        <c:numFmt formatCode="General" sourceLinked="1"/>
        <c:majorTickMark val="out"/>
        <c:minorTickMark val="none"/>
        <c:tickLblPos val="nextTo"/>
        <c:crossAx val="2054734808"/>
        <c:crosses val="autoZero"/>
        <c:crossBetween val="midCat"/>
        <c:majorUnit val="10"/>
      </c:valAx>
    </c:plotArea>
    <c:plotVisOnly val="1"/>
    <c:dispBlanksAs val="gap"/>
    <c:showDLblsOverMax val="0"/>
  </c:chart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6332"/>
          </a:xfrm>
          <a:prstGeom prst="rect">
            <a:avLst/>
          </a:prstGeom>
        </p:spPr>
        <p:txBody>
          <a:bodyPr vert="horz" lIns="91439" tIns="45719" rIns="91439" bIns="4571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39" tIns="45719" rIns="91439" bIns="45719" rtlCol="0"/>
          <a:lstStyle>
            <a:lvl1pPr algn="r">
              <a:defRPr sz="1200"/>
            </a:lvl1pPr>
          </a:lstStyle>
          <a:p>
            <a:fld id="{14E44FC8-BBB1-4806-B519-44334BB7418E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003425" y="744538"/>
            <a:ext cx="27908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9" tIns="45719" rIns="91439" bIns="4571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4"/>
            <a:ext cx="5438140" cy="4466987"/>
          </a:xfrm>
          <a:prstGeom prst="rect">
            <a:avLst/>
          </a:prstGeom>
        </p:spPr>
        <p:txBody>
          <a:bodyPr vert="horz" lIns="91439" tIns="45719" rIns="91439" bIns="4571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428583"/>
            <a:ext cx="2945659" cy="496332"/>
          </a:xfrm>
          <a:prstGeom prst="rect">
            <a:avLst/>
          </a:prstGeom>
        </p:spPr>
        <p:txBody>
          <a:bodyPr vert="horz" lIns="91439" tIns="45719" rIns="91439" bIns="4571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39" tIns="45719" rIns="91439" bIns="45719" rtlCol="0" anchor="b"/>
          <a:lstStyle>
            <a:lvl1pPr algn="r">
              <a:defRPr sz="1200"/>
            </a:lvl1pPr>
          </a:lstStyle>
          <a:p>
            <a:fld id="{AD2EE664-8DAB-468C-AF9D-111AA2F9872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392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75393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3164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61122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5564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8434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0016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239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78533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57349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17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2697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F26B79-D2F7-4E5D-956B-73F48E199F33}" type="datetimeFigureOut">
              <a:rPr lang="en-US" smtClean="0"/>
              <a:t>5/28/2019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B3017D-3709-4476-8515-CDEF3B61C3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14171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7" Type="http://schemas.openxmlformats.org/officeDocument/2006/relationships/chart" Target="../charts/chart6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Relationship Id="rId6" Type="http://schemas.openxmlformats.org/officeDocument/2006/relationships/chart" Target="../charts/chart5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582975A3-44B4-4E4A-A962-1E2D44215FA6}"/>
              </a:ext>
            </a:extLst>
          </p:cNvPr>
          <p:cNvSpPr/>
          <p:nvPr/>
        </p:nvSpPr>
        <p:spPr>
          <a:xfrm>
            <a:off x="4064909" y="8534400"/>
            <a:ext cx="26597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dirty="0">
                <a:latin typeface="Arial" pitchFamily="34" charset="0"/>
                <a:cs typeface="Arial" pitchFamily="34" charset="0"/>
              </a:rPr>
              <a:t>Supplemental Figure S1</a:t>
            </a:r>
          </a:p>
        </p:txBody>
      </p:sp>
      <p:graphicFrame>
        <p:nvGraphicFramePr>
          <p:cNvPr id="37" name="グラフ 36">
            <a:extLst>
              <a:ext uri="{FF2B5EF4-FFF2-40B4-BE49-F238E27FC236}">
                <a16:creationId xmlns:a16="http://schemas.microsoft.com/office/drawing/2014/main" id="{00000000-0008-0000-0000-00000300000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220966"/>
              </p:ext>
            </p:extLst>
          </p:nvPr>
        </p:nvGraphicFramePr>
        <p:xfrm>
          <a:off x="3998729" y="1219200"/>
          <a:ext cx="2749370" cy="16246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0" name="Rectangle 568">
            <a:extLst>
              <a:ext uri="{FF2B5EF4-FFF2-40B4-BE49-F238E27FC236}">
                <a16:creationId xmlns:a16="http://schemas.microsoft.com/office/drawing/2014/main" id="{192817FE-7A13-4D78-8C14-19414182B7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79685" y="1202407"/>
            <a:ext cx="20037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WT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41" name="Rectangle 568">
            <a:extLst>
              <a:ext uri="{FF2B5EF4-FFF2-40B4-BE49-F238E27FC236}">
                <a16:creationId xmlns:a16="http://schemas.microsoft.com/office/drawing/2014/main" id="{FF536B2E-EB0E-4A30-ABDA-C039967C4E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79685" y="1333700"/>
            <a:ext cx="567463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/>
            <a:r>
              <a:rPr lang="en-US" altLang="ja-JP" sz="1000" dirty="0">
                <a:solidFill>
                  <a:srgbClr val="000000"/>
                </a:solidFill>
                <a:cs typeface="Arial" panose="020B0604020202020204" pitchFamily="34" charset="0"/>
              </a:rPr>
              <a:t>GD3S KO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F8C23600-01E4-4175-8010-5F828777B600}"/>
              </a:ext>
            </a:extLst>
          </p:cNvPr>
          <p:cNvSpPr/>
          <p:nvPr/>
        </p:nvSpPr>
        <p:spPr>
          <a:xfrm>
            <a:off x="4542722" y="1249262"/>
            <a:ext cx="163991" cy="6907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FD7DB97D-139E-4ECC-8388-5ECEC09FA0AC}"/>
              </a:ext>
            </a:extLst>
          </p:cNvPr>
          <p:cNvSpPr/>
          <p:nvPr/>
        </p:nvSpPr>
        <p:spPr>
          <a:xfrm>
            <a:off x="4543674" y="1376250"/>
            <a:ext cx="163991" cy="69070"/>
          </a:xfrm>
          <a:prstGeom prst="rect">
            <a:avLst/>
          </a:prstGeom>
          <a:solidFill>
            <a:schemeClr val="bg1">
              <a:lumMod val="5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559DE456-E824-4659-AFB4-FAED2239596E}"/>
              </a:ext>
            </a:extLst>
          </p:cNvPr>
          <p:cNvSpPr/>
          <p:nvPr/>
        </p:nvSpPr>
        <p:spPr>
          <a:xfrm rot="16200000">
            <a:off x="3033230" y="1845359"/>
            <a:ext cx="158729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en-US" altLang="ja-JP" sz="1600" dirty="0">
                <a:latin typeface="Arial" panose="020B0604020202020204" pitchFamily="34" charset="0"/>
                <a:cs typeface="Arial" panose="020B0604020202020204" pitchFamily="34" charset="0"/>
              </a:rPr>
              <a:t>body weight (g)</a:t>
            </a:r>
            <a:endParaRPr kumimoji="1" lang="ja-JP" alt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10D9CFDB-A59A-4E2D-A327-63183181D9C8}"/>
              </a:ext>
            </a:extLst>
          </p:cNvPr>
          <p:cNvSpPr/>
          <p:nvPr/>
        </p:nvSpPr>
        <p:spPr>
          <a:xfrm>
            <a:off x="3683356" y="773723"/>
            <a:ext cx="33855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dirty="0">
                <a:latin typeface="Arial" pitchFamily="34" charset="0"/>
                <a:cs typeface="Arial" pitchFamily="34" charset="0"/>
              </a:rPr>
              <a:t>B</a:t>
            </a:r>
          </a:p>
        </p:txBody>
      </p:sp>
      <p:graphicFrame>
        <p:nvGraphicFramePr>
          <p:cNvPr id="15" name="グラフ 14">
            <a:extLst>
              <a:ext uri="{FF2B5EF4-FFF2-40B4-BE49-F238E27FC236}">
                <a16:creationId xmlns:a16="http://schemas.microsoft.com/office/drawing/2014/main" id="{00000000-0008-0000-0000-00000200000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73872144"/>
              </p:ext>
            </p:extLst>
          </p:nvPr>
        </p:nvGraphicFramePr>
        <p:xfrm>
          <a:off x="582938" y="1252001"/>
          <a:ext cx="2684184" cy="160465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D1188814-B857-4994-9864-17317E9500E2}"/>
              </a:ext>
            </a:extLst>
          </p:cNvPr>
          <p:cNvSpPr/>
          <p:nvPr/>
        </p:nvSpPr>
        <p:spPr>
          <a:xfrm rot="16200000">
            <a:off x="-377407" y="1864428"/>
            <a:ext cx="158729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en-US" altLang="ja-JP" sz="1600" dirty="0">
                <a:latin typeface="Arial" panose="020B0604020202020204" pitchFamily="34" charset="0"/>
                <a:cs typeface="Arial" panose="020B0604020202020204" pitchFamily="34" charset="0"/>
              </a:rPr>
              <a:t>body weight (g)</a:t>
            </a:r>
            <a:endParaRPr kumimoji="1" lang="ja-JP" alt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98C4399D-E0E2-49A1-8326-8DD4EF086CD4}"/>
              </a:ext>
            </a:extLst>
          </p:cNvPr>
          <p:cNvSpPr/>
          <p:nvPr/>
        </p:nvSpPr>
        <p:spPr>
          <a:xfrm>
            <a:off x="246962" y="771190"/>
            <a:ext cx="33855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dirty="0">
                <a:latin typeface="Arial" pitchFamily="34" charset="0"/>
                <a:cs typeface="Arial" pitchFamily="34" charset="0"/>
              </a:rPr>
              <a:t>A</a:t>
            </a:r>
          </a:p>
        </p:txBody>
      </p:sp>
      <p:sp>
        <p:nvSpPr>
          <p:cNvPr id="18" name="Rectangle 568">
            <a:extLst>
              <a:ext uri="{FF2B5EF4-FFF2-40B4-BE49-F238E27FC236}">
                <a16:creationId xmlns:a16="http://schemas.microsoft.com/office/drawing/2014/main" id="{AB50BA89-4C50-4B8F-96AB-E7FF2246CD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70187" y="1267830"/>
            <a:ext cx="20037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WT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19" name="Rectangle 568">
            <a:extLst>
              <a:ext uri="{FF2B5EF4-FFF2-40B4-BE49-F238E27FC236}">
                <a16:creationId xmlns:a16="http://schemas.microsoft.com/office/drawing/2014/main" id="{8A01B039-B481-4DE8-BA1A-E89B2CAEA1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70187" y="1403718"/>
            <a:ext cx="567463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/>
            <a:r>
              <a:rPr lang="en-US" altLang="ja-JP" sz="1000" dirty="0">
                <a:solidFill>
                  <a:srgbClr val="000000"/>
                </a:solidFill>
                <a:cs typeface="Arial" panose="020B0604020202020204" pitchFamily="34" charset="0"/>
              </a:rPr>
              <a:t>GD3S KO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740B38E2-1E5A-4FCA-A5A4-DC1B81317D15}"/>
              </a:ext>
            </a:extLst>
          </p:cNvPr>
          <p:cNvSpPr/>
          <p:nvPr/>
        </p:nvSpPr>
        <p:spPr>
          <a:xfrm>
            <a:off x="1133224" y="1314685"/>
            <a:ext cx="163991" cy="6907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09246C16-35FD-46D9-B197-F4FEB2018524}"/>
              </a:ext>
            </a:extLst>
          </p:cNvPr>
          <p:cNvSpPr/>
          <p:nvPr/>
        </p:nvSpPr>
        <p:spPr>
          <a:xfrm>
            <a:off x="1134176" y="1441673"/>
            <a:ext cx="163991" cy="69070"/>
          </a:xfrm>
          <a:prstGeom prst="rect">
            <a:avLst/>
          </a:prstGeom>
          <a:solidFill>
            <a:schemeClr val="bg1">
              <a:lumMod val="5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22" name="グラフ 2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8664699"/>
              </p:ext>
            </p:extLst>
          </p:nvPr>
        </p:nvGraphicFramePr>
        <p:xfrm>
          <a:off x="1252800" y="1256400"/>
          <a:ext cx="736600" cy="1600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24" name="グラフ 2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57831858"/>
              </p:ext>
            </p:extLst>
          </p:nvPr>
        </p:nvGraphicFramePr>
        <p:xfrm>
          <a:off x="2268000" y="1260000"/>
          <a:ext cx="838200" cy="1600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25" name="グラフ 2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80784124"/>
              </p:ext>
            </p:extLst>
          </p:nvPr>
        </p:nvGraphicFramePr>
        <p:xfrm>
          <a:off x="4648200" y="1219200"/>
          <a:ext cx="762000" cy="1623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aphicFrame>
        <p:nvGraphicFramePr>
          <p:cNvPr id="26" name="グラフ 2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37761047"/>
              </p:ext>
            </p:extLst>
          </p:nvPr>
        </p:nvGraphicFramePr>
        <p:xfrm>
          <a:off x="5752800" y="1219200"/>
          <a:ext cx="876300" cy="1627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DAE197A0-9B9B-4312-866B-72A6F409A268}"/>
              </a:ext>
            </a:extLst>
          </p:cNvPr>
          <p:cNvSpPr txBox="1"/>
          <p:nvPr/>
        </p:nvSpPr>
        <p:spPr>
          <a:xfrm>
            <a:off x="5893200" y="1311466"/>
            <a:ext cx="224931" cy="21253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>
                <a:latin typeface="Arial" panose="020B0604020202020204" pitchFamily="34" charset="0"/>
                <a:cs typeface="Arial" panose="020B0604020202020204" pitchFamily="34" charset="0"/>
              </a:rPr>
              <a:t>**</a:t>
            </a:r>
            <a:endParaRPr kumimoji="1" lang="ja-JP" altLang="en-US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784008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1652</TotalTime>
  <Words>22</Words>
  <Application>Microsoft Office PowerPoint</Application>
  <PresentationFormat>画面に合わせる (4:3)</PresentationFormat>
  <Paragraphs>10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Hamamura, Kazunori</dc:creator>
  <cp:lastModifiedBy>Kazu</cp:lastModifiedBy>
  <cp:revision>237</cp:revision>
  <cp:lastPrinted>2019-05-15T11:29:48Z</cp:lastPrinted>
  <dcterms:created xsi:type="dcterms:W3CDTF">2012-09-07T15:18:26Z</dcterms:created>
  <dcterms:modified xsi:type="dcterms:W3CDTF">2019-05-28T04:40:39Z</dcterms:modified>
</cp:coreProperties>
</file>

<file path=docProps/thumbnail.jpeg>
</file>