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2" r:id="rId3"/>
    <p:sldId id="265" r:id="rId4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7658" autoAdjust="0"/>
  </p:normalViewPr>
  <p:slideViewPr>
    <p:cSldViewPr snapToGrid="0" snapToObjects="1" showGuides="1">
      <p:cViewPr>
        <p:scale>
          <a:sx n="100" d="100"/>
          <a:sy n="100" d="100"/>
        </p:scale>
        <p:origin x="-1336" y="1688"/>
      </p:cViewPr>
      <p:guideLst>
        <p:guide orient="horz" pos="4821"/>
        <p:guide pos="16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80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439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201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20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36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427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098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6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6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792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15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C6176-7191-3343-A6D9-481C4AEF796D}" type="datetimeFigureOut">
              <a:rPr lang="en-US" smtClean="0"/>
              <a:t>22.5.2019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087A1-262B-7F4F-9871-C03E5B39BB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939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emf"/><Relationship Id="rId3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18049" y="827956"/>
            <a:ext cx="8594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b="1" dirty="0"/>
              <a:t>DSS</a:t>
            </a:r>
            <a:endParaRPr lang="en-US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11900" y="827956"/>
            <a:ext cx="1324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b="1" dirty="0"/>
              <a:t>DSS + </a:t>
            </a:r>
            <a:r>
              <a:rPr lang="fi-FI" sz="1400" b="1" dirty="0" smtClean="0"/>
              <a:t>SERM2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0019" y="827273"/>
            <a:ext cx="12027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1400" b="1" dirty="0" err="1" smtClean="0"/>
              <a:t>vehicle</a:t>
            </a:r>
            <a:endParaRPr lang="en-US" sz="1400" b="1" dirty="0"/>
          </a:p>
        </p:txBody>
      </p:sp>
      <p:pic>
        <p:nvPicPr>
          <p:cNvPr id="21" name="Picture 20" descr="colT2-18-crypts-10x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38" y="1135050"/>
            <a:ext cx="1600434" cy="1493479"/>
          </a:xfrm>
          <a:prstGeom prst="rect">
            <a:avLst/>
          </a:prstGeom>
        </p:spPr>
      </p:pic>
      <p:pic>
        <p:nvPicPr>
          <p:cNvPr id="22" name="Picture 21" descr="colT2-04-crypt-10x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71" y="1135050"/>
            <a:ext cx="1597274" cy="1490530"/>
          </a:xfrm>
          <a:prstGeom prst="rect">
            <a:avLst/>
          </a:prstGeom>
        </p:spPr>
      </p:pic>
      <p:pic>
        <p:nvPicPr>
          <p:cNvPr id="23" name="Picture 22" descr="colT2-17-healthy-10x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474" y="1135050"/>
            <a:ext cx="1597275" cy="1490530"/>
          </a:xfrm>
          <a:prstGeom prst="rect">
            <a:avLst/>
          </a:prstGeom>
        </p:spPr>
      </p:pic>
      <p:pic>
        <p:nvPicPr>
          <p:cNvPr id="24" name="Picture 23" descr="colT2-12-hyperproliferation-x10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1" y="2857708"/>
            <a:ext cx="1592601" cy="1486169"/>
          </a:xfrm>
          <a:prstGeom prst="rect">
            <a:avLst/>
          </a:prstGeom>
        </p:spPr>
      </p:pic>
      <p:pic>
        <p:nvPicPr>
          <p:cNvPr id="25" name="Picture 24" descr="colT2-10-hyperproliferation-10x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70" y="2857710"/>
            <a:ext cx="1592598" cy="1486167"/>
          </a:xfrm>
          <a:prstGeom prst="rect">
            <a:avLst/>
          </a:prstGeom>
        </p:spPr>
      </p:pic>
      <p:pic>
        <p:nvPicPr>
          <p:cNvPr id="26" name="Picture 25" descr="colT2-20-healthy-x10.bmp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473" y="2857710"/>
            <a:ext cx="1592597" cy="1486166"/>
          </a:xfrm>
          <a:prstGeom prst="rect">
            <a:avLst/>
          </a:prstGeom>
        </p:spPr>
      </p:pic>
      <p:pic>
        <p:nvPicPr>
          <p:cNvPr id="27" name="Picture 26" descr="colT2-18-erosion-x20.bmp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1" y="4561517"/>
            <a:ext cx="1592601" cy="1486170"/>
          </a:xfrm>
          <a:prstGeom prst="rect">
            <a:avLst/>
          </a:prstGeom>
        </p:spPr>
      </p:pic>
      <p:pic>
        <p:nvPicPr>
          <p:cNvPr id="28" name="Picture 27" descr="colT2-09-erosion-20x.bmp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70" y="4561517"/>
            <a:ext cx="1592601" cy="1486170"/>
          </a:xfrm>
          <a:prstGeom prst="rect">
            <a:avLst/>
          </a:prstGeom>
        </p:spPr>
      </p:pic>
      <p:pic>
        <p:nvPicPr>
          <p:cNvPr id="29" name="Picture 28" descr="colT2-16-healthy-x20.bmp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472" y="4561519"/>
            <a:ext cx="1592599" cy="1486168"/>
          </a:xfrm>
          <a:prstGeom prst="rect">
            <a:avLst/>
          </a:prstGeom>
        </p:spPr>
      </p:pic>
      <p:pic>
        <p:nvPicPr>
          <p:cNvPr id="30" name="Picture 29" descr="mrc1T2-08-x20.bmp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72" y="6319959"/>
            <a:ext cx="1592312" cy="1485900"/>
          </a:xfrm>
          <a:prstGeom prst="rect">
            <a:avLst/>
          </a:prstGeom>
        </p:spPr>
      </p:pic>
      <p:pic>
        <p:nvPicPr>
          <p:cNvPr id="31" name="Picture 30" descr="mrc1T2-09-x20.bmp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4370" y="6319959"/>
            <a:ext cx="1592312" cy="1485900"/>
          </a:xfrm>
          <a:prstGeom prst="rect">
            <a:avLst/>
          </a:prstGeom>
        </p:spPr>
      </p:pic>
      <p:pic>
        <p:nvPicPr>
          <p:cNvPr id="32" name="Picture 31" descr="mrc1T2-20-healthy-x20.bmp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473" y="6319959"/>
            <a:ext cx="1592312" cy="14859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7851444"/>
            <a:ext cx="68580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1100" dirty="0"/>
          </a:p>
          <a:p>
            <a:pPr algn="just"/>
            <a:r>
              <a:rPr lang="en-US" sz="1100" dirty="0"/>
              <a:t>Supplemental figure 1</a:t>
            </a:r>
            <a:r>
              <a:rPr lang="en-US" sz="1100" dirty="0" smtClean="0"/>
              <a:t>: SERM2 </a:t>
            </a:r>
            <a:r>
              <a:rPr lang="en-US" sz="1100" dirty="0" smtClean="0"/>
              <a:t>induces </a:t>
            </a:r>
            <a:r>
              <a:rPr lang="en-US" sz="1100" dirty="0" smtClean="0"/>
              <a:t>minor histological changes in proximal part of colon. A</a:t>
            </a:r>
            <a:r>
              <a:rPr lang="en-US" sz="1100" dirty="0"/>
              <a:t>) Representative longitudinal HE-</a:t>
            </a:r>
            <a:r>
              <a:rPr lang="en-US" sz="1100" dirty="0" smtClean="0"/>
              <a:t>stained (a-</a:t>
            </a:r>
            <a:r>
              <a:rPr lang="en-US" sz="1100" dirty="0" err="1" smtClean="0"/>
              <a:t>i</a:t>
            </a:r>
            <a:r>
              <a:rPr lang="en-US" sz="1100" dirty="0" smtClean="0"/>
              <a:t>) and Mrc-1 </a:t>
            </a:r>
            <a:r>
              <a:rPr lang="en-US" sz="1100" dirty="0" err="1" smtClean="0"/>
              <a:t>immunostained</a:t>
            </a:r>
            <a:r>
              <a:rPr lang="en-US" sz="1100" dirty="0" smtClean="0"/>
              <a:t> (j-l) </a:t>
            </a:r>
            <a:r>
              <a:rPr lang="en-US" sz="1100" dirty="0"/>
              <a:t>sections of </a:t>
            </a:r>
            <a:r>
              <a:rPr lang="en-US" sz="1100" dirty="0" smtClean="0"/>
              <a:t>proximal colon showing DSS-induced </a:t>
            </a:r>
            <a:r>
              <a:rPr lang="en-US" sz="1100" dirty="0"/>
              <a:t>slight </a:t>
            </a:r>
            <a:r>
              <a:rPr lang="en-US" sz="1100" dirty="0" smtClean="0"/>
              <a:t>or moderate </a:t>
            </a:r>
            <a:r>
              <a:rPr lang="en-US" sz="1100" dirty="0"/>
              <a:t>crypt loss </a:t>
            </a:r>
            <a:r>
              <a:rPr lang="en-US" sz="1100" dirty="0" smtClean="0"/>
              <a:t>in </a:t>
            </a:r>
            <a:r>
              <a:rPr lang="en-US" sz="1100" dirty="0"/>
              <a:t>colon epithelium (a-c), </a:t>
            </a:r>
            <a:r>
              <a:rPr lang="en-US" sz="1100" dirty="0" smtClean="0"/>
              <a:t>increased </a:t>
            </a:r>
            <a:r>
              <a:rPr lang="en-US" sz="1100" dirty="0"/>
              <a:t>crypt length as a </a:t>
            </a:r>
            <a:r>
              <a:rPr lang="en-US" sz="1100" dirty="0" smtClean="0"/>
              <a:t>sign </a:t>
            </a:r>
            <a:r>
              <a:rPr lang="en-US" sz="1100" dirty="0"/>
              <a:t>of cell proliferation (d-f), </a:t>
            </a:r>
            <a:r>
              <a:rPr lang="en-US" sz="1100" dirty="0" smtClean="0"/>
              <a:t>and erosion of villi in DSS-mice (g), but not in DSS-SERM2 (h) nor vehicle (</a:t>
            </a:r>
            <a:r>
              <a:rPr lang="en-US" sz="1100" dirty="0" err="1" smtClean="0"/>
              <a:t>i</a:t>
            </a:r>
            <a:r>
              <a:rPr lang="en-US" sz="1100" dirty="0" smtClean="0"/>
              <a:t>) . Mrc</a:t>
            </a:r>
            <a:r>
              <a:rPr lang="en-US" sz="1100" dirty="0"/>
              <a:t>-1 </a:t>
            </a:r>
            <a:r>
              <a:rPr lang="en-US" sz="1100" dirty="0" err="1"/>
              <a:t>immunostained</a:t>
            </a:r>
            <a:r>
              <a:rPr lang="en-US" sz="1100" dirty="0"/>
              <a:t> samples (j-</a:t>
            </a:r>
            <a:r>
              <a:rPr lang="en-US" sz="1100" dirty="0" smtClean="0"/>
              <a:t>l) show Mrc-1+ monocytes </a:t>
            </a:r>
            <a:r>
              <a:rPr lang="en-US" sz="1100" dirty="0"/>
              <a:t>and </a:t>
            </a:r>
            <a:r>
              <a:rPr lang="en-US" sz="1100" dirty="0" smtClean="0"/>
              <a:t>macrophages(brown) throughout </a:t>
            </a:r>
            <a:r>
              <a:rPr lang="en-US" sz="1100" dirty="0" err="1" smtClean="0"/>
              <a:t>submucosa</a:t>
            </a:r>
            <a:r>
              <a:rPr lang="en-US" sz="1100" dirty="0" smtClean="0"/>
              <a:t>. Scale </a:t>
            </a:r>
            <a:r>
              <a:rPr lang="en-US" sz="1100" dirty="0"/>
              <a:t>bar 200 </a:t>
            </a:r>
            <a:r>
              <a:rPr lang="en-US" sz="1100" dirty="0" err="1"/>
              <a:t>μm</a:t>
            </a:r>
            <a:r>
              <a:rPr lang="en-US" sz="1100" dirty="0" smtClean="0"/>
              <a:t>.</a:t>
            </a:r>
            <a:endParaRPr lang="en-US" sz="1100" dirty="0" smtClean="0">
              <a:solidFill>
                <a:srgbClr val="FF0000"/>
              </a:solidFill>
            </a:endParaRPr>
          </a:p>
          <a:p>
            <a:pPr algn="just"/>
            <a:endParaRPr lang="en-US" sz="1100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16200000">
            <a:off x="204987" y="1851603"/>
            <a:ext cx="9373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Crypt loss</a:t>
            </a:r>
            <a:r>
              <a:rPr lang="fi-FI" sz="1100" dirty="0"/>
              <a:t> </a:t>
            </a:r>
            <a:endParaRPr lang="en-US" sz="1100" dirty="0"/>
          </a:p>
        </p:txBody>
      </p:sp>
      <p:sp>
        <p:nvSpPr>
          <p:cNvPr id="34" name="TextBox 33"/>
          <p:cNvSpPr txBox="1"/>
          <p:nvPr/>
        </p:nvSpPr>
        <p:spPr>
          <a:xfrm rot="16200000">
            <a:off x="-5691" y="3541546"/>
            <a:ext cx="1343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Hyperproliferation</a:t>
            </a:r>
          </a:p>
        </p:txBody>
      </p:sp>
      <p:sp>
        <p:nvSpPr>
          <p:cNvPr id="35" name="TextBox 34"/>
          <p:cNvSpPr txBox="1"/>
          <p:nvPr/>
        </p:nvSpPr>
        <p:spPr>
          <a:xfrm rot="16200000">
            <a:off x="250967" y="5160861"/>
            <a:ext cx="829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Erosion</a:t>
            </a:r>
            <a:endParaRPr lang="en-US" sz="1100" dirty="0"/>
          </a:p>
        </p:txBody>
      </p:sp>
      <p:sp>
        <p:nvSpPr>
          <p:cNvPr id="36" name="TextBox 35"/>
          <p:cNvSpPr txBox="1"/>
          <p:nvPr/>
        </p:nvSpPr>
        <p:spPr>
          <a:xfrm rot="16200000">
            <a:off x="-246624" y="6932336"/>
            <a:ext cx="16556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Mrc-1+ monocytes / macrophages</a:t>
            </a:r>
            <a:endParaRPr lang="en-US" sz="11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833883" y="1171723"/>
            <a:ext cx="318642" cy="45719"/>
            <a:chOff x="474148" y="2246465"/>
            <a:chExt cx="493625" cy="0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4421633" y="1171723"/>
            <a:ext cx="318642" cy="45719"/>
            <a:chOff x="474148" y="2246465"/>
            <a:chExt cx="493625" cy="0"/>
          </a:xfrm>
        </p:grpSpPr>
        <p:cxnSp>
          <p:nvCxnSpPr>
            <p:cNvPr id="42" name="Straight Connector 41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43"/>
          <p:cNvGrpSpPr/>
          <p:nvPr/>
        </p:nvGrpSpPr>
        <p:grpSpPr>
          <a:xfrm>
            <a:off x="2653158" y="1171723"/>
            <a:ext cx="318642" cy="45719"/>
            <a:chOff x="474148" y="2246465"/>
            <a:chExt cx="493625" cy="0"/>
          </a:xfrm>
        </p:grpSpPr>
        <p:cxnSp>
          <p:nvCxnSpPr>
            <p:cNvPr id="45" name="Straight Connector 44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834908" y="2895810"/>
            <a:ext cx="318642" cy="45719"/>
            <a:chOff x="474148" y="2246465"/>
            <a:chExt cx="493625" cy="0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Group 49"/>
          <p:cNvGrpSpPr/>
          <p:nvPr/>
        </p:nvGrpSpPr>
        <p:grpSpPr>
          <a:xfrm>
            <a:off x="4422658" y="2895810"/>
            <a:ext cx="318642" cy="45719"/>
            <a:chOff x="474148" y="2246465"/>
            <a:chExt cx="493625" cy="0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Group 52"/>
          <p:cNvGrpSpPr/>
          <p:nvPr/>
        </p:nvGrpSpPr>
        <p:grpSpPr>
          <a:xfrm>
            <a:off x="2654183" y="2896018"/>
            <a:ext cx="318642" cy="45719"/>
            <a:chOff x="474148" y="2246465"/>
            <a:chExt cx="493625" cy="0"/>
          </a:xfrm>
        </p:grpSpPr>
        <p:cxnSp>
          <p:nvCxnSpPr>
            <p:cNvPr id="54" name="Straight Connector 53"/>
            <p:cNvCxnSpPr/>
            <p:nvPr/>
          </p:nvCxnSpPr>
          <p:spPr>
            <a:xfrm>
              <a:off x="474148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719373" y="2246465"/>
              <a:ext cx="248400" cy="0"/>
            </a:xfrm>
            <a:prstGeom prst="line">
              <a:avLst/>
            </a:prstGeom>
            <a:ln w="38100" cmpd="sng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/>
          <p:cNvGrpSpPr/>
          <p:nvPr/>
        </p:nvGrpSpPr>
        <p:grpSpPr>
          <a:xfrm>
            <a:off x="835933" y="4600463"/>
            <a:ext cx="639369" cy="45719"/>
            <a:chOff x="835933" y="4515797"/>
            <a:chExt cx="639369" cy="45719"/>
          </a:xfrm>
        </p:grpSpPr>
        <p:grpSp>
          <p:nvGrpSpPr>
            <p:cNvPr id="56" name="Group 55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57" name="Straight Connector 56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60" name="Straight Connector 59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2" name="Group 61"/>
          <p:cNvGrpSpPr/>
          <p:nvPr/>
        </p:nvGrpSpPr>
        <p:grpSpPr>
          <a:xfrm>
            <a:off x="2648235" y="4603526"/>
            <a:ext cx="639369" cy="45719"/>
            <a:chOff x="835933" y="4515797"/>
            <a:chExt cx="639369" cy="45719"/>
          </a:xfrm>
        </p:grpSpPr>
        <p:grpSp>
          <p:nvGrpSpPr>
            <p:cNvPr id="63" name="Group 62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67" name="Straight Connector 66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65" name="Straight Connector 64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Group 68"/>
          <p:cNvGrpSpPr/>
          <p:nvPr/>
        </p:nvGrpSpPr>
        <p:grpSpPr>
          <a:xfrm>
            <a:off x="4420590" y="4603526"/>
            <a:ext cx="639369" cy="45719"/>
            <a:chOff x="835933" y="4515797"/>
            <a:chExt cx="639369" cy="45719"/>
          </a:xfrm>
        </p:grpSpPr>
        <p:grpSp>
          <p:nvGrpSpPr>
            <p:cNvPr id="70" name="Group 69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74" name="Straight Connector 73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Group 70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72" name="Straight Connector 71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Group 75"/>
          <p:cNvGrpSpPr/>
          <p:nvPr/>
        </p:nvGrpSpPr>
        <p:grpSpPr>
          <a:xfrm>
            <a:off x="836975" y="6369996"/>
            <a:ext cx="639369" cy="45719"/>
            <a:chOff x="835933" y="4515797"/>
            <a:chExt cx="639369" cy="45719"/>
          </a:xfrm>
        </p:grpSpPr>
        <p:grpSp>
          <p:nvGrpSpPr>
            <p:cNvPr id="77" name="Group 76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81" name="Straight Connector 80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8" name="Group 77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3" name="Group 82"/>
          <p:cNvGrpSpPr/>
          <p:nvPr/>
        </p:nvGrpSpPr>
        <p:grpSpPr>
          <a:xfrm>
            <a:off x="2654183" y="6361530"/>
            <a:ext cx="639369" cy="45719"/>
            <a:chOff x="835933" y="4515797"/>
            <a:chExt cx="639369" cy="45719"/>
          </a:xfrm>
        </p:grpSpPr>
        <p:grpSp>
          <p:nvGrpSpPr>
            <p:cNvPr id="84" name="Group 83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88" name="Straight Connector 87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Group 84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86" name="Straight Connector 85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0" name="Group 89"/>
          <p:cNvGrpSpPr/>
          <p:nvPr/>
        </p:nvGrpSpPr>
        <p:grpSpPr>
          <a:xfrm>
            <a:off x="4419547" y="6361530"/>
            <a:ext cx="639369" cy="45719"/>
            <a:chOff x="835933" y="4515797"/>
            <a:chExt cx="639369" cy="45719"/>
          </a:xfrm>
        </p:grpSpPr>
        <p:grpSp>
          <p:nvGrpSpPr>
            <p:cNvPr id="91" name="Group 90"/>
            <p:cNvGrpSpPr/>
            <p:nvPr/>
          </p:nvGrpSpPr>
          <p:grpSpPr>
            <a:xfrm>
              <a:off x="835933" y="4515797"/>
              <a:ext cx="318642" cy="45719"/>
              <a:chOff x="474148" y="2246465"/>
              <a:chExt cx="493625" cy="0"/>
            </a:xfrm>
          </p:grpSpPr>
          <p:cxnSp>
            <p:nvCxnSpPr>
              <p:cNvPr id="95" name="Straight Connector 94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Group 91"/>
            <p:cNvGrpSpPr/>
            <p:nvPr/>
          </p:nvGrpSpPr>
          <p:grpSpPr>
            <a:xfrm>
              <a:off x="1156660" y="4515797"/>
              <a:ext cx="318642" cy="45719"/>
              <a:chOff x="474148" y="2246465"/>
              <a:chExt cx="493625" cy="0"/>
            </a:xfrm>
          </p:grpSpPr>
          <p:cxnSp>
            <p:nvCxnSpPr>
              <p:cNvPr id="93" name="Straight Connector 92"/>
              <p:cNvCxnSpPr/>
              <p:nvPr/>
            </p:nvCxnSpPr>
            <p:spPr>
              <a:xfrm>
                <a:off x="474148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>
                <a:off x="719373" y="2246465"/>
                <a:ext cx="248400" cy="0"/>
              </a:xfrm>
              <a:prstGeom prst="line">
                <a:avLst/>
              </a:prstGeom>
              <a:ln w="38100" cmpd="sng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TextBox 96"/>
          <p:cNvSpPr txBox="1"/>
          <p:nvPr/>
        </p:nvSpPr>
        <p:spPr>
          <a:xfrm>
            <a:off x="796637" y="6369996"/>
            <a:ext cx="5181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j				k				l</a:t>
            </a:r>
            <a:endParaRPr lang="en-US" sz="1400" dirty="0"/>
          </a:p>
        </p:txBody>
      </p:sp>
      <p:sp>
        <p:nvSpPr>
          <p:cNvPr id="98" name="TextBox 97"/>
          <p:cNvSpPr txBox="1"/>
          <p:nvPr/>
        </p:nvSpPr>
        <p:spPr>
          <a:xfrm>
            <a:off x="804472" y="1205952"/>
            <a:ext cx="5181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a				b				c</a:t>
            </a:r>
            <a:endParaRPr lang="en-US" sz="1400" dirty="0"/>
          </a:p>
        </p:txBody>
      </p:sp>
      <p:sp>
        <p:nvSpPr>
          <p:cNvPr id="99" name="TextBox 98"/>
          <p:cNvSpPr txBox="1"/>
          <p:nvPr/>
        </p:nvSpPr>
        <p:spPr>
          <a:xfrm>
            <a:off x="804472" y="2934900"/>
            <a:ext cx="5181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				e				f</a:t>
            </a:r>
            <a:endParaRPr lang="en-US" sz="1400" dirty="0"/>
          </a:p>
        </p:txBody>
      </p:sp>
      <p:sp>
        <p:nvSpPr>
          <p:cNvPr id="100" name="TextBox 99"/>
          <p:cNvSpPr txBox="1"/>
          <p:nvPr/>
        </p:nvSpPr>
        <p:spPr>
          <a:xfrm>
            <a:off x="796637" y="4626499"/>
            <a:ext cx="5181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g				h				</a:t>
            </a:r>
            <a:r>
              <a:rPr lang="en-US" sz="1400" dirty="0" err="1" smtClean="0"/>
              <a:t>i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49701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039" y="796716"/>
            <a:ext cx="2936387" cy="242352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2426" y="3569038"/>
            <a:ext cx="3429000" cy="16158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endParaRPr lang="en-US" sz="1100" dirty="0"/>
          </a:p>
          <a:p>
            <a:pPr algn="just"/>
            <a:r>
              <a:rPr lang="en-US" sz="1100" dirty="0">
                <a:solidFill>
                  <a:srgbClr val="000000"/>
                </a:solidFill>
              </a:rPr>
              <a:t>Supplemental figure 2: </a:t>
            </a:r>
            <a:r>
              <a:rPr lang="en-US" sz="1100" dirty="0" smtClean="0">
                <a:solidFill>
                  <a:srgbClr val="000000"/>
                </a:solidFill>
              </a:rPr>
              <a:t>Colon length as a clinical marker in mouse colitis. </a:t>
            </a:r>
            <a:r>
              <a:rPr lang="en-US" sz="1100" dirty="0" smtClean="0">
                <a:solidFill>
                  <a:srgbClr val="000000"/>
                </a:solidFill>
              </a:rPr>
              <a:t>Clinical disease activity index score (weight loss + stool looseness + bleeding) </a:t>
            </a:r>
            <a:r>
              <a:rPr lang="en-US" sz="1100" dirty="0" smtClean="0"/>
              <a:t>after 7-day DSS-induction </a:t>
            </a:r>
            <a:r>
              <a:rPr lang="en-US" sz="1100" dirty="0"/>
              <a:t>and colon length are in linear correlation thus supporting their suitability as a markers of colon </a:t>
            </a:r>
            <a:r>
              <a:rPr lang="en-US" sz="1100" dirty="0" smtClean="0"/>
              <a:t>inflammation. </a:t>
            </a:r>
            <a:r>
              <a:rPr lang="en-US" sz="1100" dirty="0"/>
              <a:t>Correlations were calculated by linear regression analysis.</a:t>
            </a:r>
          </a:p>
          <a:p>
            <a:pPr algn="just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840356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2426" y="7734676"/>
            <a:ext cx="3429000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1100" dirty="0"/>
          </a:p>
          <a:p>
            <a:pPr algn="just"/>
            <a:r>
              <a:rPr lang="en-US" sz="1100" dirty="0" smtClean="0">
                <a:solidFill>
                  <a:srgbClr val="000000"/>
                </a:solidFill>
              </a:rPr>
              <a:t>Supplemental figure 3: The monocyte flux into colon </a:t>
            </a:r>
            <a:r>
              <a:rPr lang="en-US" sz="1100" dirty="0" err="1" smtClean="0">
                <a:solidFill>
                  <a:srgbClr val="000000"/>
                </a:solidFill>
              </a:rPr>
              <a:t>submucosa</a:t>
            </a:r>
            <a:r>
              <a:rPr lang="en-US" sz="1100" dirty="0" smtClean="0">
                <a:solidFill>
                  <a:srgbClr val="000000"/>
                </a:solidFill>
              </a:rPr>
              <a:t> is stimulated by SERM2 activated anti-inflammatory macrophages.  The density of </a:t>
            </a:r>
            <a:r>
              <a:rPr lang="en-US" sz="1100" dirty="0" smtClean="0"/>
              <a:t>Mrc-1+ tissue macrophages and infiltrating monocytes are in linear correlation in colonic </a:t>
            </a:r>
            <a:r>
              <a:rPr lang="en-US" sz="1100" dirty="0" err="1" smtClean="0"/>
              <a:t>submucosa</a:t>
            </a:r>
            <a:r>
              <a:rPr lang="en-US" sz="1100" dirty="0" smtClean="0"/>
              <a:t> (distal part of colon) of (A) SERM2 fed DSS</a:t>
            </a:r>
            <a:r>
              <a:rPr lang="en-US" sz="1100" dirty="0" smtClean="0"/>
              <a:t>-mice </a:t>
            </a:r>
            <a:r>
              <a:rPr lang="en-US" sz="1100" dirty="0" smtClean="0"/>
              <a:t>but not in (B) </a:t>
            </a:r>
            <a:r>
              <a:rPr lang="en-US" sz="1100" dirty="0"/>
              <a:t>control mice. Correlations were calculated by linear regression analysis.</a:t>
            </a:r>
            <a:endParaRPr lang="en-US" sz="1100" dirty="0" smtClean="0"/>
          </a:p>
          <a:p>
            <a:pPr algn="just"/>
            <a:endParaRPr lang="en-US" sz="1100" dirty="0"/>
          </a:p>
          <a:p>
            <a:pPr algn="just"/>
            <a:endParaRPr lang="en-US" sz="11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867" y="5408446"/>
            <a:ext cx="3073400" cy="21432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393" y="5409671"/>
            <a:ext cx="3071643" cy="214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969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4270</TotalTime>
  <Words>282</Words>
  <Application>Microsoft Macintosh PowerPoint</Application>
  <PresentationFormat>A4 Paper (210x297 mm)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Turun yliopisto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Lauri Polari</dc:creator>
  <cp:lastModifiedBy>Lauri Polari</cp:lastModifiedBy>
  <cp:revision>148</cp:revision>
  <cp:lastPrinted>2018-08-07T14:11:33Z</cp:lastPrinted>
  <dcterms:created xsi:type="dcterms:W3CDTF">2017-11-01T14:22:24Z</dcterms:created>
  <dcterms:modified xsi:type="dcterms:W3CDTF">2019-05-22T08:38:16Z</dcterms:modified>
</cp:coreProperties>
</file>