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2">
  <p:sldMasterIdLst>
    <p:sldMasterId id="2147483648" r:id="rId1"/>
  </p:sldMasterIdLst>
  <p:sldIdLst>
    <p:sldId id="257" r:id="rId2"/>
    <p:sldId id="278" r:id="rId3"/>
    <p:sldId id="258" r:id="rId4"/>
    <p:sldId id="279" r:id="rId5"/>
    <p:sldId id="259" r:id="rId6"/>
    <p:sldId id="271" r:id="rId7"/>
    <p:sldId id="275" r:id="rId8"/>
    <p:sldId id="27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6" autoAdjust="0"/>
    <p:restoredTop sz="94660"/>
  </p:normalViewPr>
  <p:slideViewPr>
    <p:cSldViewPr>
      <p:cViewPr>
        <p:scale>
          <a:sx n="118" d="100"/>
          <a:sy n="118" d="100"/>
        </p:scale>
        <p:origin x="14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23D68-3142-44EE-BF5F-4802881B9AA6}" type="datetimeFigureOut">
              <a:rPr lang="zh-CN" altLang="en-US" smtClean="0"/>
              <a:pPr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9729-1223-4042-B3CE-3D382EF16C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Figure S1</a:t>
            </a:r>
            <a:endParaRPr lang="zh-CN" altLang="en-US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7478404" cy="540000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5508104" y="5013176"/>
            <a:ext cx="0" cy="50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pPr marL="0" indent="0" algn="just">
              <a:lnSpc>
                <a:spcPct val="130000"/>
              </a:lnSpc>
              <a:buNone/>
            </a:pPr>
            <a:r>
              <a:rPr lang="en-US" altLang="zh-CN" sz="1500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Figure S1. 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Overexpression of </a:t>
            </a:r>
            <a:r>
              <a:rPr lang="en-US" altLang="zh-CN" sz="1500" i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ZmPP2C-A1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 in Arabidopsis increased tolerance to ABA and salt stresses. Germination phenotypes (</a:t>
            </a:r>
            <a:r>
              <a:rPr lang="en-US" altLang="zh-CN" sz="15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a</a:t>
            </a:r>
            <a:r>
              <a:rPr lang="en-US" altLang="zh-CN" sz="1600" dirty="0">
                <a:solidFill>
                  <a:srgbClr val="0070C0"/>
                </a:solidFill>
                <a:latin typeface="Palatino Linotype" panose="02040502050505030304" pitchFamily="18" charset="0"/>
              </a:rPr>
              <a:t> </a:t>
            </a:r>
            <a:r>
              <a:rPr lang="en-US" altLang="zh-CN" sz="1500" dirty="0">
                <a:solidFill>
                  <a:srgbClr val="0070C0"/>
                </a:solidFill>
                <a:latin typeface="Palatino Linotype" panose="02040502050505030304" pitchFamily="18" charset="0"/>
              </a:rPr>
              <a:t>Bar = 0.5 cm</a:t>
            </a:r>
            <a:r>
              <a:rPr lang="en-US" altLang="zh-CN" sz="15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) 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and statistical analyses (b-d) of Col and two lines of transgenic seeds overexpressing </a:t>
            </a:r>
            <a:r>
              <a:rPr lang="en-US" altLang="zh-CN" sz="1500" i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ZmPP2C-A1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 sown on MS medium (b) or MS medium supplemented with 1 </a:t>
            </a:r>
            <a:r>
              <a:rPr lang="en-US" altLang="zh-CN" sz="15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μ</a:t>
            </a:r>
            <a:r>
              <a:rPr lang="en-US" altLang="zh-CN" sz="15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M</a:t>
            </a:r>
            <a:r>
              <a:rPr lang="en-US" altLang="zh-CN" sz="15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 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ABA (c) or </a:t>
            </a:r>
            <a:r>
              <a:rPr lang="en-US" altLang="zh-CN" sz="15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150 </a:t>
            </a:r>
            <a:r>
              <a:rPr lang="en-US" altLang="zh-CN" sz="15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mM</a:t>
            </a:r>
            <a:r>
              <a:rPr lang="en-US" altLang="zh-CN" sz="15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 </a:t>
            </a:r>
            <a:r>
              <a:rPr lang="en-US" altLang="zh-CN" sz="15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NaCl</a:t>
            </a:r>
            <a:r>
              <a:rPr lang="en-US" altLang="zh-CN" sz="15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/>
              </a:rPr>
              <a:t> (d), Data represent the mean ±SD of three replicates in (b), (c) and (d).</a:t>
            </a:r>
            <a:endParaRPr lang="zh-CN" altLang="zh-CN" sz="1500" dirty="0">
              <a:solidFill>
                <a:srgbClr val="000000"/>
              </a:solidFill>
              <a:latin typeface="Palatino Linotype" panose="02040502050505030304" pitchFamily="18" charset="0"/>
              <a:ea typeface="Times New Roman"/>
            </a:endParaRPr>
          </a:p>
          <a:p>
            <a:pPr marL="0" indent="0" algn="just">
              <a:lnSpc>
                <a:spcPct val="130000"/>
              </a:lnSpc>
              <a:spcAft>
                <a:spcPts val="0"/>
              </a:spcAft>
              <a:buNone/>
            </a:pPr>
            <a:endParaRPr lang="zh-CN" altLang="zh-CN" sz="1400" dirty="0">
              <a:solidFill>
                <a:srgbClr val="000000"/>
              </a:solidFill>
              <a:latin typeface="Palatino Linotype" panose="02040502050505030304" pitchFamily="18" charset="0"/>
              <a:ea typeface="Times New Roman"/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4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Figure S2</a:t>
            </a:r>
            <a:endParaRPr lang="zh-CN" altLang="en-US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7711291" cy="540000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5580112" y="5013176"/>
            <a:ext cx="0" cy="50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1500" b="1" dirty="0">
                <a:latin typeface="Palatino Linotype" panose="02040502050505030304" pitchFamily="18" charset="0"/>
              </a:rPr>
              <a:t>Figure S2. </a:t>
            </a:r>
            <a:r>
              <a:rPr lang="en-US" altLang="zh-CN" sz="1500" dirty="0">
                <a:latin typeface="Palatino Linotype" panose="02040502050505030304" pitchFamily="18" charset="0"/>
              </a:rPr>
              <a:t>Overexpression of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ZmPP2C-A2</a:t>
            </a:r>
            <a:r>
              <a:rPr lang="en-US" altLang="zh-CN" sz="1500" dirty="0">
                <a:latin typeface="Palatino Linotype" panose="02040502050505030304" pitchFamily="18" charset="0"/>
              </a:rPr>
              <a:t> in Arabidopsis increased tolerance to ABA and salt stresses. Germination phenotypes (</a:t>
            </a:r>
            <a:r>
              <a:rPr lang="en-US" altLang="zh-CN" sz="1500" dirty="0" smtClean="0">
                <a:latin typeface="Palatino Linotype" panose="02040502050505030304" pitchFamily="18" charset="0"/>
              </a:rPr>
              <a:t>a </a:t>
            </a:r>
            <a:r>
              <a:rPr lang="en-US" altLang="zh-CN" sz="1500" dirty="0">
                <a:solidFill>
                  <a:srgbClr val="0070C0"/>
                </a:solidFill>
                <a:latin typeface="Palatino Linotype" panose="02040502050505030304" pitchFamily="18" charset="0"/>
              </a:rPr>
              <a:t>Bar = 0.5 cm</a:t>
            </a:r>
            <a:r>
              <a:rPr lang="en-US" altLang="zh-CN" sz="1500" dirty="0" smtClean="0">
                <a:latin typeface="Palatino Linotype" panose="02040502050505030304" pitchFamily="18" charset="0"/>
              </a:rPr>
              <a:t>) </a:t>
            </a:r>
            <a:r>
              <a:rPr lang="en-US" altLang="zh-CN" sz="1500" dirty="0">
                <a:latin typeface="Palatino Linotype" panose="02040502050505030304" pitchFamily="18" charset="0"/>
              </a:rPr>
              <a:t>and statistical analyses (b-d) of Col and two transgenic seeds overexpressing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ZmPP2C-A2</a:t>
            </a:r>
            <a:r>
              <a:rPr lang="en-US" altLang="zh-CN" sz="1500" dirty="0">
                <a:latin typeface="Palatino Linotype" panose="02040502050505030304" pitchFamily="18" charset="0"/>
              </a:rPr>
              <a:t> sown on MS medium (b)or MS medium supplemented with 1 </a:t>
            </a:r>
            <a:r>
              <a:rPr lang="en-US" altLang="zh-CN" sz="1500" dirty="0" err="1" smtClean="0">
                <a:latin typeface="Palatino Linotype" panose="02040502050505030304" pitchFamily="18" charset="0"/>
              </a:rPr>
              <a:t>μM</a:t>
            </a:r>
            <a:r>
              <a:rPr lang="en-US" altLang="zh-CN" sz="1500" dirty="0" smtClean="0">
                <a:latin typeface="Palatino Linotype" panose="02040502050505030304" pitchFamily="18" charset="0"/>
              </a:rPr>
              <a:t> </a:t>
            </a:r>
            <a:r>
              <a:rPr lang="en-US" altLang="zh-CN" sz="1500" dirty="0">
                <a:latin typeface="Palatino Linotype" panose="02040502050505030304" pitchFamily="18" charset="0"/>
              </a:rPr>
              <a:t>ABA (c)or </a:t>
            </a:r>
            <a:r>
              <a:rPr lang="en-US" altLang="zh-CN" sz="1500" dirty="0" smtClean="0">
                <a:latin typeface="Palatino Linotype" panose="02040502050505030304" pitchFamily="18" charset="0"/>
              </a:rPr>
              <a:t>150 </a:t>
            </a:r>
            <a:r>
              <a:rPr lang="en-US" altLang="zh-CN" sz="1500" dirty="0" err="1" smtClean="0">
                <a:latin typeface="Palatino Linotype" panose="02040502050505030304" pitchFamily="18" charset="0"/>
              </a:rPr>
              <a:t>mM</a:t>
            </a:r>
            <a:r>
              <a:rPr lang="en-US" altLang="zh-CN" sz="1500" dirty="0" smtClean="0">
                <a:latin typeface="Palatino Linotype" panose="02040502050505030304" pitchFamily="18" charset="0"/>
              </a:rPr>
              <a:t> </a:t>
            </a:r>
            <a:r>
              <a:rPr lang="en-US" altLang="zh-CN" sz="1500" dirty="0" err="1">
                <a:latin typeface="Palatino Linotype" panose="02040502050505030304" pitchFamily="18" charset="0"/>
              </a:rPr>
              <a:t>NaCl</a:t>
            </a:r>
            <a:r>
              <a:rPr lang="en-US" altLang="zh-CN" sz="1500" dirty="0">
                <a:latin typeface="Palatino Linotype" panose="02040502050505030304" pitchFamily="18" charset="0"/>
              </a:rPr>
              <a:t> (d), Data represent the mean ±SD of three replicates in (b), (c) and (d).</a:t>
            </a:r>
            <a:endParaRPr lang="zh-CN" altLang="zh-CN" sz="1500" dirty="0">
              <a:latin typeface="Palatino Linotype" panose="02040502050505030304" pitchFamily="18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en-US" altLang="zh-CN" sz="1500" dirty="0">
              <a:solidFill>
                <a:srgbClr val="0000FF"/>
              </a:solidFill>
              <a:latin typeface="Palatino Linotype" panose="02040502050505030304" pitchFamily="18" charset="0"/>
              <a:cs typeface="Arial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zh-CN" altLang="zh-CN" sz="15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72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Figure S3</a:t>
            </a:r>
            <a:endParaRPr lang="zh-CN" altLang="en-US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7956596" cy="54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42910" y="575598"/>
            <a:ext cx="7429552" cy="219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altLang="zh-CN" sz="1500" b="1" dirty="0">
                <a:latin typeface="Palatino Linotype" panose="02040502050505030304" pitchFamily="18" charset="0"/>
              </a:rPr>
              <a:t>Figure S3. </a:t>
            </a:r>
            <a:r>
              <a:rPr lang="en-US" altLang="zh-CN" sz="1500" dirty="0">
                <a:latin typeface="Palatino Linotype" panose="02040502050505030304" pitchFamily="18" charset="0"/>
              </a:rPr>
              <a:t>Overexpression of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ZmPP2C-A2</a:t>
            </a:r>
            <a:r>
              <a:rPr lang="en-US" altLang="zh-CN" sz="1500" dirty="0">
                <a:latin typeface="Palatino Linotype" panose="02040502050505030304" pitchFamily="18" charset="0"/>
              </a:rPr>
              <a:t> in Arabidopsis decreased tolerance to drought. (a) Drought tolerance assay of two transgenic lines overexpressing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ZmPP2C-A2.</a:t>
            </a:r>
            <a:r>
              <a:rPr lang="en-US" altLang="zh-CN" sz="1500" dirty="0">
                <a:latin typeface="Palatino Linotype" panose="02040502050505030304" pitchFamily="18" charset="0"/>
              </a:rPr>
              <a:t> Twenty-days-old plants were drought stressed for ten days and then re-watered for three days. (b) Survival rates of Col and ZmPP2C-A2 transgenic plants after drought stress. Data represent the mean ± SD of three replicates. (c) Water loss assay indicates that leaves from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ZmPP2C-A2</a:t>
            </a:r>
            <a:r>
              <a:rPr lang="en-US" altLang="zh-CN" sz="1500" dirty="0">
                <a:latin typeface="Palatino Linotype" panose="02040502050505030304" pitchFamily="18" charset="0"/>
              </a:rPr>
              <a:t> transgenic plants more easily lost water after detached. Data represent the mean ± SD of three replicates.</a:t>
            </a:r>
            <a:endParaRPr lang="zh-CN" altLang="zh-CN" sz="1500" dirty="0"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142852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Figure S4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7518"/>
            <a:ext cx="4203485" cy="616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1140217"/>
            <a:ext cx="800105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altLang="zh-CN" sz="1500" b="1" dirty="0">
                <a:latin typeface="Palatino Linotype" panose="02040502050505030304" pitchFamily="18" charset="0"/>
              </a:rPr>
              <a:t>Figure S4. </a:t>
            </a:r>
            <a:r>
              <a:rPr lang="en-US" altLang="zh-CN" sz="1500" dirty="0">
                <a:latin typeface="Palatino Linotype" panose="02040502050505030304" pitchFamily="18" charset="0"/>
              </a:rPr>
              <a:t>Distribution of potential TF binding sites in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ZmPP2C-As</a:t>
            </a:r>
            <a:r>
              <a:rPr lang="en-US" altLang="zh-CN" sz="1500" dirty="0">
                <a:latin typeface="Palatino Linotype" panose="02040502050505030304" pitchFamily="18" charset="0"/>
              </a:rPr>
              <a:t> 1.5kb promoter regions. The potential TF binding site in 1.5kb promoter region of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ZmPP2C-As</a:t>
            </a:r>
            <a:r>
              <a:rPr lang="en-US" altLang="zh-CN" sz="1500" dirty="0">
                <a:latin typeface="Palatino Linotype" panose="02040502050505030304" pitchFamily="18" charset="0"/>
              </a:rPr>
              <a:t>. Binding sites of different kind of TFs were predicted by </a:t>
            </a:r>
            <a:r>
              <a:rPr lang="en-US" altLang="zh-CN" sz="1500" dirty="0" err="1">
                <a:latin typeface="Palatino Linotype" panose="02040502050505030304" pitchFamily="18" charset="0"/>
              </a:rPr>
              <a:t>PlantTFDB</a:t>
            </a:r>
            <a:r>
              <a:rPr lang="en-US" altLang="zh-CN" sz="1500" dirty="0">
                <a:latin typeface="Palatino Linotype" panose="02040502050505030304" pitchFamily="18" charset="0"/>
              </a:rPr>
              <a:t> (http://planttfdb.cbi.pku.edu.cn/). The predicted binding sites of each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ZmPP2C-A</a:t>
            </a:r>
            <a:r>
              <a:rPr lang="en-US" altLang="zh-CN" sz="1500" dirty="0">
                <a:latin typeface="Palatino Linotype" panose="02040502050505030304" pitchFamily="18" charset="0"/>
              </a:rPr>
              <a:t> on x-axis were sorted by category of TFs on y-axis. Red color means binding site existed in promoter region of corresponded </a:t>
            </a:r>
            <a:r>
              <a:rPr lang="en-US" altLang="zh-CN" sz="1500" i="1" dirty="0">
                <a:latin typeface="Palatino Linotype" panose="02040502050505030304" pitchFamily="18" charset="0"/>
              </a:rPr>
              <a:t>ZmPP2CA</a:t>
            </a:r>
            <a:r>
              <a:rPr lang="en-US" altLang="zh-CN" sz="1500" dirty="0">
                <a:latin typeface="Palatino Linotype" panose="02040502050505030304" pitchFamily="18" charset="0"/>
              </a:rPr>
              <a:t> while blue color means not.</a:t>
            </a:r>
            <a:endParaRPr lang="zh-CN" altLang="zh-CN" sz="1500" dirty="0"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349</Words>
  <Application>Microsoft Office PowerPoint</Application>
  <PresentationFormat>全屏显示(4:3)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Arial</vt:lpstr>
      <vt:lpstr>Calibri</vt:lpstr>
      <vt:lpstr>Palatino Linotype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Administrator</cp:lastModifiedBy>
  <cp:revision>87</cp:revision>
  <dcterms:created xsi:type="dcterms:W3CDTF">2017-10-31T07:12:29Z</dcterms:created>
  <dcterms:modified xsi:type="dcterms:W3CDTF">2019-07-22T04:41:04Z</dcterms:modified>
</cp:coreProperties>
</file>