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</p:sldIdLst>
  <p:sldSz cx="12192000" cy="16256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PI" initials="M" lastIdx="1" clrIdx="0">
    <p:extLst>
      <p:ext uri="{19B8F6BF-5375-455C-9EA6-DF929625EA0E}">
        <p15:presenceInfo xmlns:p15="http://schemas.microsoft.com/office/powerpoint/2012/main" userId="MDP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1" autoAdjust="0"/>
    <p:restoredTop sz="92109" autoAdjust="0"/>
  </p:normalViewPr>
  <p:slideViewPr>
    <p:cSldViewPr snapToGrid="0" showGuides="1">
      <p:cViewPr>
        <p:scale>
          <a:sx n="66" d="100"/>
          <a:sy n="66" d="100"/>
        </p:scale>
        <p:origin x="2334" y="48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38306;&#37326;&#12288;&#38525;&#24179;\Desktop\DU145%20DTXR%20TUBB3%20PC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38306;&#37326;&#12288;&#38525;&#24179;\Desktop\DU145%20DTXR%20TUBB3%20PC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38306;&#37326;&#12288;&#38525;&#24179;\Desktop\DU145%20DTXR%20TUBB3%20PCR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&#38306;&#37326;&#12288;&#38525;&#24179;\Desktop\DU145%20DTXR%20TUBB3%20PCR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2A9-41EB-A13D-CC800960079D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2A9-41EB-A13D-CC800960079D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Sheet1!$W$9:$W$11</c:f>
                <c:numCache>
                  <c:formatCode>General</c:formatCode>
                  <c:ptCount val="2"/>
                  <c:pt idx="0">
                    <c:v>3.2990720211478065E-2</c:v>
                  </c:pt>
                  <c:pt idx="1">
                    <c:v>0.41997519057407473</c:v>
                  </c:pt>
                </c:numCache>
                <c:extLst/>
              </c:numRef>
            </c:plus>
            <c:minus>
              <c:numRef>
                <c:f>Sheet1!$W$9:$W$11</c:f>
                <c:numCache>
                  <c:formatCode>General</c:formatCode>
                  <c:ptCount val="2"/>
                  <c:pt idx="0">
                    <c:v>3.2990720211478065E-2</c:v>
                  </c:pt>
                  <c:pt idx="1">
                    <c:v>0.41997519057407473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Sheet1!$T$9:$T$11</c:f>
              <c:strCache>
                <c:ptCount val="2"/>
                <c:pt idx="0">
                  <c:v>Parental</c:v>
                </c:pt>
                <c:pt idx="1">
                  <c:v>DTX
Resistant</c:v>
                </c:pt>
              </c:strCache>
              <c:extLst/>
            </c:strRef>
          </c:cat>
          <c:val>
            <c:numRef>
              <c:f>Sheet1!$U$9:$U$11</c:f>
              <c:numCache>
                <c:formatCode>General</c:formatCode>
                <c:ptCount val="2"/>
                <c:pt idx="0">
                  <c:v>1</c:v>
                </c:pt>
                <c:pt idx="1">
                  <c:v>10.775373921748765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02A9-41EB-A13D-CC80096007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4894232"/>
        <c:axId val="327538120"/>
      </c:barChart>
      <c:catAx>
        <c:axId val="344894232"/>
        <c:scaling>
          <c:orientation val="minMax"/>
        </c:scaling>
        <c:delete val="0"/>
        <c:axPos val="b"/>
        <c:numFmt formatCode="General" sourceLinked="1"/>
        <c:majorTickMark val="none"/>
        <c:minorTickMark val="out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200" b="1" i="0" u="none" strike="noStrike" kern="1200" baseline="0">
                <a:solidFill>
                  <a:schemeClr val="tx1"/>
                </a:solidFill>
                <a:latin typeface="Helvetica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27538120"/>
        <c:crosses val="autoZero"/>
        <c:auto val="1"/>
        <c:lblAlgn val="ctr"/>
        <c:lblOffset val="100"/>
        <c:noMultiLvlLbl val="0"/>
      </c:catAx>
      <c:valAx>
        <c:axId val="3275381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200" b="1" i="0" u="none" strike="noStrike" kern="1200" baseline="0">
                    <a:solidFill>
                      <a:schemeClr val="tx1"/>
                    </a:solidFill>
                    <a:latin typeface="Helvetica" pitchFamily="34" charset="0"/>
                    <a:ea typeface="+mn-ea"/>
                    <a:cs typeface="+mn-cs"/>
                  </a:defRPr>
                </a:pPr>
                <a:r>
                  <a:rPr lang="en-US" altLang="ja-JP" sz="1200" b="1" dirty="0">
                    <a:solidFill>
                      <a:schemeClr val="tx1"/>
                    </a:solidFill>
                    <a:latin typeface="Helvetica" pitchFamily="34" charset="0"/>
                  </a:rPr>
                  <a:t>Relative </a:t>
                </a:r>
                <a:r>
                  <a:rPr lang="en-US" altLang="ja-JP" sz="1200" b="1" i="1" dirty="0">
                    <a:solidFill>
                      <a:schemeClr val="tx1"/>
                    </a:solidFill>
                    <a:latin typeface="Helvetica" pitchFamily="34" charset="0"/>
                  </a:rPr>
                  <a:t>TUBB3</a:t>
                </a:r>
                <a:r>
                  <a:rPr lang="ja-JP" altLang="en-US" sz="1200" b="1" i="1" baseline="0" dirty="0">
                    <a:solidFill>
                      <a:schemeClr val="tx1"/>
                    </a:solidFill>
                    <a:latin typeface="Helvetica" pitchFamily="34" charset="0"/>
                  </a:rPr>
                  <a:t> </a:t>
                </a:r>
                <a:r>
                  <a:rPr lang="en-US" altLang="ja-JP" sz="1200" b="1" baseline="0" dirty="0">
                    <a:solidFill>
                      <a:schemeClr val="tx1"/>
                    </a:solidFill>
                    <a:latin typeface="Helvetica" pitchFamily="34" charset="0"/>
                  </a:rPr>
                  <a:t>expression</a:t>
                </a:r>
                <a:endParaRPr lang="ja-JP" altLang="en-US" sz="1200" b="1" dirty="0">
                  <a:solidFill>
                    <a:schemeClr val="tx1"/>
                  </a:solidFill>
                  <a:latin typeface="Helvetica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ja-JP" sz="1200" b="1" i="0" u="none" strike="noStrike" kern="1200" baseline="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200" b="1" i="0" u="none" strike="noStrike" kern="1200" baseline="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pPr>
            <a:endParaRPr lang="en-US"/>
          </a:p>
        </c:txPr>
        <c:crossAx val="344894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33D-4747-987A-DB8545AFB183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Sheet1!$T$36:$T$38</c:f>
                <c:numCache>
                  <c:formatCode>General</c:formatCode>
                  <c:ptCount val="2"/>
                  <c:pt idx="0">
                    <c:v>0.17366820802810712</c:v>
                  </c:pt>
                  <c:pt idx="1">
                    <c:v>1.2738650774383267</c:v>
                  </c:pt>
                </c:numCache>
                <c:extLst/>
              </c:numRef>
            </c:plus>
            <c:minus>
              <c:numRef>
                <c:f>Sheet1!$T$36:$T$38</c:f>
                <c:numCache>
                  <c:formatCode>General</c:formatCode>
                  <c:ptCount val="2"/>
                  <c:pt idx="0">
                    <c:v>0.17366820802810712</c:v>
                  </c:pt>
                  <c:pt idx="1">
                    <c:v>1.2738650774383267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Sheet1!$T$30:$T$32</c:f>
              <c:strCache>
                <c:ptCount val="2"/>
                <c:pt idx="0">
                  <c:v>Parental</c:v>
                </c:pt>
                <c:pt idx="1">
                  <c:v>DTX
Resistant</c:v>
                </c:pt>
              </c:strCache>
              <c:extLst/>
            </c:strRef>
          </c:cat>
          <c:val>
            <c:numRef>
              <c:f>Sheet1!$U$30:$U$32</c:f>
              <c:numCache>
                <c:formatCode>General</c:formatCode>
                <c:ptCount val="2"/>
                <c:pt idx="0">
                  <c:v>1</c:v>
                </c:pt>
                <c:pt idx="1">
                  <c:v>15.725214665385131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933D-4747-987A-DB8545AFB1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7536944"/>
        <c:axId val="327535768"/>
      </c:barChart>
      <c:catAx>
        <c:axId val="327536944"/>
        <c:scaling>
          <c:orientation val="minMax"/>
        </c:scaling>
        <c:delete val="0"/>
        <c:axPos val="b"/>
        <c:numFmt formatCode="General" sourceLinked="1"/>
        <c:majorTickMark val="none"/>
        <c:minorTickMark val="out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200" b="1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27535768"/>
        <c:crosses val="autoZero"/>
        <c:auto val="1"/>
        <c:lblAlgn val="ctr"/>
        <c:lblOffset val="100"/>
        <c:noMultiLvlLbl val="0"/>
      </c:catAx>
      <c:valAx>
        <c:axId val="32753576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200" b="1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r>
                  <a:rPr lang="en-US" altLang="ja-JP" sz="12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Relative </a:t>
                </a:r>
                <a:r>
                  <a:rPr lang="en-US" altLang="ja-JP" sz="1200" b="1" i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TUBB3</a:t>
                </a:r>
                <a:r>
                  <a:rPr lang="en-US" altLang="ja-JP" sz="1200" b="1" baseline="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expression</a:t>
                </a:r>
                <a:endParaRPr lang="ja-JP" altLang="en-US" sz="12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4.2895310368834066E-2"/>
              <c:y val="1.507566510343828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ja-JP" sz="1200" b="1" i="0" u="none" strike="noStrike" kern="1200" baseline="0">
                  <a:solidFill>
                    <a:schemeClr val="tx1"/>
                  </a:solidFill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200" b="1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27536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D3E-45AA-82C4-28E5ED578B5E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Sheet1!$T$36:$T$38</c:f>
                <c:numCache>
                  <c:formatCode>General</c:formatCode>
                  <c:ptCount val="2"/>
                  <c:pt idx="0">
                    <c:v>0.17366820802810712</c:v>
                  </c:pt>
                  <c:pt idx="1">
                    <c:v>1.2080512676238935</c:v>
                  </c:pt>
                </c:numCache>
                <c:extLst/>
              </c:numRef>
            </c:plus>
            <c:minus>
              <c:numRef>
                <c:f>Sheet1!$T$36:$T$38</c:f>
                <c:numCache>
                  <c:formatCode>General</c:formatCode>
                  <c:ptCount val="2"/>
                  <c:pt idx="0">
                    <c:v>0.17366820802810712</c:v>
                  </c:pt>
                  <c:pt idx="1">
                    <c:v>1.2080512676238935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Sheet1!$T$30:$T$32</c:f>
              <c:strCache>
                <c:ptCount val="2"/>
                <c:pt idx="0">
                  <c:v>Parental</c:v>
                </c:pt>
                <c:pt idx="1">
                  <c:v>CBZ
Resistant</c:v>
                </c:pt>
              </c:strCache>
              <c:extLst/>
            </c:strRef>
          </c:cat>
          <c:val>
            <c:numRef>
              <c:f>Sheet1!$U$30:$U$32</c:f>
              <c:numCache>
                <c:formatCode>General</c:formatCode>
                <c:ptCount val="2"/>
                <c:pt idx="0">
                  <c:v>1</c:v>
                </c:pt>
                <c:pt idx="1">
                  <c:v>23.662037586677997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DD3E-45AA-82C4-28E5ED578B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7539688"/>
        <c:axId val="327532632"/>
      </c:barChart>
      <c:catAx>
        <c:axId val="327539688"/>
        <c:scaling>
          <c:orientation val="minMax"/>
        </c:scaling>
        <c:delete val="0"/>
        <c:axPos val="b"/>
        <c:numFmt formatCode="General" sourceLinked="1"/>
        <c:majorTickMark val="none"/>
        <c:minorTickMark val="out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200" b="1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27532632"/>
        <c:crosses val="autoZero"/>
        <c:auto val="1"/>
        <c:lblAlgn val="ctr"/>
        <c:lblOffset val="100"/>
        <c:noMultiLvlLbl val="0"/>
      </c:catAx>
      <c:valAx>
        <c:axId val="32753263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200" b="1" i="0" u="none" strike="noStrike" kern="1200" baseline="0">
                    <a:solidFill>
                      <a:schemeClr val="tx1"/>
                    </a:solidFill>
                    <a:latin typeface="Helvetica" panose="020B0604020202020204" pitchFamily="34" charset="0"/>
                    <a:ea typeface="+mn-ea"/>
                    <a:cs typeface="Helvetica" panose="020B0604020202020204" pitchFamily="34" charset="0"/>
                  </a:defRPr>
                </a:pPr>
                <a:r>
                  <a:rPr lang="en-US" altLang="ja-JP" sz="1200" b="1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Relative</a:t>
                </a:r>
                <a:r>
                  <a:rPr lang="ja-JP" altLang="en-US" sz="1200" b="1" baseline="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en-US" altLang="ja-JP" sz="1200" b="1" i="1" baseline="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TUBB3</a:t>
                </a:r>
                <a:r>
                  <a:rPr lang="en-US" altLang="ja-JP" sz="1200" b="1" baseline="0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expression</a:t>
                </a:r>
                <a:endParaRPr lang="ja-JP" altLang="en-US" sz="1200" b="1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4.0190933614096369E-2"/>
              <c:y val="0.1333781801810582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ja-JP" sz="1200" b="1" i="0" u="none" strike="noStrike" kern="1200" baseline="0">
                  <a:solidFill>
                    <a:schemeClr val="tx1"/>
                  </a:solidFill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200" b="1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327539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0EF-4CEA-AC2C-C9ABDB253AE2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Sheet1!$W$9:$W$11</c:f>
                <c:numCache>
                  <c:formatCode>General</c:formatCode>
                  <c:ptCount val="2"/>
                  <c:pt idx="0">
                    <c:v>3.2990720211478065E-2</c:v>
                  </c:pt>
                  <c:pt idx="1">
                    <c:v>4.7438654991431957</c:v>
                  </c:pt>
                </c:numCache>
                <c:extLst/>
              </c:numRef>
            </c:plus>
            <c:minus>
              <c:numRef>
                <c:f>Sheet1!$W$9:$W$11</c:f>
                <c:numCache>
                  <c:formatCode>General</c:formatCode>
                  <c:ptCount val="2"/>
                  <c:pt idx="0">
                    <c:v>3.2990720211478065E-2</c:v>
                  </c:pt>
                  <c:pt idx="1">
                    <c:v>4.7438654991431957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Sheet1!$T$9:$T$11</c:f>
              <c:strCache>
                <c:ptCount val="2"/>
                <c:pt idx="0">
                  <c:v>Parental</c:v>
                </c:pt>
                <c:pt idx="1">
                  <c:v>CBZ
Resistant</c:v>
                </c:pt>
              </c:strCache>
              <c:extLst/>
            </c:strRef>
          </c:cat>
          <c:val>
            <c:numRef>
              <c:f>Sheet1!$U$9:$U$11</c:f>
              <c:numCache>
                <c:formatCode>General</c:formatCode>
                <c:ptCount val="2"/>
                <c:pt idx="0">
                  <c:v>1</c:v>
                </c:pt>
                <c:pt idx="1">
                  <c:v>28.303340534394458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D0EF-4CEA-AC2C-C9ABDB253A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7536552"/>
        <c:axId val="327533024"/>
      </c:barChart>
      <c:catAx>
        <c:axId val="327536552"/>
        <c:scaling>
          <c:orientation val="minMax"/>
        </c:scaling>
        <c:delete val="0"/>
        <c:axPos val="b"/>
        <c:numFmt formatCode="General" sourceLinked="1"/>
        <c:majorTickMark val="none"/>
        <c:minorTickMark val="out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200" b="1" i="0" u="none" strike="noStrike" kern="1200" baseline="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pPr>
            <a:endParaRPr lang="en-US"/>
          </a:p>
        </c:txPr>
        <c:crossAx val="327533024"/>
        <c:crosses val="autoZero"/>
        <c:auto val="1"/>
        <c:lblAlgn val="ctr"/>
        <c:lblOffset val="100"/>
        <c:noMultiLvlLbl val="0"/>
      </c:catAx>
      <c:valAx>
        <c:axId val="3275330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200" b="1" i="0" u="none" strike="noStrike" kern="1200" baseline="0">
                    <a:solidFill>
                      <a:schemeClr val="tx1"/>
                    </a:solidFill>
                    <a:latin typeface="Helvetica" pitchFamily="34" charset="0"/>
                    <a:ea typeface="+mn-ea"/>
                    <a:cs typeface="+mn-cs"/>
                  </a:defRPr>
                </a:pPr>
                <a:r>
                  <a:rPr lang="en-US" altLang="ja-JP" sz="1200" b="1" dirty="0">
                    <a:solidFill>
                      <a:schemeClr val="tx1"/>
                    </a:solidFill>
                    <a:latin typeface="Helvetica" pitchFamily="34" charset="0"/>
                  </a:rPr>
                  <a:t>Relative </a:t>
                </a:r>
                <a:r>
                  <a:rPr lang="en-US" altLang="ja-JP" sz="1200" b="1" i="1" dirty="0">
                    <a:solidFill>
                      <a:schemeClr val="tx1"/>
                    </a:solidFill>
                    <a:latin typeface="Helvetica" pitchFamily="34" charset="0"/>
                  </a:rPr>
                  <a:t>TUBB3</a:t>
                </a:r>
                <a:r>
                  <a:rPr lang="en-US" altLang="ja-JP" sz="1200" b="1" i="1" baseline="0" dirty="0">
                    <a:solidFill>
                      <a:schemeClr val="tx1"/>
                    </a:solidFill>
                    <a:latin typeface="Helvetica" pitchFamily="34" charset="0"/>
                  </a:rPr>
                  <a:t> </a:t>
                </a:r>
                <a:r>
                  <a:rPr lang="en-US" altLang="ja-JP" sz="1200" b="1" baseline="0" dirty="0">
                    <a:solidFill>
                      <a:schemeClr val="tx1"/>
                    </a:solidFill>
                    <a:latin typeface="Helvetica" pitchFamily="34" charset="0"/>
                  </a:rPr>
                  <a:t>expression</a:t>
                </a:r>
                <a:endParaRPr lang="ja-JP" altLang="en-US" sz="1200" b="1" dirty="0">
                  <a:solidFill>
                    <a:schemeClr val="tx1"/>
                  </a:solidFill>
                  <a:latin typeface="Helvetica" pitchFamily="34" charset="0"/>
                </a:endParaRPr>
              </a:p>
            </c:rich>
          </c:tx>
          <c:layout>
            <c:manualLayout>
              <c:xMode val="edge"/>
              <c:yMode val="edge"/>
              <c:x val="2.173061664770606E-2"/>
              <c:y val="8.096442115429131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ja-JP" sz="1200" b="1" i="0" u="none" strike="noStrike" kern="1200" baseline="0">
                  <a:solidFill>
                    <a:schemeClr val="tx1"/>
                  </a:solidFill>
                  <a:latin typeface="Helvetica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200" b="1" i="0" u="none" strike="noStrike" kern="1200" baseline="0">
                <a:solidFill>
                  <a:schemeClr val="tx1"/>
                </a:solidFill>
                <a:latin typeface="Helvetica" pitchFamily="34" charset="0"/>
                <a:ea typeface="+mn-ea"/>
                <a:cs typeface="+mn-cs"/>
              </a:defRPr>
            </a:pPr>
            <a:endParaRPr lang="en-US"/>
          </a:p>
        </c:txPr>
        <c:crossAx val="327536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8-06T14:42:11.705" idx="1">
    <p:pos x="1837" y="138"/>
    <p:text>Please add the figure captaion and legend for figure S1.</p:text>
    <p:extLst>
      <p:ext uri="{C676402C-5697-4E1C-873F-D02D1690AC5C}">
        <p15:threadingInfo xmlns:p15="http://schemas.microsoft.com/office/powerpoint/2012/main" timeZoneBias="-4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6A4A-24B3-46C0-A171-209D839E66AC}" type="datetimeFigureOut">
              <a:rPr kumimoji="1" lang="ja-JP" altLang="en-US" smtClean="0"/>
              <a:t>2019/8/6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64FB-85FB-4F9D-880E-80A2749D7B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198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6A4A-24B3-46C0-A171-209D839E66AC}" type="datetimeFigureOut">
              <a:rPr kumimoji="1" lang="ja-JP" altLang="en-US" smtClean="0"/>
              <a:t>2019/8/6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64FB-85FB-4F9D-880E-80A2749D7B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7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6A4A-24B3-46C0-A171-209D839E66AC}" type="datetimeFigureOut">
              <a:rPr kumimoji="1" lang="ja-JP" altLang="en-US" smtClean="0"/>
              <a:t>2019/8/6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64FB-85FB-4F9D-880E-80A2749D7B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338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6A4A-24B3-46C0-A171-209D839E66AC}" type="datetimeFigureOut">
              <a:rPr kumimoji="1" lang="ja-JP" altLang="en-US" smtClean="0"/>
              <a:t>2019/8/6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64FB-85FB-4F9D-880E-80A2749D7B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506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6A4A-24B3-46C0-A171-209D839E66AC}" type="datetimeFigureOut">
              <a:rPr kumimoji="1" lang="ja-JP" altLang="en-US" smtClean="0"/>
              <a:t>2019/8/6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64FB-85FB-4F9D-880E-80A2749D7B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741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6A4A-24B3-46C0-A171-209D839E66AC}" type="datetimeFigureOut">
              <a:rPr kumimoji="1" lang="ja-JP" altLang="en-US" smtClean="0"/>
              <a:t>2019/8/6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64FB-85FB-4F9D-880E-80A2749D7B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1481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6A4A-24B3-46C0-A171-209D839E66AC}" type="datetimeFigureOut">
              <a:rPr kumimoji="1" lang="ja-JP" altLang="en-US" smtClean="0"/>
              <a:t>2019/8/6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64FB-85FB-4F9D-880E-80A2749D7B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903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6A4A-24B3-46C0-A171-209D839E66AC}" type="datetimeFigureOut">
              <a:rPr kumimoji="1" lang="ja-JP" altLang="en-US" smtClean="0"/>
              <a:t>2019/8/6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64FB-85FB-4F9D-880E-80A2749D7B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675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6A4A-24B3-46C0-A171-209D839E66AC}" type="datetimeFigureOut">
              <a:rPr kumimoji="1" lang="ja-JP" altLang="en-US" smtClean="0"/>
              <a:t>2019/8/6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64FB-85FB-4F9D-880E-80A2749D7B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81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6A4A-24B3-46C0-A171-209D839E66AC}" type="datetimeFigureOut">
              <a:rPr kumimoji="1" lang="ja-JP" altLang="en-US" smtClean="0"/>
              <a:t>2019/8/6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64FB-85FB-4F9D-880E-80A2749D7B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505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C6A4A-24B3-46C0-A171-209D839E66AC}" type="datetimeFigureOut">
              <a:rPr kumimoji="1" lang="ja-JP" altLang="en-US" smtClean="0"/>
              <a:t>2019/8/6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64FB-85FB-4F9D-880E-80A2749D7B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499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C6A4A-24B3-46C0-A171-209D839E66AC}" type="datetimeFigureOut">
              <a:rPr kumimoji="1" lang="ja-JP" altLang="en-US" smtClean="0"/>
              <a:t>2019/8/6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964FB-85FB-4F9D-880E-80A2749D7B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027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omments" Target="../comments/commen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FF1D8D5-4F50-43F1-933B-286EE67BB3D9}"/>
              </a:ext>
            </a:extLst>
          </p:cNvPr>
          <p:cNvGrpSpPr/>
          <p:nvPr/>
        </p:nvGrpSpPr>
        <p:grpSpPr>
          <a:xfrm>
            <a:off x="1607023" y="1438158"/>
            <a:ext cx="3073529" cy="3688566"/>
            <a:chOff x="5522314" y="115999"/>
            <a:chExt cx="2687039" cy="3809444"/>
          </a:xfrm>
        </p:grpSpPr>
        <p:graphicFrame>
          <p:nvGraphicFramePr>
            <p:cNvPr id="3" name="グラフ 2">
              <a:extLst>
                <a:ext uri="{FF2B5EF4-FFF2-40B4-BE49-F238E27FC236}">
                  <a16:creationId xmlns:a16="http://schemas.microsoft.com/office/drawing/2014/main" id="{631EA0AC-FC2F-42A9-BD30-073A9255A002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34182399"/>
                </p:ext>
              </p:extLst>
            </p:nvPr>
          </p:nvGraphicFramePr>
          <p:xfrm>
            <a:off x="5522314" y="266206"/>
            <a:ext cx="2687039" cy="32857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3B0BEEA-DCE4-49CA-8247-81B5AE7C9DD3}"/>
                </a:ext>
              </a:extLst>
            </p:cNvPr>
            <p:cNvSpPr txBox="1"/>
            <p:nvPr/>
          </p:nvSpPr>
          <p:spPr>
            <a:xfrm>
              <a:off x="6745832" y="3525333"/>
              <a:ext cx="10982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>
                  <a:latin typeface="Helvetica" pitchFamily="34" charset="0"/>
                </a:rPr>
                <a:t>C4-2</a:t>
              </a:r>
              <a:endParaRPr kumimoji="1" lang="ja-JP" altLang="en-US" sz="2000" b="1" dirty="0">
                <a:latin typeface="Helvetica" pitchFamily="34" charset="0"/>
              </a:endParaRPr>
            </a:p>
          </p:txBody>
        </p: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64FCDF31-F1B2-4C68-A725-778F45419DD8}"/>
                </a:ext>
              </a:extLst>
            </p:cNvPr>
            <p:cNvCxnSpPr>
              <a:cxnSpLocks/>
            </p:cNvCxnSpPr>
            <p:nvPr/>
          </p:nvCxnSpPr>
          <p:spPr>
            <a:xfrm>
              <a:off x="6210880" y="3503864"/>
              <a:ext cx="181559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8954DFF-E75D-4939-A10A-5556BC9FA786}"/>
                </a:ext>
              </a:extLst>
            </p:cNvPr>
            <p:cNvGrpSpPr/>
            <p:nvPr/>
          </p:nvGrpSpPr>
          <p:grpSpPr>
            <a:xfrm>
              <a:off x="6667549" y="115999"/>
              <a:ext cx="955373" cy="389768"/>
              <a:chOff x="13696408" y="4363424"/>
              <a:chExt cx="864768" cy="201093"/>
            </a:xfrm>
          </p:grpSpPr>
          <p:sp>
            <p:nvSpPr>
              <p:cNvPr id="7" name="右大かっこ 6">
                <a:extLst>
                  <a:ext uri="{FF2B5EF4-FFF2-40B4-BE49-F238E27FC236}">
                    <a16:creationId xmlns:a16="http://schemas.microsoft.com/office/drawing/2014/main" id="{2E0C0A0C-E961-405E-9456-56510851628D}"/>
                  </a:ext>
                </a:extLst>
              </p:cNvPr>
              <p:cNvSpPr/>
              <p:nvPr/>
            </p:nvSpPr>
            <p:spPr>
              <a:xfrm rot="16200000">
                <a:off x="14085122" y="4088464"/>
                <a:ext cx="87339" cy="864768"/>
              </a:xfrm>
              <a:prstGeom prst="rightBracket">
                <a:avLst>
                  <a:gd name="adj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8" name="テキスト ボックス 26">
                <a:extLst>
                  <a:ext uri="{FF2B5EF4-FFF2-40B4-BE49-F238E27FC236}">
                    <a16:creationId xmlns:a16="http://schemas.microsoft.com/office/drawing/2014/main" id="{E29CFE87-135A-4EFD-ABB9-5CFCD07D4D26}"/>
                  </a:ext>
                </a:extLst>
              </p:cNvPr>
              <p:cNvSpPr txBox="1"/>
              <p:nvPr/>
            </p:nvSpPr>
            <p:spPr>
              <a:xfrm>
                <a:off x="14025527" y="4363424"/>
                <a:ext cx="477534" cy="131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ja-JP" altLang="en-US" sz="1050" b="1" dirty="0">
                    <a:latin typeface="Helvetica" pitchFamily="34" charset="0"/>
                  </a:rPr>
                  <a:t>＊</a:t>
                </a: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CAE5B46-909B-4DAA-A996-C69CD3D2F73A}"/>
              </a:ext>
            </a:extLst>
          </p:cNvPr>
          <p:cNvGrpSpPr/>
          <p:nvPr/>
        </p:nvGrpSpPr>
        <p:grpSpPr>
          <a:xfrm>
            <a:off x="6761094" y="1355852"/>
            <a:ext cx="2884278" cy="3770872"/>
            <a:chOff x="5470072" y="1391218"/>
            <a:chExt cx="2884278" cy="3241002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1F04299-F88F-4883-A3C3-4B3AAE827F45}"/>
                </a:ext>
              </a:extLst>
            </p:cNvPr>
            <p:cNvGrpSpPr/>
            <p:nvPr/>
          </p:nvGrpSpPr>
          <p:grpSpPr>
            <a:xfrm>
              <a:off x="5470072" y="1391218"/>
              <a:ext cx="2884278" cy="2825673"/>
              <a:chOff x="5166360" y="1100696"/>
              <a:chExt cx="3785616" cy="3699904"/>
            </a:xfrm>
          </p:grpSpPr>
          <p:graphicFrame>
            <p:nvGraphicFramePr>
              <p:cNvPr id="13" name="グラフ 12">
                <a:extLst>
                  <a:ext uri="{FF2B5EF4-FFF2-40B4-BE49-F238E27FC236}">
                    <a16:creationId xmlns:a16="http://schemas.microsoft.com/office/drawing/2014/main" id="{B7D36A79-216E-4873-A6AF-BE1DA050F08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960535582"/>
                  </p:ext>
                </p:extLst>
              </p:nvPr>
            </p:nvGraphicFramePr>
            <p:xfrm>
              <a:off x="5166360" y="1399032"/>
              <a:ext cx="3785616" cy="340156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15A3B2A3-0A93-4659-A47A-4B5F290ECA94}"/>
                  </a:ext>
                </a:extLst>
              </p:cNvPr>
              <p:cNvGrpSpPr/>
              <p:nvPr/>
            </p:nvGrpSpPr>
            <p:grpSpPr>
              <a:xfrm>
                <a:off x="6444521" y="1100696"/>
                <a:ext cx="1602199" cy="417208"/>
                <a:chOff x="13204450" y="4363446"/>
                <a:chExt cx="1212010" cy="153920"/>
              </a:xfrm>
            </p:grpSpPr>
            <p:sp>
              <p:nvSpPr>
                <p:cNvPr id="15" name="右大かっこ 14">
                  <a:extLst>
                    <a:ext uri="{FF2B5EF4-FFF2-40B4-BE49-F238E27FC236}">
                      <a16:creationId xmlns:a16="http://schemas.microsoft.com/office/drawing/2014/main" id="{5AC3F05B-BDBC-4965-8E82-2EA12A7D2C45}"/>
                    </a:ext>
                  </a:extLst>
                </p:cNvPr>
                <p:cNvSpPr/>
                <p:nvPr/>
              </p:nvSpPr>
              <p:spPr>
                <a:xfrm rot="16200000">
                  <a:off x="13790362" y="3891268"/>
                  <a:ext cx="40186" cy="1212010"/>
                </a:xfrm>
                <a:prstGeom prst="rightBracket">
                  <a:avLst>
                    <a:gd name="adj" fmla="val 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9A71D46F-F62A-46C9-9D83-1A9D71F5CCDD}"/>
                    </a:ext>
                  </a:extLst>
                </p:cNvPr>
                <p:cNvSpPr txBox="1"/>
                <p:nvPr/>
              </p:nvSpPr>
              <p:spPr>
                <a:xfrm>
                  <a:off x="13641901" y="4363446"/>
                  <a:ext cx="477534" cy="1310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kumimoji="1" lang="ja-JP" altLang="en-US" sz="1050" b="1" dirty="0">
                      <a:latin typeface="Helvetica" pitchFamily="34" charset="0"/>
                    </a:rPr>
                    <a:t>＊</a:t>
                  </a:r>
                </a:p>
              </p:txBody>
            </p:sp>
          </p:grpSp>
        </p:grp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E772B075-76A5-475D-BC57-DBF668DC82CF}"/>
                </a:ext>
              </a:extLst>
            </p:cNvPr>
            <p:cNvCxnSpPr>
              <a:cxnSpLocks/>
            </p:cNvCxnSpPr>
            <p:nvPr/>
          </p:nvCxnSpPr>
          <p:spPr>
            <a:xfrm>
              <a:off x="6142385" y="4199467"/>
              <a:ext cx="20788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15FC7E8C-0392-4FB5-81AA-469829C68797}"/>
                </a:ext>
              </a:extLst>
            </p:cNvPr>
            <p:cNvSpPr txBox="1"/>
            <p:nvPr/>
          </p:nvSpPr>
          <p:spPr>
            <a:xfrm>
              <a:off x="6617803" y="4232110"/>
              <a:ext cx="11264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>
                  <a:latin typeface="Helvetica" pitchFamily="34" charset="0"/>
                </a:rPr>
                <a:t>DU145</a:t>
              </a:r>
              <a:endParaRPr kumimoji="1" lang="ja-JP" altLang="en-US" sz="2000" b="1" dirty="0">
                <a:latin typeface="Helvetica" pitchFamily="34" charset="0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FE33D7B-EE9B-4B73-952E-1075C5243162}"/>
              </a:ext>
            </a:extLst>
          </p:cNvPr>
          <p:cNvGrpSpPr/>
          <p:nvPr/>
        </p:nvGrpSpPr>
        <p:grpSpPr>
          <a:xfrm>
            <a:off x="1926611" y="8747416"/>
            <a:ext cx="3073529" cy="3690339"/>
            <a:chOff x="1434795" y="12024444"/>
            <a:chExt cx="3073529" cy="3690339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4AE6CDDC-6BDB-4E63-8DBB-1580FA392F70}"/>
                </a:ext>
              </a:extLst>
            </p:cNvPr>
            <p:cNvGrpSpPr/>
            <p:nvPr/>
          </p:nvGrpSpPr>
          <p:grpSpPr>
            <a:xfrm>
              <a:off x="1434795" y="12024444"/>
              <a:ext cx="3073529" cy="3298459"/>
              <a:chOff x="1101229" y="12879337"/>
              <a:chExt cx="3073529" cy="3298459"/>
            </a:xfrm>
          </p:grpSpPr>
          <p:graphicFrame>
            <p:nvGraphicFramePr>
              <p:cNvPr id="21" name="グラフ 20">
                <a:extLst>
                  <a:ext uri="{FF2B5EF4-FFF2-40B4-BE49-F238E27FC236}">
                    <a16:creationId xmlns:a16="http://schemas.microsoft.com/office/drawing/2014/main" id="{673CFB45-D495-44F5-80EF-FBAC4F00E44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869116277"/>
                  </p:ext>
                </p:extLst>
              </p:nvPr>
            </p:nvGraphicFramePr>
            <p:xfrm>
              <a:off x="1101229" y="12998327"/>
              <a:ext cx="3073529" cy="317946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6D5162F7-6E9B-4332-A915-90713E68067E}"/>
                  </a:ext>
                </a:extLst>
              </p:cNvPr>
              <p:cNvGrpSpPr/>
              <p:nvPr/>
            </p:nvGrpSpPr>
            <p:grpSpPr>
              <a:xfrm>
                <a:off x="2405194" y="12879337"/>
                <a:ext cx="1029338" cy="313139"/>
                <a:chOff x="12756686" y="4400948"/>
                <a:chExt cx="1212010" cy="161557"/>
              </a:xfrm>
            </p:grpSpPr>
            <p:sp>
              <p:nvSpPr>
                <p:cNvPr id="23" name="右大かっこ 22">
                  <a:extLst>
                    <a:ext uri="{FF2B5EF4-FFF2-40B4-BE49-F238E27FC236}">
                      <a16:creationId xmlns:a16="http://schemas.microsoft.com/office/drawing/2014/main" id="{1AEAFB45-4736-49F4-9B87-994F2E2CC7C7}"/>
                    </a:ext>
                  </a:extLst>
                </p:cNvPr>
                <p:cNvSpPr/>
                <p:nvPr/>
              </p:nvSpPr>
              <p:spPr>
                <a:xfrm rot="16200000">
                  <a:off x="13342598" y="3936407"/>
                  <a:ext cx="40186" cy="1212010"/>
                </a:xfrm>
                <a:prstGeom prst="rightBracket">
                  <a:avLst>
                    <a:gd name="adj" fmla="val 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テキスト ボックス 23">
                  <a:extLst>
                    <a:ext uri="{FF2B5EF4-FFF2-40B4-BE49-F238E27FC236}">
                      <a16:creationId xmlns:a16="http://schemas.microsoft.com/office/drawing/2014/main" id="{D89993DC-9CB3-48D5-9A0C-E6550EE990E5}"/>
                    </a:ext>
                  </a:extLst>
                </p:cNvPr>
                <p:cNvSpPr txBox="1"/>
                <p:nvPr/>
              </p:nvSpPr>
              <p:spPr>
                <a:xfrm>
                  <a:off x="13199488" y="4400948"/>
                  <a:ext cx="477534" cy="1310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kumimoji="1" lang="ja-JP" altLang="en-US" sz="1050" b="1" dirty="0">
                      <a:latin typeface="Helvetica" pitchFamily="34" charset="0"/>
                    </a:rPr>
                    <a:t>＊</a:t>
                  </a:r>
                </a:p>
              </p:txBody>
            </p:sp>
          </p:grpSp>
        </p:grp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1303912D-994A-4D9E-91B8-F0C74FCC8AD8}"/>
                </a:ext>
              </a:extLst>
            </p:cNvPr>
            <p:cNvSpPr txBox="1"/>
            <p:nvPr/>
          </p:nvSpPr>
          <p:spPr>
            <a:xfrm>
              <a:off x="2664622" y="15314673"/>
              <a:ext cx="11264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dirty="0" err="1">
                  <a:latin typeface="Helvetica" pitchFamily="34" charset="0"/>
                </a:rPr>
                <a:t>LNCaP</a:t>
              </a:r>
              <a:endParaRPr kumimoji="1" lang="ja-JP" altLang="en-US" sz="2000" b="1" dirty="0">
                <a:latin typeface="Helvetica" pitchFamily="34" charset="0"/>
              </a:endParaRPr>
            </a:p>
          </p:txBody>
        </p: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0086EC30-77F6-4590-AF35-79627ECCE893}"/>
                </a:ext>
              </a:extLst>
            </p:cNvPr>
            <p:cNvCxnSpPr/>
            <p:nvPr/>
          </p:nvCxnSpPr>
          <p:spPr>
            <a:xfrm>
              <a:off x="2210725" y="15314673"/>
              <a:ext cx="203426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4B7D144A-E98D-4714-A4CD-AAACC9AB4B2C}"/>
              </a:ext>
            </a:extLst>
          </p:cNvPr>
          <p:cNvGrpSpPr/>
          <p:nvPr/>
        </p:nvGrpSpPr>
        <p:grpSpPr>
          <a:xfrm>
            <a:off x="6643318" y="8866406"/>
            <a:ext cx="2951734" cy="3544874"/>
            <a:chOff x="8533130" y="887979"/>
            <a:chExt cx="2951734" cy="3544874"/>
          </a:xfrm>
        </p:grpSpPr>
        <p:graphicFrame>
          <p:nvGraphicFramePr>
            <p:cNvPr id="26" name="グラフ 25">
              <a:extLst>
                <a:ext uri="{FF2B5EF4-FFF2-40B4-BE49-F238E27FC236}">
                  <a16:creationId xmlns:a16="http://schemas.microsoft.com/office/drawing/2014/main" id="{DCE885F6-66E2-4ACB-B35C-5694D8E03D61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53269783"/>
                </p:ext>
              </p:extLst>
            </p:nvPr>
          </p:nvGraphicFramePr>
          <p:xfrm>
            <a:off x="8533130" y="1058358"/>
            <a:ext cx="2951734" cy="29116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7570623F-CB6B-4039-99D1-B332825BBC68}"/>
                </a:ext>
              </a:extLst>
            </p:cNvPr>
            <p:cNvCxnSpPr/>
            <p:nvPr/>
          </p:nvCxnSpPr>
          <p:spPr>
            <a:xfrm>
              <a:off x="9228167" y="4012383"/>
              <a:ext cx="200085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29196CF-1C94-4915-945D-CC0F09837D56}"/>
                </a:ext>
              </a:extLst>
            </p:cNvPr>
            <p:cNvSpPr txBox="1"/>
            <p:nvPr/>
          </p:nvSpPr>
          <p:spPr>
            <a:xfrm>
              <a:off x="9777984" y="4032743"/>
              <a:ext cx="11264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b="1" dirty="0">
                  <a:latin typeface="Helvetica" pitchFamily="34" charset="0"/>
                </a:rPr>
                <a:t>22Rv-1</a:t>
              </a:r>
              <a:endParaRPr kumimoji="1" lang="ja-JP" altLang="en-US" sz="2000" b="1" dirty="0">
                <a:latin typeface="Helvetica" pitchFamily="34" charset="0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B8E35A27-184A-445F-8C2F-9BAC7C34B99D}"/>
                </a:ext>
              </a:extLst>
            </p:cNvPr>
            <p:cNvGrpSpPr/>
            <p:nvPr/>
          </p:nvGrpSpPr>
          <p:grpSpPr>
            <a:xfrm>
              <a:off x="9692640" y="887979"/>
              <a:ext cx="1104715" cy="348957"/>
              <a:chOff x="13204450" y="4363446"/>
              <a:chExt cx="1212010" cy="131003"/>
            </a:xfrm>
          </p:grpSpPr>
          <p:sp>
            <p:nvSpPr>
              <p:cNvPr id="30" name="右大かっこ 29">
                <a:extLst>
                  <a:ext uri="{FF2B5EF4-FFF2-40B4-BE49-F238E27FC236}">
                    <a16:creationId xmlns:a16="http://schemas.microsoft.com/office/drawing/2014/main" id="{088618B5-970F-4E85-BA1F-095B2EF8464A}"/>
                  </a:ext>
                </a:extLst>
              </p:cNvPr>
              <p:cNvSpPr/>
              <p:nvPr/>
            </p:nvSpPr>
            <p:spPr>
              <a:xfrm rot="16200000">
                <a:off x="13790362" y="3864023"/>
                <a:ext cx="40186" cy="1212010"/>
              </a:xfrm>
              <a:prstGeom prst="rightBracket">
                <a:avLst>
                  <a:gd name="adj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31" name="テキスト ボックス 26">
                <a:extLst>
                  <a:ext uri="{FF2B5EF4-FFF2-40B4-BE49-F238E27FC236}">
                    <a16:creationId xmlns:a16="http://schemas.microsoft.com/office/drawing/2014/main" id="{0566D4FF-AB63-4768-A7D9-8779159C27D1}"/>
                  </a:ext>
                </a:extLst>
              </p:cNvPr>
              <p:cNvSpPr txBox="1"/>
              <p:nvPr/>
            </p:nvSpPr>
            <p:spPr>
              <a:xfrm>
                <a:off x="13641901" y="4363446"/>
                <a:ext cx="477534" cy="131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kumimoji="1" lang="ja-JP" altLang="en-US" sz="1050" b="1" dirty="0">
                    <a:latin typeface="Helvetica" pitchFamily="34" charset="0"/>
                  </a:rPr>
                  <a:t>＊</a:t>
                </a:r>
              </a:p>
            </p:txBody>
          </p:sp>
        </p:grp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51E6AC9-DCA7-4ED8-96EE-3208E70F7A3C}"/>
              </a:ext>
            </a:extLst>
          </p:cNvPr>
          <p:cNvSpPr txBox="1"/>
          <p:nvPr/>
        </p:nvSpPr>
        <p:spPr>
          <a:xfrm>
            <a:off x="103391" y="219456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 pitchFamily="34" charset="0"/>
              </a:rPr>
              <a:t>Supplementary Figure 1</a:t>
            </a:r>
            <a:endParaRPr kumimoji="1" lang="ja-JP" altLang="en-US" b="1" dirty="0">
              <a:latin typeface="Helvetica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BECD877-3EF3-4A3C-8C22-0C38DEB6DCBD}"/>
              </a:ext>
            </a:extLst>
          </p:cNvPr>
          <p:cNvSpPr txBox="1"/>
          <p:nvPr/>
        </p:nvSpPr>
        <p:spPr>
          <a:xfrm>
            <a:off x="546140" y="1038048"/>
            <a:ext cx="205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Helvetica" pitchFamily="34" charset="0"/>
              </a:rPr>
              <a:t>A</a:t>
            </a:r>
            <a:endParaRPr kumimoji="1" lang="ja-JP" altLang="en-US" sz="2000" b="1" dirty="0">
              <a:latin typeface="Helvetica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680D34C-DB1C-4273-AC9C-4939EAB06C7A}"/>
              </a:ext>
            </a:extLst>
          </p:cNvPr>
          <p:cNvSpPr txBox="1"/>
          <p:nvPr/>
        </p:nvSpPr>
        <p:spPr>
          <a:xfrm>
            <a:off x="751921" y="7550608"/>
            <a:ext cx="2057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Helvetica" pitchFamily="34" charset="0"/>
              </a:rPr>
              <a:t>B</a:t>
            </a:r>
            <a:endParaRPr kumimoji="1" lang="ja-JP" altLang="en-US" sz="2000" b="1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506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6749</TotalTime>
  <Words>25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Helvetica</vt:lpstr>
      <vt:lpstr>Office テーマ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sekino yohei</dc:creator>
  <cp:lastModifiedBy>MDPI</cp:lastModifiedBy>
  <cp:revision>142</cp:revision>
  <cp:lastPrinted>2019-07-08T13:13:42Z</cp:lastPrinted>
  <dcterms:created xsi:type="dcterms:W3CDTF">2019-02-20T08:13:17Z</dcterms:created>
  <dcterms:modified xsi:type="dcterms:W3CDTF">2019-08-06T06:42:57Z</dcterms:modified>
</cp:coreProperties>
</file>