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1" r:id="rId2"/>
    <p:sldId id="275" r:id="rId3"/>
    <p:sldId id="277" r:id="rId4"/>
    <p:sldId id="271" r:id="rId5"/>
    <p:sldId id="27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9D1717"/>
    <a:srgbClr val="00FFFF"/>
    <a:srgbClr val="00FF00"/>
    <a:srgbClr val="0000FF"/>
    <a:srgbClr val="969696"/>
    <a:srgbClr val="BF89D7"/>
    <a:srgbClr val="B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6" autoAdjust="0"/>
    <p:restoredTop sz="96395" autoAdjust="0"/>
  </p:normalViewPr>
  <p:slideViewPr>
    <p:cSldViewPr snapToGrid="0">
      <p:cViewPr varScale="1">
        <p:scale>
          <a:sx n="112" d="100"/>
          <a:sy n="112" d="100"/>
        </p:scale>
        <p:origin x="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FD32D-B663-4C4D-A68D-6B2B5990132A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7D398A-AB53-4B03-92A2-19940150E9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953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Data normalization </a:t>
            </a:r>
            <a:r>
              <a:rPr lang="en-GB" dirty="0" smtClean="0"/>
              <a:t>was carried out using Perseus software</a:t>
            </a:r>
            <a:r>
              <a:rPr lang="en-GB" smtClean="0"/>
              <a:t>. All </a:t>
            </a:r>
            <a:r>
              <a:rPr lang="en-GB" dirty="0" smtClean="0"/>
              <a:t>the protein intensities </a:t>
            </a:r>
            <a:r>
              <a:rPr lang="en-GB" smtClean="0"/>
              <a:t>were normalized </a:t>
            </a:r>
            <a:r>
              <a:rPr lang="en-GB" dirty="0" smtClean="0"/>
              <a:t>as per the </a:t>
            </a:r>
            <a:r>
              <a:rPr lang="en-GB" smtClean="0"/>
              <a:t>method explained </a:t>
            </a:r>
            <a:r>
              <a:rPr lang="en-GB" dirty="0" smtClean="0"/>
              <a:t>in the </a:t>
            </a:r>
            <a:r>
              <a:rPr lang="en-GB" smtClean="0"/>
              <a:t>previous slide</a:t>
            </a:r>
            <a:r>
              <a:rPr lang="en-GB" baseline="0" smtClean="0"/>
              <a:t> and multi-scatter plots </a:t>
            </a:r>
            <a:r>
              <a:rPr lang="en-GB" baseline="0" dirty="0" smtClean="0"/>
              <a:t>were generated at first to check the effect </a:t>
            </a:r>
            <a:r>
              <a:rPr lang="en-GB" baseline="0" smtClean="0"/>
              <a:t>of normalization</a:t>
            </a:r>
            <a:r>
              <a:rPr lang="en-GB" baseline="0" dirty="0" smtClean="0"/>
              <a:t>. Regions marked inside the red boxes represent </a:t>
            </a:r>
            <a:r>
              <a:rPr lang="en-GB" baseline="0" smtClean="0"/>
              <a:t>the technical replicates </a:t>
            </a:r>
            <a:r>
              <a:rPr lang="en-GB" baseline="0" dirty="0" smtClean="0"/>
              <a:t>(</a:t>
            </a:r>
            <a:r>
              <a:rPr lang="en-GB" baseline="0" smtClean="0"/>
              <a:t>separate LC-MS </a:t>
            </a:r>
            <a:r>
              <a:rPr lang="en-GB" baseline="0" dirty="0" smtClean="0"/>
              <a:t>runs) which </a:t>
            </a:r>
            <a:r>
              <a:rPr lang="en-GB" baseline="0" smtClean="0"/>
              <a:t>showed large </a:t>
            </a:r>
            <a:r>
              <a:rPr lang="en-GB" baseline="0" dirty="0" smtClean="0"/>
              <a:t>variations </a:t>
            </a:r>
            <a:r>
              <a:rPr lang="en-GB" baseline="0" smtClean="0"/>
              <a:t>before normalization. Normalization </a:t>
            </a:r>
            <a:r>
              <a:rPr lang="en-GB" baseline="0" dirty="0" smtClean="0"/>
              <a:t>method reduced these variations among </a:t>
            </a:r>
            <a:r>
              <a:rPr lang="en-GB" baseline="0" smtClean="0"/>
              <a:t>the technical replicates</a:t>
            </a:r>
            <a:r>
              <a:rPr lang="en-GB" baseline="0" dirty="0" smtClean="0"/>
              <a:t>. Histograms </a:t>
            </a:r>
            <a:r>
              <a:rPr lang="en-GB" baseline="0" smtClean="0"/>
              <a:t>were also </a:t>
            </a:r>
            <a:r>
              <a:rPr lang="en-GB" baseline="0" dirty="0" smtClean="0"/>
              <a:t>generated to observe the distribution of proteins </a:t>
            </a:r>
            <a:r>
              <a:rPr lang="en-GB" baseline="0" smtClean="0"/>
              <a:t>in control </a:t>
            </a:r>
            <a:r>
              <a:rPr lang="en-GB" baseline="0" dirty="0" smtClean="0"/>
              <a:t>and mSP1 </a:t>
            </a:r>
            <a:r>
              <a:rPr lang="en-GB" baseline="0" smtClean="0"/>
              <a:t>treated samples. Lower panel </a:t>
            </a:r>
            <a:r>
              <a:rPr lang="en-GB" baseline="0" dirty="0" smtClean="0"/>
              <a:t>shows the </a:t>
            </a:r>
            <a:r>
              <a:rPr lang="en-GB" baseline="0" smtClean="0"/>
              <a:t>distribution plots </a:t>
            </a:r>
            <a:r>
              <a:rPr lang="en-GB" baseline="0" dirty="0" smtClean="0"/>
              <a:t>and </a:t>
            </a:r>
            <a:r>
              <a:rPr lang="en-GB" baseline="0" smtClean="0"/>
              <a:t>dot plots </a:t>
            </a:r>
            <a:r>
              <a:rPr lang="en-GB" baseline="0" dirty="0" smtClean="0"/>
              <a:t>before and </a:t>
            </a:r>
            <a:r>
              <a:rPr lang="en-GB" baseline="0" smtClean="0"/>
              <a:t>after normalization</a:t>
            </a:r>
            <a:r>
              <a:rPr lang="en-GB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5B873-F1C8-43F6-BD35-27999469817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270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F72-5FAD-4189-85E0-5773EEE840B9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C8C7C-3EB8-4BAE-BA4E-4AD943351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32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F72-5FAD-4189-85E0-5773EEE840B9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C8C7C-3EB8-4BAE-BA4E-4AD943351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991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F72-5FAD-4189-85E0-5773EEE840B9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C8C7C-3EB8-4BAE-BA4E-4AD943351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650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F72-5FAD-4189-85E0-5773EEE840B9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C8C7C-3EB8-4BAE-BA4E-4AD943351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401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F72-5FAD-4189-85E0-5773EEE840B9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C8C7C-3EB8-4BAE-BA4E-4AD943351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608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F72-5FAD-4189-85E0-5773EEE840B9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C8C7C-3EB8-4BAE-BA4E-4AD943351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693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F72-5FAD-4189-85E0-5773EEE840B9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C8C7C-3EB8-4BAE-BA4E-4AD943351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754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F72-5FAD-4189-85E0-5773EEE840B9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C8C7C-3EB8-4BAE-BA4E-4AD943351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5223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F72-5FAD-4189-85E0-5773EEE840B9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C8C7C-3EB8-4BAE-BA4E-4AD943351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366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F72-5FAD-4189-85E0-5773EEE840B9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C8C7C-3EB8-4BAE-BA4E-4AD943351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716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F72-5FAD-4189-85E0-5773EEE840B9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C8C7C-3EB8-4BAE-BA4E-4AD943351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723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7AF72-5FAD-4189-85E0-5773EEE840B9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C8C7C-3EB8-4BAE-BA4E-4AD9433517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11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96359" y="30080"/>
            <a:ext cx="11738875" cy="6076950"/>
            <a:chOff x="196359" y="896855"/>
            <a:chExt cx="11738875" cy="6076950"/>
          </a:xfrm>
        </p:grpSpPr>
        <p:grpSp>
          <p:nvGrpSpPr>
            <p:cNvPr id="57" name="Group 56"/>
            <p:cNvGrpSpPr/>
            <p:nvPr/>
          </p:nvGrpSpPr>
          <p:grpSpPr>
            <a:xfrm>
              <a:off x="6174995" y="1162050"/>
              <a:ext cx="5760239" cy="5811755"/>
              <a:chOff x="4366717" y="488950"/>
              <a:chExt cx="3678733" cy="3726886"/>
            </a:xfrm>
          </p:grpSpPr>
          <p:grpSp>
            <p:nvGrpSpPr>
              <p:cNvPr id="50" name="Group 49"/>
              <p:cNvGrpSpPr/>
              <p:nvPr/>
            </p:nvGrpSpPr>
            <p:grpSpPr>
              <a:xfrm>
                <a:off x="4540250" y="488950"/>
                <a:ext cx="3505200" cy="3511550"/>
                <a:chOff x="7950200" y="209550"/>
                <a:chExt cx="3505200" cy="3511550"/>
              </a:xfrm>
            </p:grpSpPr>
            <p:pic>
              <p:nvPicPr>
                <p:cNvPr id="35" name="Picture 34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28" t="-1" b="2482"/>
                <a:stretch/>
              </p:blipFill>
              <p:spPr>
                <a:xfrm>
                  <a:off x="7950200" y="228600"/>
                  <a:ext cx="3505200" cy="3492500"/>
                </a:xfrm>
                <a:prstGeom prst="rect">
                  <a:avLst/>
                </a:prstGeom>
              </p:spPr>
            </p:pic>
            <p:sp>
              <p:nvSpPr>
                <p:cNvPr id="44" name="Freeform 43"/>
                <p:cNvSpPr/>
                <p:nvPr/>
              </p:nvSpPr>
              <p:spPr>
                <a:xfrm>
                  <a:off x="7987105" y="1377950"/>
                  <a:ext cx="2306461" cy="2317750"/>
                </a:xfrm>
                <a:custGeom>
                  <a:avLst/>
                  <a:gdLst>
                    <a:gd name="connsiteX0" fmla="*/ 14111 w 2306461"/>
                    <a:gd name="connsiteY0" fmla="*/ 12700 h 2317750"/>
                    <a:gd name="connsiteX1" fmla="*/ 1144411 w 2306461"/>
                    <a:gd name="connsiteY1" fmla="*/ 0 h 2317750"/>
                    <a:gd name="connsiteX2" fmla="*/ 1157111 w 2306461"/>
                    <a:gd name="connsiteY2" fmla="*/ 1155700 h 2317750"/>
                    <a:gd name="connsiteX3" fmla="*/ 2293761 w 2306461"/>
                    <a:gd name="connsiteY3" fmla="*/ 1155700 h 2317750"/>
                    <a:gd name="connsiteX4" fmla="*/ 2306461 w 2306461"/>
                    <a:gd name="connsiteY4" fmla="*/ 2317750 h 2317750"/>
                    <a:gd name="connsiteX5" fmla="*/ 1411 w 2306461"/>
                    <a:gd name="connsiteY5" fmla="*/ 2305050 h 2317750"/>
                    <a:gd name="connsiteX6" fmla="*/ 14111 w 2306461"/>
                    <a:gd name="connsiteY6" fmla="*/ 12700 h 2317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06461" h="2317750">
                      <a:moveTo>
                        <a:pt x="14111" y="12700"/>
                      </a:moveTo>
                      <a:lnTo>
                        <a:pt x="1144411" y="0"/>
                      </a:lnTo>
                      <a:lnTo>
                        <a:pt x="1157111" y="1155700"/>
                      </a:lnTo>
                      <a:lnTo>
                        <a:pt x="2293761" y="1155700"/>
                      </a:lnTo>
                      <a:lnTo>
                        <a:pt x="2306461" y="2317750"/>
                      </a:lnTo>
                      <a:lnTo>
                        <a:pt x="1411" y="2305050"/>
                      </a:lnTo>
                      <a:cubicBezTo>
                        <a:pt x="-706" y="1536700"/>
                        <a:pt x="-2822" y="768350"/>
                        <a:pt x="14111" y="12700"/>
                      </a:cubicBezTo>
                      <a:close/>
                    </a:path>
                  </a:pathLst>
                </a:custGeom>
                <a:noFill/>
                <a:ln w="2222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6" name="Freeform 45"/>
                <p:cNvSpPr/>
                <p:nvPr/>
              </p:nvSpPr>
              <p:spPr>
                <a:xfrm flipH="1" flipV="1">
                  <a:off x="9135512" y="209550"/>
                  <a:ext cx="2306461" cy="2317750"/>
                </a:xfrm>
                <a:custGeom>
                  <a:avLst/>
                  <a:gdLst>
                    <a:gd name="connsiteX0" fmla="*/ 14111 w 2306461"/>
                    <a:gd name="connsiteY0" fmla="*/ 12700 h 2317750"/>
                    <a:gd name="connsiteX1" fmla="*/ 1144411 w 2306461"/>
                    <a:gd name="connsiteY1" fmla="*/ 0 h 2317750"/>
                    <a:gd name="connsiteX2" fmla="*/ 1157111 w 2306461"/>
                    <a:gd name="connsiteY2" fmla="*/ 1155700 h 2317750"/>
                    <a:gd name="connsiteX3" fmla="*/ 2293761 w 2306461"/>
                    <a:gd name="connsiteY3" fmla="*/ 1155700 h 2317750"/>
                    <a:gd name="connsiteX4" fmla="*/ 2306461 w 2306461"/>
                    <a:gd name="connsiteY4" fmla="*/ 2317750 h 2317750"/>
                    <a:gd name="connsiteX5" fmla="*/ 1411 w 2306461"/>
                    <a:gd name="connsiteY5" fmla="*/ 2305050 h 2317750"/>
                    <a:gd name="connsiteX6" fmla="*/ 14111 w 2306461"/>
                    <a:gd name="connsiteY6" fmla="*/ 12700 h 2317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06461" h="2317750">
                      <a:moveTo>
                        <a:pt x="14111" y="12700"/>
                      </a:moveTo>
                      <a:lnTo>
                        <a:pt x="1144411" y="0"/>
                      </a:lnTo>
                      <a:lnTo>
                        <a:pt x="1157111" y="1155700"/>
                      </a:lnTo>
                      <a:lnTo>
                        <a:pt x="2293761" y="1155700"/>
                      </a:lnTo>
                      <a:lnTo>
                        <a:pt x="2306461" y="2317750"/>
                      </a:lnTo>
                      <a:lnTo>
                        <a:pt x="1411" y="2305050"/>
                      </a:lnTo>
                      <a:cubicBezTo>
                        <a:pt x="-706" y="1536700"/>
                        <a:pt x="-2822" y="768350"/>
                        <a:pt x="14111" y="12700"/>
                      </a:cubicBezTo>
                      <a:close/>
                    </a:path>
                  </a:pathLst>
                </a:custGeom>
                <a:noFill/>
                <a:ln w="2222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2" name="TextBox 51"/>
              <p:cNvSpPr txBox="1"/>
              <p:nvPr/>
            </p:nvSpPr>
            <p:spPr>
              <a:xfrm rot="16200000">
                <a:off x="3148750" y="2076293"/>
                <a:ext cx="271293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Log</a:t>
                </a:r>
                <a:r>
                  <a:rPr lang="en-GB" sz="12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GB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intensities after normalization</a:t>
                </a:r>
                <a:endParaRPr lang="en-GB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5131639" y="3938837"/>
                <a:ext cx="271293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Log</a:t>
                </a:r>
                <a:r>
                  <a:rPr lang="en-GB" sz="12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GB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intensities after normalization</a:t>
                </a:r>
                <a:endParaRPr lang="en-GB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196359" y="896855"/>
              <a:ext cx="9557241" cy="6050351"/>
              <a:chOff x="142233" y="330290"/>
              <a:chExt cx="6103660" cy="3879890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323850" y="500351"/>
                <a:ext cx="3490912" cy="3500149"/>
                <a:chOff x="4076700" y="220951"/>
                <a:chExt cx="3490912" cy="3500149"/>
              </a:xfrm>
            </p:grpSpPr>
            <p:pic>
              <p:nvPicPr>
                <p:cNvPr id="34" name="Picture 33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527" t="-1" b="2482"/>
                <a:stretch/>
              </p:blipFill>
              <p:spPr>
                <a:xfrm>
                  <a:off x="4076700" y="228600"/>
                  <a:ext cx="3490912" cy="3492500"/>
                </a:xfrm>
                <a:prstGeom prst="rect">
                  <a:avLst/>
                </a:prstGeom>
              </p:spPr>
            </p:pic>
            <p:sp>
              <p:nvSpPr>
                <p:cNvPr id="43" name="Freeform 42"/>
                <p:cNvSpPr/>
                <p:nvPr/>
              </p:nvSpPr>
              <p:spPr>
                <a:xfrm>
                  <a:off x="4100689" y="1377950"/>
                  <a:ext cx="2306461" cy="2317750"/>
                </a:xfrm>
                <a:custGeom>
                  <a:avLst/>
                  <a:gdLst>
                    <a:gd name="connsiteX0" fmla="*/ 14111 w 2306461"/>
                    <a:gd name="connsiteY0" fmla="*/ 12700 h 2317750"/>
                    <a:gd name="connsiteX1" fmla="*/ 1144411 w 2306461"/>
                    <a:gd name="connsiteY1" fmla="*/ 0 h 2317750"/>
                    <a:gd name="connsiteX2" fmla="*/ 1157111 w 2306461"/>
                    <a:gd name="connsiteY2" fmla="*/ 1155700 h 2317750"/>
                    <a:gd name="connsiteX3" fmla="*/ 2293761 w 2306461"/>
                    <a:gd name="connsiteY3" fmla="*/ 1155700 h 2317750"/>
                    <a:gd name="connsiteX4" fmla="*/ 2306461 w 2306461"/>
                    <a:gd name="connsiteY4" fmla="*/ 2317750 h 2317750"/>
                    <a:gd name="connsiteX5" fmla="*/ 1411 w 2306461"/>
                    <a:gd name="connsiteY5" fmla="*/ 2305050 h 2317750"/>
                    <a:gd name="connsiteX6" fmla="*/ 14111 w 2306461"/>
                    <a:gd name="connsiteY6" fmla="*/ 12700 h 2317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06461" h="2317750">
                      <a:moveTo>
                        <a:pt x="14111" y="12700"/>
                      </a:moveTo>
                      <a:lnTo>
                        <a:pt x="1144411" y="0"/>
                      </a:lnTo>
                      <a:lnTo>
                        <a:pt x="1157111" y="1155700"/>
                      </a:lnTo>
                      <a:lnTo>
                        <a:pt x="2293761" y="1155700"/>
                      </a:lnTo>
                      <a:lnTo>
                        <a:pt x="2306461" y="2317750"/>
                      </a:lnTo>
                      <a:lnTo>
                        <a:pt x="1411" y="2305050"/>
                      </a:lnTo>
                      <a:cubicBezTo>
                        <a:pt x="-706" y="1536700"/>
                        <a:pt x="-2822" y="768350"/>
                        <a:pt x="14111" y="12700"/>
                      </a:cubicBezTo>
                      <a:close/>
                    </a:path>
                  </a:pathLst>
                </a:custGeom>
                <a:noFill/>
                <a:ln w="2222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Freeform 44"/>
                <p:cNvSpPr/>
                <p:nvPr/>
              </p:nvSpPr>
              <p:spPr>
                <a:xfrm flipH="1" flipV="1">
                  <a:off x="5248352" y="220951"/>
                  <a:ext cx="2306461" cy="2317750"/>
                </a:xfrm>
                <a:custGeom>
                  <a:avLst/>
                  <a:gdLst>
                    <a:gd name="connsiteX0" fmla="*/ 14111 w 2306461"/>
                    <a:gd name="connsiteY0" fmla="*/ 12700 h 2317750"/>
                    <a:gd name="connsiteX1" fmla="*/ 1144411 w 2306461"/>
                    <a:gd name="connsiteY1" fmla="*/ 0 h 2317750"/>
                    <a:gd name="connsiteX2" fmla="*/ 1157111 w 2306461"/>
                    <a:gd name="connsiteY2" fmla="*/ 1155700 h 2317750"/>
                    <a:gd name="connsiteX3" fmla="*/ 2293761 w 2306461"/>
                    <a:gd name="connsiteY3" fmla="*/ 1155700 h 2317750"/>
                    <a:gd name="connsiteX4" fmla="*/ 2306461 w 2306461"/>
                    <a:gd name="connsiteY4" fmla="*/ 2317750 h 2317750"/>
                    <a:gd name="connsiteX5" fmla="*/ 1411 w 2306461"/>
                    <a:gd name="connsiteY5" fmla="*/ 2305050 h 2317750"/>
                    <a:gd name="connsiteX6" fmla="*/ 14111 w 2306461"/>
                    <a:gd name="connsiteY6" fmla="*/ 12700 h 2317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06461" h="2317750">
                      <a:moveTo>
                        <a:pt x="14111" y="12700"/>
                      </a:moveTo>
                      <a:lnTo>
                        <a:pt x="1144411" y="0"/>
                      </a:lnTo>
                      <a:lnTo>
                        <a:pt x="1157111" y="1155700"/>
                      </a:lnTo>
                      <a:lnTo>
                        <a:pt x="2293761" y="1155700"/>
                      </a:lnTo>
                      <a:lnTo>
                        <a:pt x="2306461" y="2317750"/>
                      </a:lnTo>
                      <a:lnTo>
                        <a:pt x="1411" y="2305050"/>
                      </a:lnTo>
                      <a:cubicBezTo>
                        <a:pt x="-706" y="1536700"/>
                        <a:pt x="-2822" y="768350"/>
                        <a:pt x="14111" y="12700"/>
                      </a:cubicBezTo>
                      <a:close/>
                    </a:path>
                  </a:pathLst>
                </a:custGeom>
                <a:noFill/>
                <a:ln w="2222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3" name="TextBox 52"/>
              <p:cNvSpPr txBox="1"/>
              <p:nvPr/>
            </p:nvSpPr>
            <p:spPr>
              <a:xfrm rot="16200000">
                <a:off x="-1075734" y="2076292"/>
                <a:ext cx="271293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Log</a:t>
                </a:r>
                <a:r>
                  <a:rPr lang="en-GB" sz="12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GB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intensities before normalization</a:t>
                </a:r>
                <a:endParaRPr lang="en-GB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702387" y="3933181"/>
                <a:ext cx="271293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Log</a:t>
                </a:r>
                <a:r>
                  <a:rPr lang="en-GB" sz="12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GB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intensities before normalization</a:t>
                </a:r>
                <a:endParaRPr lang="en-GB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709923" y="330290"/>
                <a:ext cx="4535970" cy="177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Multi-scatter plots showing Pearson Correlation Coefficient values before and after normalization</a:t>
                </a:r>
                <a:endParaRPr lang="en-GB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248" y="5948669"/>
            <a:ext cx="10859495" cy="80906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-60524" y="-44350"/>
            <a:ext cx="2642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</a:p>
        </p:txBody>
      </p:sp>
    </p:spTree>
    <p:extLst>
      <p:ext uri="{BB962C8B-B14F-4D97-AF65-F5344CB8AC3E}">
        <p14:creationId xmlns:p14="http://schemas.microsoft.com/office/powerpoint/2010/main" val="3177700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924050" y="3538243"/>
            <a:ext cx="4152671" cy="2843508"/>
            <a:chOff x="4403467" y="0"/>
            <a:chExt cx="4152671" cy="284350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701"/>
            <a:stretch/>
          </p:blipFill>
          <p:spPr>
            <a:xfrm>
              <a:off x="4403467" y="0"/>
              <a:ext cx="4152671" cy="2843508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6240689" y="411480"/>
              <a:ext cx="7293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1472</a:t>
              </a:r>
              <a:endParaRPr lang="en-GB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061276" y="3676650"/>
            <a:ext cx="4207162" cy="2670814"/>
            <a:chOff x="4376221" y="3583653"/>
            <a:chExt cx="4207162" cy="267081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6221" y="3583653"/>
              <a:ext cx="4207162" cy="2650512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917691" y="3748735"/>
              <a:ext cx="5638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393</a:t>
              </a:r>
              <a:endParaRPr lang="en-GB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51902" y="5885135"/>
              <a:ext cx="6954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1079</a:t>
              </a:r>
              <a:endParaRPr lang="en-GB" b="1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924714" y="648854"/>
            <a:ext cx="8343724" cy="2732521"/>
            <a:chOff x="362614" y="696479"/>
            <a:chExt cx="8343724" cy="2732521"/>
          </a:xfrm>
        </p:grpSpPr>
        <p:grpSp>
          <p:nvGrpSpPr>
            <p:cNvPr id="30" name="Group 29"/>
            <p:cNvGrpSpPr/>
            <p:nvPr/>
          </p:nvGrpSpPr>
          <p:grpSpPr>
            <a:xfrm>
              <a:off x="362614" y="962025"/>
              <a:ext cx="4152670" cy="2466975"/>
              <a:chOff x="248314" y="381000"/>
              <a:chExt cx="4152670" cy="2466975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233" b="8557"/>
              <a:stretch/>
            </p:blipFill>
            <p:spPr>
              <a:xfrm>
                <a:off x="248314" y="381000"/>
                <a:ext cx="4152670" cy="2466975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2051302" y="411480"/>
                <a:ext cx="7293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830</a:t>
                </a:r>
                <a:endParaRPr lang="en-GB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4499176" y="696479"/>
              <a:ext cx="4207162" cy="2581560"/>
              <a:chOff x="4251526" y="115454"/>
              <a:chExt cx="4207162" cy="2581560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4251526" y="115454"/>
                <a:ext cx="4207162" cy="2581560"/>
                <a:chOff x="18107" y="3604327"/>
                <a:chExt cx="4207162" cy="2581560"/>
              </a:xfrm>
            </p:grpSpPr>
            <p:pic>
              <p:nvPicPr>
                <p:cNvPr id="6" name="Picture 5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8107" y="3604327"/>
                  <a:ext cx="4207162" cy="2180713"/>
                </a:xfrm>
                <a:prstGeom prst="rect">
                  <a:avLst/>
                </a:prstGeom>
              </p:spPr>
            </p:pic>
            <p:sp>
              <p:nvSpPr>
                <p:cNvPr id="11" name="TextBox 10"/>
                <p:cNvSpPr txBox="1"/>
                <p:nvPr/>
              </p:nvSpPr>
              <p:spPr>
                <a:xfrm>
                  <a:off x="503750" y="3855415"/>
                  <a:ext cx="56388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1" dirty="0" smtClean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436</a:t>
                  </a:r>
                  <a:endParaRPr lang="en-GB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503750" y="5816555"/>
                  <a:ext cx="56388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1" dirty="0" smtClean="0">
                      <a:solidFill>
                        <a:srgbClr val="00FF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394</a:t>
                  </a:r>
                  <a:endParaRPr lang="en-GB" b="1" dirty="0">
                    <a:solidFill>
                      <a:srgbClr val="00FF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99895" y="429137"/>
                <a:ext cx="3517697" cy="2188654"/>
              </a:xfrm>
              <a:prstGeom prst="rect">
                <a:avLst/>
              </a:prstGeom>
            </p:spPr>
          </p:pic>
        </p:grpSp>
      </p:grpSp>
      <p:sp>
        <p:nvSpPr>
          <p:cNvPr id="33" name="TextBox 32"/>
          <p:cNvSpPr txBox="1"/>
          <p:nvPr/>
        </p:nvSpPr>
        <p:spPr>
          <a:xfrm rot="16200000">
            <a:off x="541301" y="1874400"/>
            <a:ext cx="21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Cytosolic Proteome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541300" y="4817240"/>
            <a:ext cx="21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PM Proteome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989017" y="345125"/>
            <a:ext cx="21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Differential proteins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509645" y="344303"/>
            <a:ext cx="360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Up- and down-regulated  proteins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534525" y="6489030"/>
            <a:ext cx="2642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953738" y="567417"/>
            <a:ext cx="546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953738" y="3507041"/>
            <a:ext cx="546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40609" y="563401"/>
            <a:ext cx="546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240609" y="3503025"/>
            <a:ext cx="546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070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4486275" y="1222813"/>
            <a:ext cx="3743325" cy="4159741"/>
            <a:chOff x="3400425" y="717988"/>
            <a:chExt cx="3743325" cy="4159741"/>
          </a:xfrm>
        </p:grpSpPr>
        <p:grpSp>
          <p:nvGrpSpPr>
            <p:cNvPr id="33" name="Group 32"/>
            <p:cNvGrpSpPr/>
            <p:nvPr/>
          </p:nvGrpSpPr>
          <p:grpSpPr>
            <a:xfrm>
              <a:off x="3400425" y="1241819"/>
              <a:ext cx="3743325" cy="3635910"/>
              <a:chOff x="3400425" y="1241819"/>
              <a:chExt cx="3743325" cy="3635910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421" r="32422"/>
              <a:stretch/>
            </p:blipFill>
            <p:spPr>
              <a:xfrm>
                <a:off x="3400425" y="1241819"/>
                <a:ext cx="3743325" cy="3635910"/>
              </a:xfrm>
              <a:prstGeom prst="rect">
                <a:avLst/>
              </a:prstGeom>
            </p:spPr>
          </p:pic>
          <p:sp>
            <p:nvSpPr>
              <p:cNvPr id="9" name="Rounded Rectangle 8"/>
              <p:cNvSpPr/>
              <p:nvPr/>
            </p:nvSpPr>
            <p:spPr>
              <a:xfrm>
                <a:off x="5725823" y="1500357"/>
                <a:ext cx="706582" cy="337049"/>
              </a:xfrm>
              <a:prstGeom prst="roundRect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MKP1</a:t>
                </a:r>
                <a:endParaRPr lang="en-GB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5229311" y="1283606"/>
                <a:ext cx="706582" cy="337049"/>
              </a:xfrm>
              <a:prstGeom prst="roundRect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PTP1</a:t>
                </a:r>
                <a:endParaRPr lang="en-GB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" name="Rounded Rectangle 4"/>
              <p:cNvSpPr/>
              <p:nvPr/>
            </p:nvSpPr>
            <p:spPr>
              <a:xfrm>
                <a:off x="3696653" y="1909445"/>
                <a:ext cx="706582" cy="337049"/>
              </a:xfrm>
              <a:prstGeom prst="round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MPK4</a:t>
                </a:r>
                <a:endParaRPr lang="en-GB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" name="Rounded Rectangle 5"/>
              <p:cNvSpPr/>
              <p:nvPr/>
            </p:nvSpPr>
            <p:spPr>
              <a:xfrm>
                <a:off x="4102332" y="1500357"/>
                <a:ext cx="706582" cy="337049"/>
              </a:xfrm>
              <a:prstGeom prst="roundRect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MKP2</a:t>
                </a:r>
                <a:endParaRPr lang="en-GB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6126739" y="1908368"/>
                <a:ext cx="706582" cy="337049"/>
              </a:xfrm>
              <a:prstGeom prst="round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BIR1</a:t>
                </a:r>
                <a:endParaRPr lang="en-GB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6305769" y="2423017"/>
                <a:ext cx="833218" cy="337049"/>
              </a:xfrm>
              <a:prstGeom prst="roundRect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WRKY33</a:t>
                </a:r>
                <a:endParaRPr lang="en-GB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6348632" y="3004316"/>
                <a:ext cx="706582" cy="337049"/>
              </a:xfrm>
              <a:prstGeom prst="roundRect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MKS1</a:t>
                </a:r>
                <a:endParaRPr lang="en-GB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3696653" y="3530155"/>
                <a:ext cx="706582" cy="337049"/>
              </a:xfrm>
              <a:prstGeom prst="round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MPK3</a:t>
                </a:r>
                <a:endParaRPr lang="en-GB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5725823" y="3936259"/>
                <a:ext cx="706582" cy="337049"/>
              </a:xfrm>
              <a:prstGeom prst="roundRect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MPK6</a:t>
                </a:r>
                <a:endParaRPr lang="en-GB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>
                <a:off x="3990215" y="3874082"/>
                <a:ext cx="706582" cy="337049"/>
              </a:xfrm>
              <a:prstGeom prst="round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RLK</a:t>
                </a:r>
                <a:endParaRPr lang="en-GB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5200675" y="4149926"/>
                <a:ext cx="706582" cy="337049"/>
              </a:xfrm>
              <a:prstGeom prst="round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CRK11</a:t>
                </a:r>
                <a:endParaRPr lang="en-GB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3479304" y="3004315"/>
                <a:ext cx="706582" cy="337049"/>
              </a:xfrm>
              <a:prstGeom prst="round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CRK10</a:t>
                </a:r>
                <a:endParaRPr lang="en-GB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4477259" y="4145491"/>
                <a:ext cx="747231" cy="337049"/>
              </a:xfrm>
              <a:prstGeom prst="roundRect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GB" sz="11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CRRSP55</a:t>
                </a:r>
                <a:endParaRPr lang="en-GB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4460386" y="4511446"/>
                <a:ext cx="706582" cy="337049"/>
              </a:xfrm>
              <a:prstGeom prst="round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LRR</a:t>
                </a:r>
                <a:endParaRPr lang="en-GB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5248597" y="4511446"/>
                <a:ext cx="706582" cy="337049"/>
              </a:xfrm>
              <a:prstGeom prst="round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CRK25</a:t>
                </a:r>
                <a:endParaRPr lang="en-GB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6126739" y="3526213"/>
                <a:ext cx="706582" cy="337049"/>
              </a:xfrm>
              <a:prstGeom prst="round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MPK1</a:t>
                </a:r>
                <a:endParaRPr lang="en-GB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3479304" y="2427780"/>
                <a:ext cx="706582" cy="337049"/>
              </a:xfrm>
              <a:prstGeom prst="round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PIRL9</a:t>
                </a:r>
                <a:endParaRPr lang="en-GB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Rounded Rectangle 6"/>
              <p:cNvSpPr/>
              <p:nvPr/>
            </p:nvSpPr>
            <p:spPr>
              <a:xfrm>
                <a:off x="4565505" y="1283606"/>
                <a:ext cx="706582" cy="337049"/>
              </a:xfrm>
              <a:prstGeom prst="roundRect">
                <a:avLst/>
              </a:prstGeom>
              <a:solidFill>
                <a:srgbClr val="B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MPK9</a:t>
                </a:r>
                <a:endParaRPr lang="en-GB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559" t="1923" r="1992" b="93929"/>
            <a:stretch/>
          </p:blipFill>
          <p:spPr>
            <a:xfrm>
              <a:off x="3691480" y="717988"/>
              <a:ext cx="977938" cy="312940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3547318" y="949957"/>
              <a:ext cx="1340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-0.5       0        0.5</a:t>
              </a:r>
              <a:endParaRPr lang="en-GB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50111" y="757289"/>
              <a:ext cx="103641" cy="243861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4737602" y="949957"/>
              <a:ext cx="92614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Unidentified</a:t>
              </a:r>
              <a:endParaRPr lang="en-GB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9534525" y="6489030"/>
            <a:ext cx="2642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3</a:t>
            </a:r>
          </a:p>
        </p:txBody>
      </p:sp>
    </p:spTree>
    <p:extLst>
      <p:ext uri="{BB962C8B-B14F-4D97-AF65-F5344CB8AC3E}">
        <p14:creationId xmlns:p14="http://schemas.microsoft.com/office/powerpoint/2010/main" val="1705354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4356" b="4667"/>
          <a:stretch/>
        </p:blipFill>
        <p:spPr>
          <a:xfrm>
            <a:off x="952500" y="106853"/>
            <a:ext cx="3378199" cy="3073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890" t="1195" r="438" b="682"/>
          <a:stretch/>
        </p:blipFill>
        <p:spPr>
          <a:xfrm>
            <a:off x="5380425" y="106853"/>
            <a:ext cx="6517106" cy="41358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3321" t="2369" r="7926" b="8947"/>
          <a:stretch/>
        </p:blipFill>
        <p:spPr>
          <a:xfrm>
            <a:off x="586910" y="3332653"/>
            <a:ext cx="4867756" cy="3505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9450" y="-12791"/>
            <a:ext cx="546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9450" y="3240578"/>
            <a:ext cx="546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54666" y="-12791"/>
            <a:ext cx="546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534525" y="6489030"/>
            <a:ext cx="2642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68171" y="4540193"/>
            <a:ext cx="546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3720" y="4640381"/>
            <a:ext cx="3810671" cy="171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881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534525" y="6489030"/>
            <a:ext cx="2642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5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-10420" y="20302"/>
            <a:ext cx="12203943" cy="6517729"/>
            <a:chOff x="-10420" y="20302"/>
            <a:chExt cx="12203943" cy="6517729"/>
          </a:xfrm>
        </p:grpSpPr>
        <p:grpSp>
          <p:nvGrpSpPr>
            <p:cNvPr id="3" name="Group 2"/>
            <p:cNvGrpSpPr/>
            <p:nvPr/>
          </p:nvGrpSpPr>
          <p:grpSpPr>
            <a:xfrm>
              <a:off x="202142" y="641196"/>
              <a:ext cx="11991381" cy="5896835"/>
              <a:chOff x="59267" y="193521"/>
              <a:chExt cx="11991381" cy="5896835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2"/>
              <a:srcRect l="12291" t="10741" r="51597" b="40740"/>
              <a:stretch/>
            </p:blipFill>
            <p:spPr>
              <a:xfrm>
                <a:off x="4106384" y="200981"/>
                <a:ext cx="3878741" cy="2931433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3"/>
              <a:srcRect l="12292" t="10864" r="51667" b="40494"/>
              <a:stretch/>
            </p:blipFill>
            <p:spPr>
              <a:xfrm>
                <a:off x="4160138" y="3151464"/>
                <a:ext cx="3871282" cy="2938892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4"/>
              <a:srcRect l="12362" t="10617" r="51596" b="40617"/>
              <a:stretch/>
            </p:blipFill>
            <p:spPr>
              <a:xfrm>
                <a:off x="8168268" y="3136547"/>
                <a:ext cx="3871282" cy="2946351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5"/>
              <a:srcRect l="12222" t="10617" r="51736" b="40741"/>
              <a:stretch/>
            </p:blipFill>
            <p:spPr>
              <a:xfrm>
                <a:off x="8179366" y="193522"/>
                <a:ext cx="3871282" cy="2938892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6"/>
              <a:srcRect l="12363" t="11074" r="51939" b="40864"/>
              <a:stretch/>
            </p:blipFill>
            <p:spPr>
              <a:xfrm>
                <a:off x="147159" y="228599"/>
                <a:ext cx="3834291" cy="2903815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7"/>
              <a:srcRect l="12152" t="10864" r="51667" b="40864"/>
              <a:stretch/>
            </p:blipFill>
            <p:spPr>
              <a:xfrm>
                <a:off x="137090" y="3151464"/>
                <a:ext cx="3886200" cy="2916515"/>
              </a:xfrm>
              <a:prstGeom prst="rect">
                <a:avLst/>
              </a:prstGeom>
            </p:spPr>
          </p:pic>
          <p:sp>
            <p:nvSpPr>
              <p:cNvPr id="2" name="Rectangle 1"/>
              <p:cNvSpPr/>
              <p:nvPr/>
            </p:nvSpPr>
            <p:spPr>
              <a:xfrm>
                <a:off x="59267" y="193522"/>
                <a:ext cx="254000" cy="7632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4023290" y="218918"/>
                <a:ext cx="254000" cy="7632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8101595" y="193521"/>
                <a:ext cx="254000" cy="7632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8092070" y="3127470"/>
                <a:ext cx="254000" cy="7632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073410" y="3127470"/>
                <a:ext cx="254000" cy="7632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63217" y="3127470"/>
                <a:ext cx="254000" cy="7632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741927" y="20302"/>
              <a:ext cx="29622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Increased phosphorylation at both the time points</a:t>
              </a:r>
              <a:endParaRPr lang="en-U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462005" y="20302"/>
              <a:ext cx="341516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Increased phosphorylation at one time point and decreased at other</a:t>
              </a:r>
              <a:endParaRPr lang="en-U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691341" y="20302"/>
              <a:ext cx="29622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Decreased phosphorylation at both the time points</a:t>
              </a:r>
              <a:endParaRPr lang="en-US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-353641" y="2159643"/>
              <a:ext cx="10249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30 min</a:t>
              </a:r>
              <a:endParaRPr lang="en-US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-353640" y="5239256"/>
              <a:ext cx="10249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60 min</a:t>
              </a:r>
              <a:endParaRPr lang="en-US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7713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62363</TotalTime>
  <Words>219</Words>
  <Application>Microsoft Office PowerPoint</Application>
  <PresentationFormat>Widescreen</PresentationFormat>
  <Paragraphs>55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Ravi Gupta</dc:creator>
  <cp:lastModifiedBy>Ravi Gupta</cp:lastModifiedBy>
  <cp:revision>165</cp:revision>
  <dcterms:created xsi:type="dcterms:W3CDTF">2019-04-10T04:36:37Z</dcterms:created>
  <dcterms:modified xsi:type="dcterms:W3CDTF">2019-08-19T08:12:55Z</dcterms:modified>
</cp:coreProperties>
</file>