
<file path=[Content_Types].xml><?xml version="1.0" encoding="utf-8"?>
<Types xmlns="http://schemas.openxmlformats.org/package/2006/content-types"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</p:sldMasterIdLst>
  <p:notesMasterIdLst>
    <p:notesMasterId r:id="rId9"/>
  </p:notesMasterIdLst>
  <p:handoutMasterIdLst>
    <p:handoutMasterId r:id="rId10"/>
  </p:handoutMasterIdLst>
  <p:sldIdLst>
    <p:sldId id="272" r:id="rId4"/>
    <p:sldId id="280" r:id="rId5"/>
    <p:sldId id="281" r:id="rId6"/>
    <p:sldId id="282" r:id="rId7"/>
    <p:sldId id="283" r:id="rId8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4343"/>
    <a:srgbClr val="4C4C4C"/>
    <a:srgbClr val="EDF0F3"/>
    <a:srgbClr val="E6EEF8"/>
    <a:srgbClr val="F9FBF8"/>
    <a:srgbClr val="F2EBE6"/>
    <a:srgbClr val="F3EFED"/>
    <a:srgbClr val="EEF4EF"/>
    <a:srgbClr val="E9EDF0"/>
    <a:srgbClr val="B5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10" d="100"/>
          <a:sy n="110" d="100"/>
        </p:scale>
        <p:origin x="480" y="-158"/>
      </p:cViewPr>
      <p:guideLst>
        <p:guide orient="horz" pos="3320"/>
        <p:guide pos="245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7955" y="1143000"/>
            <a:ext cx="2182091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3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59" y="1749743"/>
            <a:ext cx="5669756" cy="3722224"/>
          </a:xfrm>
        </p:spPr>
        <p:txBody>
          <a:bodyPr anchor="b"/>
          <a:lstStyle>
            <a:lvl1pPr algn="ctr">
              <a:defRPr sz="37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59" y="5615509"/>
            <a:ext cx="5669756" cy="2581304"/>
          </a:xfrm>
        </p:spPr>
        <p:txBody>
          <a:bodyPr/>
          <a:lstStyle>
            <a:lvl1pPr marL="0" indent="0" algn="ctr">
              <a:buNone/>
              <a:defRPr sz="1490"/>
            </a:lvl1pPr>
            <a:lvl2pPr marL="283210" indent="0" algn="ctr">
              <a:buNone/>
              <a:defRPr sz="1240"/>
            </a:lvl2pPr>
            <a:lvl3pPr marL="567055" indent="0" algn="ctr">
              <a:buNone/>
              <a:defRPr sz="1115"/>
            </a:lvl3pPr>
            <a:lvl4pPr marL="850265" indent="0" algn="ctr">
              <a:buNone/>
              <a:defRPr sz="990"/>
            </a:lvl4pPr>
            <a:lvl5pPr marL="1134110" indent="0" algn="ctr">
              <a:buNone/>
              <a:defRPr sz="990"/>
            </a:lvl5pPr>
            <a:lvl6pPr marL="1417320" indent="0" algn="ctr">
              <a:buNone/>
              <a:defRPr sz="990"/>
            </a:lvl6pPr>
            <a:lvl7pPr marL="1701165" indent="0" algn="ctr">
              <a:buNone/>
              <a:defRPr sz="990"/>
            </a:lvl7pPr>
            <a:lvl8pPr marL="1984375" indent="0" algn="ctr">
              <a:buNone/>
              <a:defRPr sz="990"/>
            </a:lvl8pPr>
            <a:lvl9pPr marL="2268220" indent="0" algn="ctr">
              <a:buNone/>
              <a:defRPr sz="99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3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300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300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300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23"/>
            <a:ext cx="6520220" cy="206652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116"/>
            <a:ext cx="6520220" cy="67836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433"/>
            <a:ext cx="1700927" cy="569223"/>
          </a:xfrm>
          <a:prstGeom prst="rect">
            <a:avLst/>
          </a:prstGeom>
        </p:spPr>
        <p:txBody>
          <a:bodyPr/>
          <a:lstStyle/>
          <a:p>
            <a:fld id="{0A16ED07-CDC7-46FF-8C85-17627DBD8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2" y="9909433"/>
            <a:ext cx="2551390" cy="56922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433"/>
            <a:ext cx="1700927" cy="569223"/>
          </a:xfrm>
          <a:prstGeom prst="rect">
            <a:avLst/>
          </a:prstGeom>
        </p:spPr>
        <p:txBody>
          <a:bodyPr/>
          <a:lstStyle/>
          <a:p>
            <a:fld id="{8A5D3022-2CAF-4BED-82C3-2FA6281781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000">
        <p:dissolve/>
      </p:transition>
    </mc:Choice>
    <mc:Fallback>
      <p:transition spd="slow" advTm="100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7027858" y="502907"/>
            <a:ext cx="302584" cy="44757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5582" tIns="37790" rIns="75582" bIns="37790" rtlCol="0" anchor="ctr"/>
          <a:lstStyle/>
          <a:p>
            <a:pPr algn="ctr"/>
            <a:endParaRPr lang="en-US" sz="1490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7031475" y="657451"/>
            <a:ext cx="303079" cy="408265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5582" tIns="37790" rIns="75582" bIns="37790" rtlCol="0" anchor="ctr"/>
          <a:lstStyle/>
          <a:p>
            <a:pPr algn="ctr"/>
            <a:endParaRPr lang="en-US" sz="1490"/>
          </a:p>
        </p:txBody>
      </p:sp>
      <p:sp>
        <p:nvSpPr>
          <p:cNvPr id="7" name="Slide Number Placeholder 5"/>
          <p:cNvSpPr txBox="1"/>
          <p:nvPr userDrawn="1"/>
        </p:nvSpPr>
        <p:spPr>
          <a:xfrm>
            <a:off x="7043668" y="426036"/>
            <a:ext cx="278689" cy="728811"/>
          </a:xfrm>
          <a:prstGeom prst="rect">
            <a:avLst/>
          </a:prstGeom>
        </p:spPr>
        <p:txBody>
          <a:bodyPr vert="horz" lIns="0" tIns="0" rIns="0" bIns="3779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825" smtClean="0"/>
            </a:fld>
            <a:endParaRPr lang="en-US" sz="825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287236" y="9837035"/>
            <a:ext cx="185265" cy="459748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/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9" tIns="37799" rIns="75599" bIns="37799" numCol="1" anchor="t" anchorCtr="0" compatLnSpc="1"/>
            <a:lstStyle/>
            <a:p>
              <a:endParaRPr lang="id-ID" sz="1490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9" tIns="37799" rIns="75599" bIns="37799" numCol="1" anchor="t" anchorCtr="0" compatLnSpc="1"/>
            <a:lstStyle/>
            <a:p>
              <a:endParaRPr lang="id-ID" sz="1490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771964" y="9837035"/>
            <a:ext cx="185265" cy="459748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/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9" tIns="37799" rIns="75599" bIns="37799" numCol="1" anchor="t" anchorCtr="0" compatLnSpc="1"/>
            <a:lstStyle/>
            <a:p>
              <a:endParaRPr lang="id-ID" sz="1490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9" tIns="37799" rIns="75599" bIns="37799" numCol="1" anchor="t" anchorCtr="0" compatLnSpc="1"/>
            <a:lstStyle/>
            <a:p>
              <a:endParaRPr lang="id-ID" sz="1490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456964" y="10072691"/>
            <a:ext cx="315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7018" y="437271"/>
            <a:ext cx="504001" cy="1267260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017" y="456754"/>
            <a:ext cx="504001" cy="1267260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981894" y="1273749"/>
            <a:ext cx="2120900" cy="189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56701" tIns="28350" rIns="56701" bIns="28350">
            <a:spAutoFit/>
          </a:bodyPr>
          <a:lstStyle/>
          <a:p>
            <a:r>
              <a:rPr lang="en-US" altLang="zh-CN" sz="870" b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Click here to add the title text content</a:t>
            </a:r>
            <a:endParaRPr lang="zh-CN" altLang="en-US" sz="87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979434" y="520756"/>
            <a:ext cx="2659120" cy="78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205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cs"/>
              </a:defRPr>
            </a:lvl1pPr>
          </a:lstStyle>
          <a:p>
            <a:pPr lvl="0" algn="l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med" advClick="0" advTm="3000"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000" y="1749907"/>
            <a:ext cx="5670000" cy="3722573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000" y="5616035"/>
            <a:ext cx="5670000" cy="2581545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6285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8220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3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3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3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3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50" y="569276"/>
            <a:ext cx="6520500" cy="206672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50" y="2846382"/>
            <a:ext cx="6520500" cy="67842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50" y="9910361"/>
            <a:ext cx="1701000" cy="569276"/>
          </a:xfrm>
          <a:prstGeom prst="rect">
            <a:avLst/>
          </a:prstGeom>
        </p:spPr>
        <p:txBody>
          <a:bodyPr/>
          <a:lstStyle/>
          <a:p>
            <a:fld id="{0A16ED07-CDC7-46FF-8C85-17627DBD8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250" y="9910361"/>
            <a:ext cx="2551500" cy="569276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250" y="9910361"/>
            <a:ext cx="1701000" cy="569276"/>
          </a:xfrm>
          <a:prstGeom prst="rect">
            <a:avLst/>
          </a:prstGeom>
        </p:spPr>
        <p:txBody>
          <a:bodyPr/>
          <a:lstStyle/>
          <a:p>
            <a:fld id="{8A5D3022-2CAF-4BED-82C3-2FA6281781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000">
        <p:dissolve/>
      </p:transition>
    </mc:Choice>
    <mc:Fallback>
      <p:transition spd="slow" advTm="100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3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7027556" y="502860"/>
            <a:ext cx="302571" cy="4475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5580" tIns="37789" rIns="75580" bIns="37789" rtlCol="0" anchor="ctr"/>
          <a:lstStyle/>
          <a:p>
            <a:pPr algn="ctr"/>
            <a:endParaRPr lang="en-US" sz="1490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7031172" y="657390"/>
            <a:ext cx="303066" cy="408227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5580" tIns="37789" rIns="75580" bIns="37789" rtlCol="0" anchor="ctr"/>
          <a:lstStyle/>
          <a:p>
            <a:pPr algn="ctr"/>
            <a:endParaRPr lang="en-US" sz="1490"/>
          </a:p>
        </p:txBody>
      </p:sp>
      <p:sp>
        <p:nvSpPr>
          <p:cNvPr id="7" name="Slide Number Placeholder 5"/>
          <p:cNvSpPr txBox="1"/>
          <p:nvPr userDrawn="1"/>
        </p:nvSpPr>
        <p:spPr>
          <a:xfrm>
            <a:off x="7043366" y="425996"/>
            <a:ext cx="278677" cy="728743"/>
          </a:xfrm>
          <a:prstGeom prst="rect">
            <a:avLst/>
          </a:prstGeom>
        </p:spPr>
        <p:txBody>
          <a:bodyPr vert="horz" lIns="0" tIns="0" rIns="0" bIns="3778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830" smtClean="0"/>
            </a:fld>
            <a:endParaRPr lang="en-US" sz="830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287224" y="9836115"/>
            <a:ext cx="185257" cy="459705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/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6" tIns="37798" rIns="75596" bIns="37798" numCol="1" anchor="t" anchorCtr="0" compatLnSpc="1"/>
            <a:lstStyle/>
            <a:p>
              <a:endParaRPr lang="id-ID" sz="1490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6" tIns="37798" rIns="75596" bIns="37798" numCol="1" anchor="t" anchorCtr="0" compatLnSpc="1"/>
            <a:lstStyle/>
            <a:p>
              <a:endParaRPr lang="id-ID" sz="1490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771931" y="9836115"/>
            <a:ext cx="185257" cy="459705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/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6" tIns="37798" rIns="75596" bIns="37798" numCol="1" anchor="t" anchorCtr="0" compatLnSpc="1"/>
            <a:lstStyle/>
            <a:p>
              <a:endParaRPr lang="id-ID" sz="1490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75596" tIns="37798" rIns="75596" bIns="37798" numCol="1" anchor="t" anchorCtr="0" compatLnSpc="1"/>
            <a:lstStyle/>
            <a:p>
              <a:endParaRPr lang="id-ID" sz="1490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456944" y="10071748"/>
            <a:ext cx="31498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7004" y="437230"/>
            <a:ext cx="503979" cy="1267142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998" y="456711"/>
            <a:ext cx="503979" cy="1267142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981852" y="1273630"/>
            <a:ext cx="2120900" cy="189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56698" tIns="28350" rIns="56698" bIns="28350">
            <a:spAutoFit/>
          </a:bodyPr>
          <a:lstStyle/>
          <a:p>
            <a:r>
              <a:rPr lang="en-US" altLang="zh-CN" sz="870" b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Click here to add the title text content</a:t>
            </a:r>
            <a:endParaRPr lang="zh-CN" altLang="en-US" sz="87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979392" y="520708"/>
            <a:ext cx="2659006" cy="78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165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cs"/>
              </a:defRPr>
            </a:lvl1pPr>
          </a:lstStyle>
          <a:p>
            <a:pPr lvl="0" algn="l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med" advClick="0" advTm="3000"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78001" y="428197"/>
            <a:ext cx="6804000" cy="1782083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8001" y="2494917"/>
            <a:ext cx="6804000" cy="705655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78001" y="9910363"/>
            <a:ext cx="1764000" cy="569276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583001" y="9910363"/>
            <a:ext cx="2394000" cy="569276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18001" y="9910363"/>
            <a:ext cx="1764000" cy="569276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spd="med" advClick="0" advTm="3000">
    <p:random/>
  </p:transition>
  <p:txStyles>
    <p:titleStyle>
      <a:lvl1pPr algn="ctr" defTabSz="1007110" rtl="0" eaLnBrk="1" latinLnBrk="0" hangingPunct="1"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825" indent="-377825" algn="l" defTabSz="1007110" rtl="0" eaLnBrk="1" latinLnBrk="0" hangingPunct="1">
        <a:spcBef>
          <a:spcPct val="22000"/>
        </a:spcBef>
        <a:buFont typeface="Arial" panose="020B0604020202020204" pitchFamily="34" charset="0"/>
        <a:buChar char="•"/>
        <a:defRPr sz="3530" kern="1200">
          <a:solidFill>
            <a:schemeClr val="tx1"/>
          </a:solidFill>
          <a:latin typeface="+mn-lt"/>
          <a:ea typeface="+mn-ea"/>
          <a:cs typeface="+mn-cs"/>
        </a:defRPr>
      </a:lvl1pPr>
      <a:lvl2pPr marL="819150" indent="-314960" algn="l" defTabSz="1007110" rtl="0" eaLnBrk="1" latinLnBrk="0" hangingPunct="1">
        <a:spcBef>
          <a:spcPct val="22000"/>
        </a:spcBef>
        <a:buFont typeface="Arial" panose="020B0604020202020204" pitchFamily="34" charset="0"/>
        <a:buChar char="–"/>
        <a:defRPr sz="308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2095" algn="l" defTabSz="1007110" rtl="0" eaLnBrk="1" latinLnBrk="0" hangingPunct="1">
        <a:spcBef>
          <a:spcPct val="2200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095" algn="l" defTabSz="1007110" rtl="0" eaLnBrk="1" latinLnBrk="0" hangingPunct="1">
        <a:spcBef>
          <a:spcPct val="22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220" indent="-252095" algn="l" defTabSz="1007110" rtl="0" eaLnBrk="1" latinLnBrk="0" hangingPunct="1">
        <a:spcBef>
          <a:spcPct val="22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1140" indent="-252095" algn="l" defTabSz="1007110" rtl="0" eaLnBrk="1" latinLnBrk="0" hangingPunct="1">
        <a:spcBef>
          <a:spcPct val="22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5330" indent="-252095" algn="l" defTabSz="1007110" rtl="0" eaLnBrk="1" latinLnBrk="0" hangingPunct="1">
        <a:spcBef>
          <a:spcPct val="22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79520" indent="-252095" algn="l" defTabSz="1007110" rtl="0" eaLnBrk="1" latinLnBrk="0" hangingPunct="1">
        <a:spcBef>
          <a:spcPct val="22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3075" indent="-252095" algn="l" defTabSz="1007110" rtl="0" eaLnBrk="1" latinLnBrk="0" hangingPunct="1">
        <a:spcBef>
          <a:spcPct val="22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235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7425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1615" algn="l" defTabSz="100711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77984" y="428157"/>
            <a:ext cx="6803707" cy="1781916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7984" y="2494684"/>
            <a:ext cx="6803707" cy="705589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77984" y="9909435"/>
            <a:ext cx="1763924" cy="569223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582890" y="9909435"/>
            <a:ext cx="2393897" cy="569223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17768" y="9909435"/>
            <a:ext cx="1763924" cy="569223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 spd="med" advClick="0" advTm="3000">
    <p:random/>
  </p:transition>
  <p:txStyles>
    <p:titleStyle>
      <a:lvl1pPr algn="ctr" defTabSz="755650" rtl="0" eaLnBrk="1" latinLnBrk="0" hangingPunct="1"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210" indent="-283210" algn="l" defTabSz="755650" rtl="0" eaLnBrk="1" latinLnBrk="0" hangingPunct="1">
        <a:spcBef>
          <a:spcPts val="8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1pPr>
      <a:lvl2pPr marL="614045" indent="-236220" algn="l" defTabSz="755650" rtl="0" eaLnBrk="1" latinLnBrk="0" hangingPunct="1">
        <a:spcBef>
          <a:spcPts val="80"/>
        </a:spcBef>
        <a:buFont typeface="Arial" panose="020B0604020202020204" pitchFamily="34" charset="0"/>
        <a:buChar char="–"/>
        <a:defRPr sz="231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spcBef>
          <a:spcPts val="8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spcBef>
          <a:spcPts val="80"/>
        </a:spcBef>
        <a:buFont typeface="Arial" panose="020B0604020202020204" pitchFamily="34" charset="0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spcBef>
          <a:spcPts val="80"/>
        </a:spcBef>
        <a:buFont typeface="Arial" panose="020B0604020202020204" pitchFamily="34" charset="0"/>
        <a:buChar char="»"/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2078355" indent="-189230" algn="l" defTabSz="755650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62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54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2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392430" y="310515"/>
            <a:ext cx="7988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Fig.S1</a:t>
            </a:r>
            <a:endParaRPr lang="en-US" altLang="zh-C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53195" y="851658"/>
            <a:ext cx="6555609" cy="2461579"/>
            <a:chOff x="553195" y="1131058"/>
            <a:chExt cx="6555609" cy="2461579"/>
          </a:xfrm>
        </p:grpSpPr>
        <p:sp>
          <p:nvSpPr>
            <p:cNvPr id="7" name="文本框 6"/>
            <p:cNvSpPr txBox="1"/>
            <p:nvPr/>
          </p:nvSpPr>
          <p:spPr>
            <a:xfrm>
              <a:off x="1103634" y="1131058"/>
              <a:ext cx="6005170" cy="226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70" dirty="0"/>
                <a:t> 35S::GFP         </a:t>
              </a:r>
              <a:r>
                <a:rPr lang="en-US" altLang="zh-CN" sz="870" i="1" dirty="0"/>
                <a:t>AcYABBY1-OE     </a:t>
              </a:r>
              <a:r>
                <a:rPr lang="en-US" altLang="zh-CN" sz="870" dirty="0"/>
                <a:t> </a:t>
              </a:r>
              <a:r>
                <a:rPr lang="en-US" altLang="zh-CN" sz="870" i="1" dirty="0"/>
                <a:t>AcYABBY2</a:t>
              </a:r>
              <a:r>
                <a:rPr lang="en-US" altLang="zh-CN" sz="870" dirty="0"/>
                <a:t>-OE      </a:t>
              </a:r>
              <a:r>
                <a:rPr lang="en-US" altLang="zh-CN" sz="870" i="1" dirty="0"/>
                <a:t>AcYABBY3</a:t>
              </a:r>
              <a:r>
                <a:rPr lang="en-US" altLang="zh-CN" sz="870" dirty="0"/>
                <a:t>-OE      </a:t>
              </a:r>
              <a:r>
                <a:rPr lang="en-US" altLang="zh-CN" sz="870" i="1" dirty="0"/>
                <a:t>AcYABBY4</a:t>
              </a:r>
              <a:r>
                <a:rPr lang="en-US" altLang="zh-CN" sz="870" dirty="0"/>
                <a:t>-OE     </a:t>
              </a:r>
              <a:r>
                <a:rPr lang="en-US" altLang="zh-CN" sz="870" i="1" dirty="0"/>
                <a:t>AcYABBY5</a:t>
              </a:r>
              <a:r>
                <a:rPr lang="en-US" altLang="zh-CN" sz="870" dirty="0"/>
                <a:t>-OE     </a:t>
              </a:r>
              <a:r>
                <a:rPr lang="en-US" altLang="zh-CN" sz="870" i="1" dirty="0"/>
                <a:t>AcYABBY6</a:t>
              </a:r>
              <a:r>
                <a:rPr lang="en-US" altLang="zh-CN" sz="870" dirty="0"/>
                <a:t>-OE     </a:t>
              </a:r>
              <a:r>
                <a:rPr lang="en-US" altLang="zh-CN" sz="870" i="1" dirty="0"/>
                <a:t>AcYABBY7-OE</a:t>
              </a:r>
              <a:endParaRPr lang="en-US" altLang="zh-CN" sz="870" i="1" dirty="0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67981" y="1495253"/>
              <a:ext cx="400050" cy="224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70"/>
                <a:t>DAPI</a:t>
              </a:r>
              <a:endParaRPr lang="en-US" altLang="zh-CN" sz="87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47900" y="2138219"/>
              <a:ext cx="360680" cy="224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70"/>
                <a:t>GFP</a:t>
              </a:r>
              <a:endParaRPr lang="en-US" altLang="zh-CN" sz="87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3195" y="2979626"/>
              <a:ext cx="536575" cy="224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70"/>
                <a:t>Merged</a:t>
              </a:r>
              <a:endParaRPr lang="en-US" altLang="zh-CN" sz="87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1013129" y="1305048"/>
              <a:ext cx="6069551" cy="2287589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 advClick="0" advTm="300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70535" y="944880"/>
            <a:ext cx="6230620" cy="2800985"/>
            <a:chOff x="741" y="6960"/>
            <a:chExt cx="9812" cy="4411"/>
          </a:xfrm>
        </p:grpSpPr>
        <p:pic>
          <p:nvPicPr>
            <p:cNvPr id="2" name="图片 1" descr="亚细胞定位-根-终"/>
            <p:cNvPicPr>
              <a:picLocks noChangeAspect="1"/>
            </p:cNvPicPr>
            <p:nvPr/>
          </p:nvPicPr>
          <p:blipFill>
            <a:blip r:embed="rId1" cstate="hqprint"/>
            <a:srcRect/>
            <a:stretch>
              <a:fillRect/>
            </a:stretch>
          </p:blipFill>
          <p:spPr>
            <a:xfrm>
              <a:off x="1883" y="7145"/>
              <a:ext cx="8670" cy="422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2957" y="6960"/>
              <a:ext cx="6839" cy="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15"/>
                <a:t> GFP                                                     PI                                                  Merged</a:t>
              </a:r>
              <a:endParaRPr lang="en-US" altLang="zh-CN" sz="1115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41" y="7411"/>
              <a:ext cx="1396" cy="3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90" dirty="0"/>
                <a:t>WT  </a:t>
              </a:r>
              <a:endParaRPr lang="en-US" altLang="zh-CN" sz="990" dirty="0"/>
            </a:p>
            <a:p>
              <a:pPr algn="ctr"/>
              <a:endParaRPr lang="en-US" altLang="zh-CN" sz="990" dirty="0"/>
            </a:p>
            <a:p>
              <a:pPr algn="ctr"/>
              <a:r>
                <a:rPr lang="en-US" altLang="zh-CN" sz="990" i="1" dirty="0"/>
                <a:t>AcYABBY1-OE</a:t>
              </a:r>
              <a:endParaRPr lang="en-US" altLang="zh-CN" sz="990" i="1" dirty="0"/>
            </a:p>
            <a:p>
              <a:pPr algn="ctr"/>
              <a:endParaRPr lang="en-US" altLang="zh-CN" sz="990" i="1" dirty="0"/>
            </a:p>
            <a:p>
              <a:pPr algn="ctr"/>
              <a:r>
                <a:rPr lang="en-US" altLang="zh-CN" sz="990" i="1" dirty="0"/>
                <a:t>AcYABBY2-OE</a:t>
              </a:r>
              <a:endParaRPr lang="en-US" altLang="zh-CN" sz="990" i="1" dirty="0"/>
            </a:p>
            <a:p>
              <a:pPr algn="ctr"/>
              <a:r>
                <a:rPr lang="en-US" altLang="zh-CN" sz="990" i="1" dirty="0"/>
                <a:t>  </a:t>
              </a:r>
              <a:endParaRPr lang="en-US" altLang="zh-CN" sz="990" i="1" dirty="0"/>
            </a:p>
            <a:p>
              <a:pPr algn="ctr"/>
              <a:r>
                <a:rPr lang="en-US" altLang="zh-CN" sz="990" i="1" dirty="0"/>
                <a:t>AcYABBY3-OE</a:t>
              </a:r>
              <a:endParaRPr lang="en-US" altLang="zh-CN" sz="990" i="1" dirty="0"/>
            </a:p>
            <a:p>
              <a:pPr algn="ctr"/>
              <a:r>
                <a:rPr lang="en-US" altLang="zh-CN" sz="990" i="1" dirty="0"/>
                <a:t>  </a:t>
              </a:r>
              <a:endParaRPr lang="en-US" altLang="zh-CN" sz="990" i="1" dirty="0"/>
            </a:p>
            <a:p>
              <a:pPr algn="ctr"/>
              <a:r>
                <a:rPr lang="en-US" altLang="zh-CN" sz="990" i="1" dirty="0"/>
                <a:t>AcYABBY4-OE</a:t>
              </a:r>
              <a:endParaRPr lang="en-US" altLang="zh-CN" sz="990" i="1" dirty="0"/>
            </a:p>
            <a:p>
              <a:pPr algn="ctr"/>
              <a:r>
                <a:rPr lang="en-US" altLang="zh-CN" sz="990" i="1" dirty="0"/>
                <a:t>  </a:t>
              </a:r>
              <a:endParaRPr lang="en-US" altLang="zh-CN" sz="990" i="1" dirty="0"/>
            </a:p>
            <a:p>
              <a:pPr algn="ctr"/>
              <a:r>
                <a:rPr lang="en-US" altLang="zh-CN" sz="990" i="1" dirty="0"/>
                <a:t>AcYABBY5-OE</a:t>
              </a:r>
              <a:endParaRPr lang="en-US" altLang="zh-CN" sz="990" i="1" dirty="0"/>
            </a:p>
            <a:p>
              <a:pPr algn="ctr"/>
              <a:endParaRPr lang="en-US" altLang="zh-CN" sz="990" i="1" dirty="0"/>
            </a:p>
            <a:p>
              <a:pPr algn="ctr"/>
              <a:r>
                <a:rPr lang="en-US" altLang="zh-CN" sz="990" i="1" dirty="0"/>
                <a:t>AcYABBY6-OE</a:t>
              </a:r>
              <a:endParaRPr lang="en-US" altLang="zh-CN" sz="990" i="1" dirty="0"/>
            </a:p>
            <a:p>
              <a:pPr algn="ctr"/>
              <a:endParaRPr lang="en-US" altLang="zh-CN" sz="990" i="1" dirty="0"/>
            </a:p>
            <a:p>
              <a:pPr algn="ctr"/>
              <a:r>
                <a:rPr lang="en-US" altLang="zh-CN" sz="990" i="1" dirty="0"/>
                <a:t>AcYABBY7-OE</a:t>
              </a:r>
              <a:endParaRPr lang="en-US" altLang="zh-CN" sz="990" i="1" dirty="0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92430" y="310515"/>
            <a:ext cx="7988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Fig.S2</a:t>
            </a:r>
            <a:endParaRPr lang="en-US" altLang="zh-C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3000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76338" y="4395788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76337" y="1372553"/>
          <a:ext cx="5207000" cy="3251835"/>
        </p:xfrm>
        <a:graphic>
          <a:graphicData uri="http://schemas.openxmlformats.org/drawingml/2006/table">
            <a:tbl>
              <a:tblPr firstRow="1" firstCol="1" bandRow="1"/>
              <a:tblGrid>
                <a:gridCol w="1189990"/>
                <a:gridCol w="1503045"/>
                <a:gridCol w="1256665"/>
                <a:gridCol w="1257300"/>
              </a:tblGrid>
              <a:tr h="414020">
                <a:tc>
                  <a:txBody>
                    <a:bodyPr/>
                    <a:lstStyle/>
                    <a:p>
                      <a:pPr indent="267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Name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7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Gene Locus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7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Template1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7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Template2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20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AcYABBY1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Aco007606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6cij.1.G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1wii.1.A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AcYABBY2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Aco016279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2co9.1.A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2Ihj.1.A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AcYABBY3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Aco005138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1cg7.1.A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AcYABBY4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Aco008751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1wgf.1.A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1wii.1.A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AcYABBY5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Aco028479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1j3d.1.A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AcYABBY6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Aco002202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1j3d.1.A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2Ihj.1.A</a:t>
                      </a:r>
                      <a:endParaRPr lang="zh-CN" sz="10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4020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AcYABBY7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Aco003917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1cg7.1.A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76338" y="4395788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9374" y="626547"/>
            <a:ext cx="102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Table S1</a:t>
            </a:r>
            <a:endParaRPr lang="zh-CN" altLang="en-US" dirty="0"/>
          </a:p>
        </p:txBody>
      </p:sp>
    </p:spTree>
  </p:cSld>
  <p:clrMapOvr>
    <a:masterClrMapping/>
  </p:clrMapOvr>
  <p:transition spd="med" advClick="0" advTm="3000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193800" y="1034415"/>
          <a:ext cx="5172710" cy="3324860"/>
        </p:xfrm>
        <a:graphic>
          <a:graphicData uri="http://schemas.openxmlformats.org/drawingml/2006/table">
            <a:tbl>
              <a:tblPr firstRow="1" firstCol="1" bandRow="1"/>
              <a:tblGrid>
                <a:gridCol w="2129790"/>
                <a:gridCol w="3042920"/>
              </a:tblGrid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Primer Name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Primer Sequence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PP2A-S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TTGTCATCGCTTCCTCCAAG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PP2A-A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GTGTTGTCCACCACAGTATGA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AcYABBY1 Primer_F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CCCTCTTGGGTGAGATACCA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AcYABBY1 Primer_R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TTGTAAGCCGACGGAACTCT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AcYABBY2 Primer_F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GCAAATGTGAGCAATCATGG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AcYABBY2 Primer_R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CGCTGGATTTCGTCTTTGAT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AcYABBY3 Primer_F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AACAACCGACGGTACCCATA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AcYABBY3 Primer_R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TCAAGGGTTAGCCCAAAATG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AcYABBY4 Primer_F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GCACCTGAGCATGTTTGCTA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AcYABBY4 Primer_R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CCCCACAGTTCTCACGAAGT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AcYABBY5 Primer_F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CATGGGAGCAGTGACTCAAA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AcYABBY5 Primer_R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GGGTAGGAAGCGTTTTGTGA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AcYABBY6 Primer_F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GGCTCTCAGAAACATGCACA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AcYABBY6 Primer_R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GGGTAGGAAGCGTTTTGTGA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AcYABBY7 Primer_F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TCGATGTCAAGCGAACAGAC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AcYABBY7 Primer_R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CCATGCTAAAGGCCTCTCTG</a:t>
                      </a:r>
                      <a:endParaRPr lang="zh-CN" sz="10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93800" y="4359275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79413" y="269438"/>
            <a:ext cx="102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Table S2</a:t>
            </a:r>
            <a:endParaRPr lang="zh-CN" altLang="en-US" dirty="0"/>
          </a:p>
        </p:txBody>
      </p:sp>
    </p:spTree>
  </p:cSld>
  <p:clrMapOvr>
    <a:masterClrMapping/>
  </p:clrMapOvr>
  <p:transition spd="med" advClick="0" advTm="3000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959802" y="1124109"/>
          <a:ext cx="5157470" cy="3420745"/>
        </p:xfrm>
        <a:graphic>
          <a:graphicData uri="http://schemas.openxmlformats.org/drawingml/2006/table">
            <a:tbl>
              <a:tblPr firstRow="1" firstCol="1" bandRow="1"/>
              <a:tblGrid>
                <a:gridCol w="1477506"/>
                <a:gridCol w="1839982"/>
                <a:gridCol w="1839982"/>
              </a:tblGrid>
              <a:tr h="211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Gene Name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Primer Name</a:t>
                      </a:r>
                      <a:endParaRPr lang="zh-CN" sz="10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Primer Sequence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2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AcYABBY1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Aco007606 CDS 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CACCatggcatcttcctcagcca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923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Aco007606 CDS 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gaacggagcgattcccatgtt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AcYABBY2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Aco016279 CDS 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CACCatgtcatcctcctccgcc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Aco016279 CDS 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aaagtgagcgcccaagtttgct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AcYABBY3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Aco005138 CDS 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CACCatgtcgtcgcatcatcta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Aco005138 CDS 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atagaaacccttcgcctttt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AcYABBY4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Aco008751 CDS 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CACCatgtcgacccaaatcgca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Aco008751 CDS 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ttaatagaaaccttgagctttttgt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AcYABBY5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Aco028479 CDS 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CACCatgactcaggttagtgt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Aco028479 CDS 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catgtagaagagaagcatgtt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AcYABBY6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Aco002202 CDS 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CACCatgtcggtccagatcgca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Aco002202 CDS 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atacaagccacaagcttctgg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AcYABBY7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Aco003917 CDS F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CACCatggacttggtttctccct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3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Aco003917 CDS R</a:t>
                      </a:r>
                      <a:endParaRPr lang="zh-CN" sz="10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atccttacgctccattggcttga</a:t>
                      </a:r>
                      <a:endParaRPr lang="zh-CN" sz="10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86538" y="359847"/>
            <a:ext cx="102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Table S3</a:t>
            </a:r>
            <a:endParaRPr lang="zh-CN" altLang="en-US" dirty="0"/>
          </a:p>
        </p:txBody>
      </p:sp>
    </p:spTree>
  </p:cSld>
  <p:clrMapOvr>
    <a:masterClrMapping/>
  </p:clrMapOvr>
  <p:transition spd="med" advClick="0" advTm="3000">
    <p:random/>
  </p:transition>
</p:sld>
</file>

<file path=ppt/theme/theme1.xml><?xml version="1.0" encoding="utf-8"?>
<a:theme xmlns:a="http://schemas.openxmlformats.org/drawingml/2006/main" name="1_Office 主题​​">
  <a:themeElements>
    <a:clrScheme name="自定义 24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005DA2"/>
      </a:accent1>
      <a:accent2>
        <a:srgbClr val="C4C7CB"/>
      </a:accent2>
      <a:accent3>
        <a:srgbClr val="5D626A"/>
      </a:accent3>
      <a:accent4>
        <a:srgbClr val="548DD4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24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005DA2"/>
      </a:accent1>
      <a:accent2>
        <a:srgbClr val="C4C7CB"/>
      </a:accent2>
      <a:accent3>
        <a:srgbClr val="5D626A"/>
      </a:accent3>
      <a:accent4>
        <a:srgbClr val="548DD4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1880</Words>
  <Application>WPS 演示</Application>
  <PresentationFormat>自定义</PresentationFormat>
  <Paragraphs>252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Times New Roman</vt:lpstr>
      <vt:lpstr>Times New Roman</vt:lpstr>
      <vt:lpstr>Calibri</vt:lpstr>
      <vt:lpstr>Arial Unicode MS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文艺小逗比</cp:lastModifiedBy>
  <cp:revision>53</cp:revision>
  <dcterms:created xsi:type="dcterms:W3CDTF">2019-07-31T01:55:00Z</dcterms:created>
  <dcterms:modified xsi:type="dcterms:W3CDTF">2019-11-07T14:56:25Z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