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" initials="CI" lastIdx="16" clrIdx="0"/>
  <p:cmAuthor id="1" name="MDPI" initials="M" lastIdx="1" clrIdx="1">
    <p:extLst>
      <p:ext uri="{19B8F6BF-5375-455C-9EA6-DF929625EA0E}">
        <p15:presenceInfo xmlns:p15="http://schemas.microsoft.com/office/powerpoint/2012/main" userId="MDP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590"/>
    <p:restoredTop sz="94714"/>
  </p:normalViewPr>
  <p:slideViewPr>
    <p:cSldViewPr snapToGrid="0" snapToObjects="1">
      <p:cViewPr>
        <p:scale>
          <a:sx n="125" d="100"/>
          <a:sy n="125" d="100"/>
        </p:scale>
        <p:origin x="806" y="-309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7T18:27:59.239" idx="1">
    <p:pos x="2300" y="1390"/>
    <p:text>Please define the red letter.</p:text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93567-FDD2-7541-B46D-DE1DD35D37D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4A065-647E-0345-A075-A00BB42985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61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A4A065-647E-0345-A075-A00BB42985A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89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038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264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273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7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159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80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A4A065-647E-0345-A075-A00BB42985A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721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81C1E-851B-034E-ADF3-D0AB2C0E46A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625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81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07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35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40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7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02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7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5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09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774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76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7FACA-A9D8-4B42-8510-8361DE7EF46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79F8A-EA17-8748-B07E-94F41C3DCD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49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tif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tiff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718E72-E6D3-FD4C-8C59-A1260EA7E7EB}"/>
              </a:ext>
            </a:extLst>
          </p:cNvPr>
          <p:cNvSpPr txBox="1"/>
          <p:nvPr/>
        </p:nvSpPr>
        <p:spPr>
          <a:xfrm>
            <a:off x="585216" y="585216"/>
            <a:ext cx="5693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Metabolic and immunological shifts during mid-to-late gestation influence maternal blood methylation of </a:t>
            </a:r>
            <a:r>
              <a:rPr lang="en-US" altLang="ja-JP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CPT1A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SREBF1 </a:t>
            </a:r>
          </a:p>
          <a:p>
            <a:endParaRPr kumimoji="1"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Shilpa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Pavethynath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Chihiro Imai  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ja-JP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BE57453-A9B1-4447-A51D-6CEB8725C5AF}"/>
              </a:ext>
            </a:extLst>
          </p:cNvPr>
          <p:cNvSpPr txBox="1"/>
          <p:nvPr/>
        </p:nvSpPr>
        <p:spPr>
          <a:xfrm>
            <a:off x="585216" y="2487168"/>
            <a:ext cx="59740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materials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 Characteristics of pregnant women included in this study (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52)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S2 Amplicon information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S3 Methylation correlation matrix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Pre-pregnancy BMI and gestational BMI at T1 and T2.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Association of LDL-C and methylation levels at mid and late gestation.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Construction of reference curve for the relationship between observed neutrophil proportion (%) and methylation levels at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STK24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_CpG2 (cg23954655).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Correlation between estimations of neutrophil proportion change derived from two different neutrophil markers.</a:t>
            </a:r>
          </a:p>
          <a:p>
            <a:endParaRPr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The relationship between observed lymphocyte proportion (%) and methylation levels of CPT1A intron 1.</a:t>
            </a:r>
          </a:p>
        </p:txBody>
      </p:sp>
    </p:spTree>
    <p:extLst>
      <p:ext uri="{BB962C8B-B14F-4D97-AF65-F5344CB8AC3E}">
        <p14:creationId xmlns:p14="http://schemas.microsoft.com/office/powerpoint/2010/main" val="20796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D9EB6352-0896-4343-8AF2-C49441BCE936}"/>
              </a:ext>
            </a:extLst>
          </p:cNvPr>
          <p:cNvSpPr/>
          <p:nvPr/>
        </p:nvSpPr>
        <p:spPr>
          <a:xfrm>
            <a:off x="608069" y="890653"/>
            <a:ext cx="4953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Characteristics of pregnant women included in this study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52)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D378616-D382-F540-94F3-EF8CD361B5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185262"/>
              </p:ext>
            </p:extLst>
          </p:nvPr>
        </p:nvGraphicFramePr>
        <p:xfrm>
          <a:off x="608069" y="1202396"/>
          <a:ext cx="5687409" cy="3381795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879100">
                  <a:extLst>
                    <a:ext uri="{9D8B030D-6E8A-4147-A177-3AD203B41FA5}">
                      <a16:colId xmlns:a16="http://schemas.microsoft.com/office/drawing/2014/main" val="3538862678"/>
                    </a:ext>
                  </a:extLst>
                </a:gridCol>
                <a:gridCol w="2808309">
                  <a:extLst>
                    <a:ext uri="{9D8B030D-6E8A-4147-A177-3AD203B41FA5}">
                      <a16:colId xmlns:a16="http://schemas.microsoft.com/office/drawing/2014/main" val="3134812008"/>
                    </a:ext>
                  </a:extLst>
                </a:gridCol>
              </a:tblGrid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 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Mean (SD) or </a:t>
                      </a:r>
                      <a:r>
                        <a:rPr lang="en-US" sz="1000" b="0" i="1" dirty="0">
                          <a:effectLst/>
                          <a:latin typeface="Palatino Linotype" panose="02040502050505030304" pitchFamily="18" charset="0"/>
                        </a:rPr>
                        <a:t>N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 (%)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8542095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Maternal age at recruitment (year)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Palatino Linotype" panose="02040502050505030304" pitchFamily="18" charset="0"/>
                        </a:rPr>
                        <a:t>34.3 (3.8)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908684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Pre-pregnancy BMI (kg/m</a:t>
                      </a:r>
                      <a:r>
                        <a:rPr lang="en-US" sz="1000" b="0" baseline="30000" dirty="0">
                          <a:effectLst/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>
                          <a:effectLst/>
                          <a:latin typeface="Palatino Linotype" panose="02040502050505030304" pitchFamily="18" charset="0"/>
                        </a:rPr>
                        <a:t>20.9 (2.5)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416635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Gestational age at delivery (weeks)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39.1 (1.2)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676173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Multipara, </a:t>
                      </a:r>
                      <a:r>
                        <a:rPr lang="en-US" sz="1000" b="0" i="1" dirty="0">
                          <a:effectLst/>
                          <a:latin typeface="Palatino Linotype" panose="02040502050505030304" pitchFamily="18" charset="0"/>
                        </a:rPr>
                        <a:t>N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 (%)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32 (61.5)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80510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Gestational diabetes mellitus, </a:t>
                      </a:r>
                      <a:r>
                        <a:rPr lang="en-US" sz="1000" b="0" i="1" dirty="0">
                          <a:effectLst/>
                          <a:latin typeface="Palatino Linotype" panose="02040502050505030304" pitchFamily="18" charset="0"/>
                        </a:rPr>
                        <a:t>N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 (%)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3 (5.8)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938737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Thyroid disease, </a:t>
                      </a:r>
                      <a:r>
                        <a:rPr lang="en-US" sz="1000" b="0" i="1" dirty="0">
                          <a:effectLst/>
                          <a:latin typeface="Palatino Linotype" panose="02040502050505030304" pitchFamily="18" charset="0"/>
                        </a:rPr>
                        <a:t>N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 (%)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6 (11.5)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781432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Child sex (male), </a:t>
                      </a:r>
                      <a:r>
                        <a:rPr lang="en-US" sz="1000" b="0" i="1" dirty="0">
                          <a:effectLst/>
                          <a:latin typeface="Palatino Linotype" panose="02040502050505030304" pitchFamily="18" charset="0"/>
                        </a:rPr>
                        <a:t>N</a:t>
                      </a: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 (%)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26 (50.0)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931547"/>
                  </a:ext>
                </a:extLst>
              </a:tr>
              <a:tr h="37575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Birth weight (g)</a:t>
                      </a:r>
                      <a:endParaRPr lang="ja-JP" sz="1200" b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Palatino Linotype" panose="02040502050505030304" pitchFamily="18" charset="0"/>
                        </a:rPr>
                        <a:t>3100 (347)</a:t>
                      </a:r>
                      <a:endParaRPr lang="ja-JP" sz="1200" b="0" dirty="0">
                        <a:effectLst/>
                        <a:latin typeface="Palatino Linotype" panose="02040502050505030304" pitchFamily="18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9979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399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1D2D5BF6-71A0-9447-9EE6-F441F3FD8419}"/>
              </a:ext>
            </a:extLst>
          </p:cNvPr>
          <p:cNvSpPr/>
          <p:nvPr/>
        </p:nvSpPr>
        <p:spPr>
          <a:xfrm>
            <a:off x="152197" y="700177"/>
            <a:ext cx="23066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Amplicon information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BE50D901-F4BE-0040-8BE7-1866ED8DDA45}"/>
              </a:ext>
            </a:extLst>
          </p:cNvPr>
          <p:cNvSpPr txBox="1"/>
          <p:nvPr/>
        </p:nvSpPr>
        <p:spPr>
          <a:xfrm>
            <a:off x="139590" y="7823138"/>
            <a:ext cx="64323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CpG positions analyzed in this study are underlined and numbered.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155A9A7D-07F8-E547-A210-131C4E72444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2197" y="1038819"/>
          <a:ext cx="6407100" cy="6776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486">
                  <a:extLst>
                    <a:ext uri="{9D8B030D-6E8A-4147-A177-3AD203B41FA5}">
                      <a16:colId xmlns:a16="http://schemas.microsoft.com/office/drawing/2014/main" val="411900847"/>
                    </a:ext>
                  </a:extLst>
                </a:gridCol>
                <a:gridCol w="1322929">
                  <a:extLst>
                    <a:ext uri="{9D8B030D-6E8A-4147-A177-3AD203B41FA5}">
                      <a16:colId xmlns:a16="http://schemas.microsoft.com/office/drawing/2014/main" val="608800305"/>
                    </a:ext>
                  </a:extLst>
                </a:gridCol>
                <a:gridCol w="3365685">
                  <a:extLst>
                    <a:ext uri="{9D8B030D-6E8A-4147-A177-3AD203B41FA5}">
                      <a16:colId xmlns:a16="http://schemas.microsoft.com/office/drawing/2014/main" val="558648702"/>
                    </a:ext>
                  </a:extLst>
                </a:gridCol>
              </a:tblGrid>
              <a:tr h="5445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Locus</a:t>
                      </a:r>
                    </a:p>
                  </a:txBody>
                  <a:tcPr marL="7739" marR="7739" marT="773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Strand </a:t>
                      </a:r>
                    </a:p>
                  </a:txBody>
                  <a:tcPr marL="7739" marR="7739" marT="773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Sequence </a:t>
                      </a:r>
                    </a:p>
                  </a:txBody>
                  <a:tcPr marL="7739" marR="7739" marT="773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885196"/>
                  </a:ext>
                </a:extLst>
              </a:tr>
              <a:tr h="33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CPT1A1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intron 1</a:t>
                      </a:r>
                    </a:p>
                  </a:txBody>
                  <a:tcPr marL="7739" marR="7739" marT="7739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</a:p>
                  </a:txBody>
                  <a:tcPr marL="7739" marR="7739" marT="77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TAGGGTTCAAGTGCAAGGTCTAGGCTAGCAATGCTTCACAGGAAGGAAACCAGTAATTTACATG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CGAA</a:t>
                      </a:r>
                      <a:r>
                        <a:rPr lang="en-US" sz="90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AGCAGTCCACAGGCTCTTGGTATTGAGGCAAAACCAATCCAAAGAACCAGCTG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AATGCTGATAGTCCCCAGACCAACTGACAGCTGGATGTT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CTGGCCTCAG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GTGTGCATTCTCAG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CGA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CACTTATGTCCTCAATTTATTGCTA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TTCACT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GTCAGAGT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CCTTAAAGAATTTGGAAAGGCC</a:t>
                      </a:r>
                      <a:r>
                        <a:rPr lang="en-US" sz="900" b="1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CGG</a:t>
                      </a:r>
                      <a:r>
                        <a:rPr lang="en-US" sz="900" u="none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GGGTGGGGGTGCTTCCTGGCATAAATAGA</a:t>
                      </a:r>
                    </a:p>
                  </a:txBody>
                  <a:tcPr marL="7739" marR="7739" marT="7739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488618"/>
                  </a:ext>
                </a:extLst>
              </a:tr>
              <a:tr h="144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chr11:68,607,500-68,607,792</a:t>
                      </a:r>
                    </a:p>
                  </a:txBody>
                  <a:tcPr marL="7739" marR="7739" marT="7739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70174"/>
                  </a:ext>
                </a:extLst>
              </a:tr>
              <a:tr h="33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SREBF1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intron 1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GGTTGTAGGCTTCTGTGCTGGTCAG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TTGGGCCCTACAAG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CGCA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TGCCATGAGGCCTGCCCAGGATTTCCCTCATGGCCTCACAGAATACAT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GCCAGAGTCATTAAAGGG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CCTGCATCTGCCTTCAGAGAGAGGTTTGAAGGTAGAACTGGGGAGGGATGCCAGGTGGGGGTTCAGGTTTCCTGTTGGGTCCTGATAGAATCAGGGCAGGAGAGGAAGAAGAAGAGGGAAGAGGAGGAACCCAGGCTTGGGGAGGGGTGGCAGGGCTTCACAAGCCTGGGGAAGGTGAACTAGG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39" marR="7739" marT="773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2936866"/>
                  </a:ext>
                </a:extLst>
              </a:tr>
              <a:tr h="1443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chr17:17,729,890-17,730,188</a:t>
                      </a:r>
                    </a:p>
                  </a:txBody>
                  <a:tcPr marL="7739" marR="7739" marT="773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826471"/>
                  </a:ext>
                </a:extLst>
              </a:tr>
              <a:tr h="33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CPT1A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exon 15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Reverse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CTTTCCCCAGGACATGGGCAAGTTTTGCCTCACATA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AGGCCTCCATGAC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CGCG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CTCTTC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AGAGGGGAGGA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GAGAC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CGCTCC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TGCACCACTGAGTCATG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ACTT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GGCCATGGTGGACC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GCCCAGA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GTAATGTGCCATCAGGCTGAGGACAC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AACGT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GCTTGTCACACTTCCCTAAAAGGCTTCTGGAGG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39" marR="7739" marT="773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4470834"/>
                  </a:ext>
                </a:extLst>
              </a:tr>
              <a:tr h="9936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chr11:68,530,031-68,530,239</a:t>
                      </a:r>
                    </a:p>
                  </a:txBody>
                  <a:tcPr marL="7739" marR="7739" marT="773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365899"/>
                  </a:ext>
                </a:extLst>
              </a:tr>
              <a:tr h="33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STK24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</a:p>
                  </a:txBody>
                  <a:tcPr marL="7739" marR="7739" marT="773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CTGTGCTGAGCAGTTATGGGCAGGTG</a:t>
                      </a:r>
                      <a:r>
                        <a:rPr lang="en-US" sz="900" b="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CTGGCATCATTGCTTTCCCACCCTCTTTCTGACTTTGATGCTCTTCTTGGAGCTA</a:t>
                      </a:r>
                      <a:r>
                        <a:rPr lang="en-US" sz="900" b="1" u="sng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b="1" u="none" baseline="30000" dirty="0">
                          <a:solidFill>
                            <a:srgbClr val="FF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GTCTGATG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TAGAGCTGAGCTGCCTAATGTGGTGCAGGTTGAGTTTCATTTTCAGTTCAGTATTTTTCCAGGACCCTGGTGCAAGATGCAGGGTGAGCAGTTACTGAAGGGAGGAGCCTGT</a:t>
                      </a:r>
                      <a:r>
                        <a:rPr lang="en-US" sz="900" b="0" u="non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CG</a:t>
                      </a:r>
                      <a:r>
                        <a:rPr lang="en-US" sz="900" u="non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ATGGTCACTGCTACTTTCTGCTGTGCTTGTG</a:t>
                      </a:r>
                      <a:endParaRPr lang="en-US" sz="11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39" marR="7739" marT="7739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8457395"/>
                  </a:ext>
                </a:extLst>
              </a:tr>
              <a:tr h="9936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chr13:99,223,417-99,223,658</a:t>
                      </a:r>
                    </a:p>
                  </a:txBody>
                  <a:tcPr marL="7739" marR="7739" marT="773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926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75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9652A7-50B7-9D46-8BA5-A2FADAFC142C}"/>
              </a:ext>
            </a:extLst>
          </p:cNvPr>
          <p:cNvSpPr/>
          <p:nvPr/>
        </p:nvSpPr>
        <p:spPr>
          <a:xfrm>
            <a:off x="989436" y="5021519"/>
            <a:ext cx="3076275" cy="315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488"/>
              </a:spcAft>
            </a:pPr>
            <a:r>
              <a:rPr lang="en-US" altLang="ja-JP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Upper right (orange)  T1 ; Lower left (blue) T2. </a:t>
            </a:r>
            <a:endParaRPr lang="en-US" sz="11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2D1A05-186E-844E-B91F-6DA302170DDC}"/>
              </a:ext>
            </a:extLst>
          </p:cNvPr>
          <p:cNvSpPr txBox="1"/>
          <p:nvPr/>
        </p:nvSpPr>
        <p:spPr>
          <a:xfrm>
            <a:off x="763200" y="1172187"/>
            <a:ext cx="357790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Times" pitchFamily="2" charset="0"/>
              </a:rPr>
              <a:t>(A)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2EB4B46-A1AA-3B4B-9FA8-EE20CD1B0B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98812" y="1233218"/>
          <a:ext cx="4957498" cy="12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085">
                  <a:extLst>
                    <a:ext uri="{9D8B030D-6E8A-4147-A177-3AD203B41FA5}">
                      <a16:colId xmlns:a16="http://schemas.microsoft.com/office/drawing/2014/main" val="2971940361"/>
                    </a:ext>
                  </a:extLst>
                </a:gridCol>
                <a:gridCol w="583343">
                  <a:extLst>
                    <a:ext uri="{9D8B030D-6E8A-4147-A177-3AD203B41FA5}">
                      <a16:colId xmlns:a16="http://schemas.microsoft.com/office/drawing/2014/main" val="905357301"/>
                    </a:ext>
                  </a:extLst>
                </a:gridCol>
                <a:gridCol w="708214">
                  <a:extLst>
                    <a:ext uri="{9D8B030D-6E8A-4147-A177-3AD203B41FA5}">
                      <a16:colId xmlns:a16="http://schemas.microsoft.com/office/drawing/2014/main" val="1766335073"/>
                    </a:ext>
                  </a:extLst>
                </a:gridCol>
                <a:gridCol w="708214">
                  <a:extLst>
                    <a:ext uri="{9D8B030D-6E8A-4147-A177-3AD203B41FA5}">
                      <a16:colId xmlns:a16="http://schemas.microsoft.com/office/drawing/2014/main" val="944415248"/>
                    </a:ext>
                  </a:extLst>
                </a:gridCol>
                <a:gridCol w="708214">
                  <a:extLst>
                    <a:ext uri="{9D8B030D-6E8A-4147-A177-3AD203B41FA5}">
                      <a16:colId xmlns:a16="http://schemas.microsoft.com/office/drawing/2014/main" val="3627787420"/>
                    </a:ext>
                  </a:extLst>
                </a:gridCol>
                <a:gridCol w="708214">
                  <a:extLst>
                    <a:ext uri="{9D8B030D-6E8A-4147-A177-3AD203B41FA5}">
                      <a16:colId xmlns:a16="http://schemas.microsoft.com/office/drawing/2014/main" val="2273810033"/>
                    </a:ext>
                  </a:extLst>
                </a:gridCol>
                <a:gridCol w="708214">
                  <a:extLst>
                    <a:ext uri="{9D8B030D-6E8A-4147-A177-3AD203B41FA5}">
                      <a16:colId xmlns:a16="http://schemas.microsoft.com/office/drawing/2014/main" val="101173299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CPT1A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intron 1 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42157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.571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.378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.100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.433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.559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4771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.573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.835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.378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.823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.874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1813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.496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.841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.355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.873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.853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33517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-.195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.140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.272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.464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.302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2467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.456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.795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.844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.105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.862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81575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.582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.835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.878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.147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.814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024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F47461C-F1A5-0B47-B68F-8182F35950F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08292" y="2850722"/>
          <a:ext cx="2860579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099">
                  <a:extLst>
                    <a:ext uri="{9D8B030D-6E8A-4147-A177-3AD203B41FA5}">
                      <a16:colId xmlns:a16="http://schemas.microsoft.com/office/drawing/2014/main" val="2495630397"/>
                    </a:ext>
                  </a:extLst>
                </a:gridCol>
                <a:gridCol w="623190">
                  <a:extLst>
                    <a:ext uri="{9D8B030D-6E8A-4147-A177-3AD203B41FA5}">
                      <a16:colId xmlns:a16="http://schemas.microsoft.com/office/drawing/2014/main" val="1964072351"/>
                    </a:ext>
                  </a:extLst>
                </a:gridCol>
                <a:gridCol w="715145">
                  <a:extLst>
                    <a:ext uri="{9D8B030D-6E8A-4147-A177-3AD203B41FA5}">
                      <a16:colId xmlns:a16="http://schemas.microsoft.com/office/drawing/2014/main" val="4210218031"/>
                    </a:ext>
                  </a:extLst>
                </a:gridCol>
                <a:gridCol w="715145">
                  <a:extLst>
                    <a:ext uri="{9D8B030D-6E8A-4147-A177-3AD203B41FA5}">
                      <a16:colId xmlns:a16="http://schemas.microsoft.com/office/drawing/2014/main" val="326062792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SREBF1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intron 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556232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.332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.368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50321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.512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.684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61587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.337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.710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9014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9C7F2D9-4DE3-014F-BDFC-6BC2B1B1F03B}"/>
              </a:ext>
            </a:extLst>
          </p:cNvPr>
          <p:cNvSpPr txBox="1"/>
          <p:nvPr/>
        </p:nvSpPr>
        <p:spPr>
          <a:xfrm>
            <a:off x="797717" y="2763717"/>
            <a:ext cx="35137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Times" pitchFamily="2" charset="0"/>
              </a:rPr>
              <a:t>(B)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04C3A-D8DB-A248-BE17-BF2F7A9FE506}"/>
              </a:ext>
            </a:extLst>
          </p:cNvPr>
          <p:cNvSpPr txBox="1"/>
          <p:nvPr/>
        </p:nvSpPr>
        <p:spPr>
          <a:xfrm>
            <a:off x="797717" y="3846407"/>
            <a:ext cx="383438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Times" pitchFamily="2" charset="0"/>
              </a:rPr>
              <a:t>(C)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0F11177-098E-584A-925B-EA2ADEF105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08292" y="3928226"/>
          <a:ext cx="4265472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773">
                  <a:extLst>
                    <a:ext uri="{9D8B030D-6E8A-4147-A177-3AD203B41FA5}">
                      <a16:colId xmlns:a16="http://schemas.microsoft.com/office/drawing/2014/main" val="904728559"/>
                    </a:ext>
                  </a:extLst>
                </a:gridCol>
                <a:gridCol w="662051">
                  <a:extLst>
                    <a:ext uri="{9D8B030D-6E8A-4147-A177-3AD203B41FA5}">
                      <a16:colId xmlns:a16="http://schemas.microsoft.com/office/drawing/2014/main" val="521447813"/>
                    </a:ext>
                  </a:extLst>
                </a:gridCol>
                <a:gridCol w="710912">
                  <a:extLst>
                    <a:ext uri="{9D8B030D-6E8A-4147-A177-3AD203B41FA5}">
                      <a16:colId xmlns:a16="http://schemas.microsoft.com/office/drawing/2014/main" val="1881033412"/>
                    </a:ext>
                  </a:extLst>
                </a:gridCol>
                <a:gridCol w="710912">
                  <a:extLst>
                    <a:ext uri="{9D8B030D-6E8A-4147-A177-3AD203B41FA5}">
                      <a16:colId xmlns:a16="http://schemas.microsoft.com/office/drawing/2014/main" val="2788477562"/>
                    </a:ext>
                  </a:extLst>
                </a:gridCol>
                <a:gridCol w="710912">
                  <a:extLst>
                    <a:ext uri="{9D8B030D-6E8A-4147-A177-3AD203B41FA5}">
                      <a16:colId xmlns:a16="http://schemas.microsoft.com/office/drawing/2014/main" val="3623644730"/>
                    </a:ext>
                  </a:extLst>
                </a:gridCol>
                <a:gridCol w="710912">
                  <a:extLst>
                    <a:ext uri="{9D8B030D-6E8A-4147-A177-3AD203B41FA5}">
                      <a16:colId xmlns:a16="http://schemas.microsoft.com/office/drawing/2014/main" val="3426552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CPT1A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exon 15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CpG_2.3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CpG_5.6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CpG_8.9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201867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CpG_2.3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.967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.868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.967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.829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01657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CpG_5.6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.954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.892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.963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.801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2499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CpG_8.9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.855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.891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.909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.753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80726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.962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.962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.891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.821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3192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CpG_12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.849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.840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.727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.825</a:t>
                      </a: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988114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69C0997-B216-CA42-8F9D-72071EDDF1E7}"/>
              </a:ext>
            </a:extLst>
          </p:cNvPr>
          <p:cNvSpPr txBox="1"/>
          <p:nvPr/>
        </p:nvSpPr>
        <p:spPr>
          <a:xfrm>
            <a:off x="734139" y="812453"/>
            <a:ext cx="3234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S3</a:t>
            </a:r>
            <a:r>
              <a:rPr lang="en-US" altLang="ja-JP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Methylation correlation matrix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2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3200D791-FF1F-A949-986B-25727ABD66E2}"/>
              </a:ext>
            </a:extLst>
          </p:cNvPr>
          <p:cNvSpPr txBox="1"/>
          <p:nvPr/>
        </p:nvSpPr>
        <p:spPr>
          <a:xfrm>
            <a:off x="1435574" y="250847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C070A-2E0F-2945-BD59-965CFE9AA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322" y="527716"/>
            <a:ext cx="3576211" cy="319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2E06ED3D-1E46-934A-960D-5FB1264C86E5}"/>
              </a:ext>
            </a:extLst>
          </p:cNvPr>
          <p:cNvSpPr txBox="1"/>
          <p:nvPr/>
        </p:nvSpPr>
        <p:spPr>
          <a:xfrm>
            <a:off x="1223610" y="1406914"/>
            <a:ext cx="353943" cy="119039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BMI at T1 (kg/m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2C48712D-515D-3F47-B638-64320256AB00}"/>
              </a:ext>
            </a:extLst>
          </p:cNvPr>
          <p:cNvSpPr txBox="1"/>
          <p:nvPr/>
        </p:nvSpPr>
        <p:spPr>
          <a:xfrm>
            <a:off x="2517142" y="3720812"/>
            <a:ext cx="18870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Pre-pregnancy BMI (kg/m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A04E93-92F8-034A-AFD7-E18A4E1D574D}"/>
              </a:ext>
            </a:extLst>
          </p:cNvPr>
          <p:cNvSpPr txBox="1"/>
          <p:nvPr/>
        </p:nvSpPr>
        <p:spPr>
          <a:xfrm>
            <a:off x="3634229" y="266238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-0.0056x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+1.18x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B82FA3B1-AF8B-584D-B8CC-4BE76AAD17F9}"/>
              </a:ext>
            </a:extLst>
          </p:cNvPr>
          <p:cNvSpPr txBox="1"/>
          <p:nvPr/>
        </p:nvSpPr>
        <p:spPr>
          <a:xfrm>
            <a:off x="1449347" y="4573486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3052C1A1-74DB-F446-920E-5BA745582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553" y="4865875"/>
            <a:ext cx="3557585" cy="316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id="{CE553857-214E-2548-B7A1-B9CE5AF1B701}"/>
              </a:ext>
            </a:extLst>
          </p:cNvPr>
          <p:cNvSpPr txBox="1"/>
          <p:nvPr/>
        </p:nvSpPr>
        <p:spPr>
          <a:xfrm>
            <a:off x="2544872" y="8043450"/>
            <a:ext cx="18870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Pre-pregnancy BMI (kg/m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C1270904-D728-6B49-9F55-E61200C3DE8F}"/>
              </a:ext>
            </a:extLst>
          </p:cNvPr>
          <p:cNvSpPr txBox="1"/>
          <p:nvPr/>
        </p:nvSpPr>
        <p:spPr>
          <a:xfrm>
            <a:off x="1223610" y="5729552"/>
            <a:ext cx="353943" cy="119039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BMI at T2 (kg/m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616F6DB9-2154-D049-8370-9C30845225D0}"/>
              </a:ext>
            </a:extLst>
          </p:cNvPr>
          <p:cNvSpPr txBox="1"/>
          <p:nvPr/>
        </p:nvSpPr>
        <p:spPr>
          <a:xfrm>
            <a:off x="3657286" y="4594997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= -0.0077x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+1.33x</a:t>
            </a:r>
          </a:p>
        </p:txBody>
      </p:sp>
      <p:sp>
        <p:nvSpPr>
          <p:cNvPr id="17" name="テキスト ボックス 7">
            <a:extLst>
              <a:ext uri="{FF2B5EF4-FFF2-40B4-BE49-F238E27FC236}">
                <a16:creationId xmlns:a16="http://schemas.microsoft.com/office/drawing/2014/main" id="{916A8773-AD1B-344D-845E-2D26B21D8728}"/>
              </a:ext>
            </a:extLst>
          </p:cNvPr>
          <p:cNvSpPr txBox="1"/>
          <p:nvPr/>
        </p:nvSpPr>
        <p:spPr>
          <a:xfrm>
            <a:off x="905878" y="8441471"/>
            <a:ext cx="5502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Pre-pregnancy BMI and gestational BMI at T1 (A) and T2 (B). 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pre-pregnancy BMI was highly associated with the BMI at T1 and T2 in a quadratic model  (</a:t>
            </a:r>
            <a:r>
              <a:rPr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 &lt; 2.2×10</a:t>
            </a:r>
            <a:r>
              <a:rPr lang="en-US" altLang="ja-JP" sz="1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-16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adjusted </a:t>
            </a:r>
            <a:r>
              <a:rPr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ja-JP" sz="1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0.998 for both). </a:t>
            </a:r>
          </a:p>
        </p:txBody>
      </p:sp>
    </p:spTree>
    <p:extLst>
      <p:ext uri="{BB962C8B-B14F-4D97-AF65-F5344CB8AC3E}">
        <p14:creationId xmlns:p14="http://schemas.microsoft.com/office/powerpoint/2010/main" val="303788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5">
            <a:extLst>
              <a:ext uri="{FF2B5EF4-FFF2-40B4-BE49-F238E27FC236}">
                <a16:creationId xmlns:a16="http://schemas.microsoft.com/office/drawing/2014/main" id="{DE9A1F6D-E944-3242-8F56-4DDA843E74A0}"/>
              </a:ext>
            </a:extLst>
          </p:cNvPr>
          <p:cNvSpPr txBox="1"/>
          <p:nvPr/>
        </p:nvSpPr>
        <p:spPr>
          <a:xfrm>
            <a:off x="3009579" y="197316"/>
            <a:ext cx="1379067" cy="242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975" b="1" dirty="0">
                <a:latin typeface="Arial" panose="020B0604020202020204" pitchFamily="34" charset="0"/>
                <a:cs typeface="Arial" panose="020B0604020202020204" pitchFamily="34" charset="0"/>
              </a:rPr>
              <a:t>T1  (Mid-gestation)</a:t>
            </a:r>
          </a:p>
        </p:txBody>
      </p:sp>
      <p:sp>
        <p:nvSpPr>
          <p:cNvPr id="19" name="TextBox 26">
            <a:extLst>
              <a:ext uri="{FF2B5EF4-FFF2-40B4-BE49-F238E27FC236}">
                <a16:creationId xmlns:a16="http://schemas.microsoft.com/office/drawing/2014/main" id="{D3334CEE-4057-824A-A8D6-87A8CA587CF9}"/>
              </a:ext>
            </a:extLst>
          </p:cNvPr>
          <p:cNvSpPr txBox="1"/>
          <p:nvPr/>
        </p:nvSpPr>
        <p:spPr>
          <a:xfrm>
            <a:off x="2926773" y="2785957"/>
            <a:ext cx="1498917" cy="242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975" b="1" dirty="0">
                <a:latin typeface="Arial" panose="020B0604020202020204" pitchFamily="34" charset="0"/>
                <a:cs typeface="Arial" panose="020B0604020202020204" pitchFamily="34" charset="0"/>
              </a:rPr>
              <a:t>T2  (Late-gestation)</a:t>
            </a:r>
          </a:p>
        </p:txBody>
      </p:sp>
      <p:sp>
        <p:nvSpPr>
          <p:cNvPr id="38" name="TextBox 49">
            <a:extLst>
              <a:ext uri="{FF2B5EF4-FFF2-40B4-BE49-F238E27FC236}">
                <a16:creationId xmlns:a16="http://schemas.microsoft.com/office/drawing/2014/main" id="{3C4E2483-3503-874B-BAC7-8DB281BE3C67}"/>
              </a:ext>
            </a:extLst>
          </p:cNvPr>
          <p:cNvSpPr txBox="1"/>
          <p:nvPr/>
        </p:nvSpPr>
        <p:spPr>
          <a:xfrm>
            <a:off x="783689" y="108776"/>
            <a:ext cx="35137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9" name="TextBox 49">
            <a:extLst>
              <a:ext uri="{FF2B5EF4-FFF2-40B4-BE49-F238E27FC236}">
                <a16:creationId xmlns:a16="http://schemas.microsoft.com/office/drawing/2014/main" id="{9EDF7FCC-46D7-CE47-8624-8856BD6ACAE5}"/>
              </a:ext>
            </a:extLst>
          </p:cNvPr>
          <p:cNvSpPr txBox="1"/>
          <p:nvPr/>
        </p:nvSpPr>
        <p:spPr>
          <a:xfrm>
            <a:off x="807688" y="5290654"/>
            <a:ext cx="28308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0" name="Rectangle 52">
            <a:extLst>
              <a:ext uri="{FF2B5EF4-FFF2-40B4-BE49-F238E27FC236}">
                <a16:creationId xmlns:a16="http://schemas.microsoft.com/office/drawing/2014/main" id="{EF6536F5-F999-5D41-BBB8-03CA04D44FF9}"/>
              </a:ext>
            </a:extLst>
          </p:cNvPr>
          <p:cNvSpPr/>
          <p:nvPr/>
        </p:nvSpPr>
        <p:spPr>
          <a:xfrm>
            <a:off x="277977" y="8114966"/>
            <a:ext cx="6246081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90"/>
              </a:spcAft>
            </a:pPr>
            <a:r>
              <a:rPr kumimoji="1"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kumimoji="1"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Association of LDL-C and methylation levels at mid-gestation and late-gestation.</a:t>
            </a:r>
          </a:p>
          <a:p>
            <a:pPr algn="just">
              <a:spcAft>
                <a:spcPts val="19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catterplots showing the relation between LDL-C and methylation levels of </a:t>
            </a:r>
            <a:r>
              <a:rPr kumimoji="1"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CPT1A</a:t>
            </a:r>
            <a:r>
              <a:rPr kumimoji="1"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intron 1 and</a:t>
            </a:r>
            <a:r>
              <a:rPr kumimoji="1"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SREBF1 </a:t>
            </a:r>
            <a:r>
              <a:rPr kumimoji="1"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intron 1 (A) and of </a:t>
            </a:r>
            <a:r>
              <a:rPr kumimoji="1" lang="en-US" altLang="ja-JP" sz="1200" i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CPT1A</a:t>
            </a:r>
            <a:r>
              <a:rPr kumimoji="1" lang="en-US" altLang="ja-JP" sz="12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exon 15 </a:t>
            </a:r>
            <a:r>
              <a:rPr kumimoji="1"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 at two time points during </a:t>
            </a:r>
            <a:r>
              <a:rPr kumimoji="1"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pregnancy. Solid line, a regression line; dotted line, 95% confidence intervals. The scale is adjusted to the methylation for each CpG site.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kumimoji="1"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(regression coefficient) stands for the % change in methylation per unit increase (1 mg/dL) in </a:t>
            </a:r>
            <a:r>
              <a:rPr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LDL-C</a:t>
            </a:r>
            <a:r>
              <a:rPr kumimoji="1"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0" name="TextBox 25">
            <a:extLst>
              <a:ext uri="{FF2B5EF4-FFF2-40B4-BE49-F238E27FC236}">
                <a16:creationId xmlns:a16="http://schemas.microsoft.com/office/drawing/2014/main" id="{6ADDEF19-2C4D-F449-B9E6-F076473FD462}"/>
              </a:ext>
            </a:extLst>
          </p:cNvPr>
          <p:cNvSpPr txBox="1"/>
          <p:nvPr/>
        </p:nvSpPr>
        <p:spPr>
          <a:xfrm>
            <a:off x="1449510" y="5519821"/>
            <a:ext cx="1379067" cy="242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975" b="1" dirty="0">
                <a:latin typeface="Arial" panose="020B0604020202020204" pitchFamily="34" charset="0"/>
                <a:cs typeface="Arial" panose="020B0604020202020204" pitchFamily="34" charset="0"/>
              </a:rPr>
              <a:t>T1  (Mid-gestation)</a:t>
            </a:r>
          </a:p>
        </p:txBody>
      </p:sp>
      <p:sp>
        <p:nvSpPr>
          <p:cNvPr id="51" name="TextBox 26">
            <a:extLst>
              <a:ext uri="{FF2B5EF4-FFF2-40B4-BE49-F238E27FC236}">
                <a16:creationId xmlns:a16="http://schemas.microsoft.com/office/drawing/2014/main" id="{84C13DF4-6A1C-5649-BD01-27B9150EBFAC}"/>
              </a:ext>
            </a:extLst>
          </p:cNvPr>
          <p:cNvSpPr txBox="1"/>
          <p:nvPr/>
        </p:nvSpPr>
        <p:spPr>
          <a:xfrm>
            <a:off x="4206846" y="5519821"/>
            <a:ext cx="1498917" cy="242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975" b="1" dirty="0">
                <a:latin typeface="Arial" panose="020B0604020202020204" pitchFamily="34" charset="0"/>
                <a:cs typeface="Arial" panose="020B0604020202020204" pitchFamily="34" charset="0"/>
              </a:rPr>
              <a:t>T2  (Late-gestation)</a:t>
            </a:r>
          </a:p>
        </p:txBody>
      </p:sp>
      <p:pic>
        <p:nvPicPr>
          <p:cNvPr id="52" name="Picture 2">
            <a:extLst>
              <a:ext uri="{FF2B5EF4-FFF2-40B4-BE49-F238E27FC236}">
                <a16:creationId xmlns:a16="http://schemas.microsoft.com/office/drawing/2014/main" id="{0B251BF3-BCCD-814B-82D1-5289C113A8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61" r="12821" b="6997"/>
          <a:stretch/>
        </p:blipFill>
        <p:spPr>
          <a:xfrm>
            <a:off x="2841452" y="770387"/>
            <a:ext cx="1625416" cy="1485900"/>
          </a:xfrm>
          <a:prstGeom prst="rect">
            <a:avLst/>
          </a:prstGeom>
        </p:spPr>
      </p:pic>
      <p:pic>
        <p:nvPicPr>
          <p:cNvPr id="53" name="Picture 3">
            <a:extLst>
              <a:ext uri="{FF2B5EF4-FFF2-40B4-BE49-F238E27FC236}">
                <a16:creationId xmlns:a16="http://schemas.microsoft.com/office/drawing/2014/main" id="{FEC09E88-67D3-434E-82BA-B0F6C70A18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85" r="12825" b="8014"/>
          <a:stretch/>
        </p:blipFill>
        <p:spPr>
          <a:xfrm>
            <a:off x="4536667" y="759379"/>
            <a:ext cx="1648870" cy="1485900"/>
          </a:xfrm>
          <a:prstGeom prst="rect">
            <a:avLst/>
          </a:prstGeom>
        </p:spPr>
      </p:pic>
      <p:sp>
        <p:nvSpPr>
          <p:cNvPr id="54" name="TextBox 2">
            <a:extLst>
              <a:ext uri="{FF2B5EF4-FFF2-40B4-BE49-F238E27FC236}">
                <a16:creationId xmlns:a16="http://schemas.microsoft.com/office/drawing/2014/main" id="{90C95219-37B0-964A-A5B6-CDB4D4BE1A87}"/>
              </a:ext>
            </a:extLst>
          </p:cNvPr>
          <p:cNvSpPr txBox="1"/>
          <p:nvPr/>
        </p:nvSpPr>
        <p:spPr>
          <a:xfrm>
            <a:off x="813189" y="830246"/>
            <a:ext cx="334707" cy="13106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55" name="TextBox 34">
            <a:extLst>
              <a:ext uri="{FF2B5EF4-FFF2-40B4-BE49-F238E27FC236}">
                <a16:creationId xmlns:a16="http://schemas.microsoft.com/office/drawing/2014/main" id="{C2FAF636-4292-5241-BEB3-B3EA0271C8B5}"/>
              </a:ext>
            </a:extLst>
          </p:cNvPr>
          <p:cNvSpPr txBox="1"/>
          <p:nvPr/>
        </p:nvSpPr>
        <p:spPr>
          <a:xfrm>
            <a:off x="3197671" y="2188673"/>
            <a:ext cx="10198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LDL-C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(mg/dL)</a:t>
            </a:r>
          </a:p>
        </p:txBody>
      </p:sp>
      <p:sp>
        <p:nvSpPr>
          <p:cNvPr id="56" name="TextBox 10">
            <a:extLst>
              <a:ext uri="{FF2B5EF4-FFF2-40B4-BE49-F238E27FC236}">
                <a16:creationId xmlns:a16="http://schemas.microsoft.com/office/drawing/2014/main" id="{E51C8429-2DA1-F640-A463-7F59834E91B5}"/>
              </a:ext>
            </a:extLst>
          </p:cNvPr>
          <p:cNvSpPr txBox="1"/>
          <p:nvPr/>
        </p:nvSpPr>
        <p:spPr>
          <a:xfrm>
            <a:off x="4424527" y="575426"/>
            <a:ext cx="1401346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SREBF1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intron 1 CpG_4</a:t>
            </a:r>
          </a:p>
        </p:txBody>
      </p:sp>
      <p:sp>
        <p:nvSpPr>
          <p:cNvPr id="57" name="TextBox 1">
            <a:extLst>
              <a:ext uri="{FF2B5EF4-FFF2-40B4-BE49-F238E27FC236}">
                <a16:creationId xmlns:a16="http://schemas.microsoft.com/office/drawing/2014/main" id="{48F7FC29-0962-DD4A-9BBA-684890B5541F}"/>
              </a:ext>
            </a:extLst>
          </p:cNvPr>
          <p:cNvSpPr txBox="1"/>
          <p:nvPr/>
        </p:nvSpPr>
        <p:spPr>
          <a:xfrm>
            <a:off x="2720821" y="583771"/>
            <a:ext cx="1332417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589" indent="-19589" algn="ctr">
              <a:tabLst>
                <a:tab pos="35160" algn="l"/>
                <a:tab pos="598227" algn="l"/>
              </a:tabLst>
            </a:pPr>
            <a:r>
              <a:rPr lang="en-US" sz="8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intron 1 CpG_8</a:t>
            </a:r>
          </a:p>
        </p:txBody>
      </p:sp>
      <p:sp>
        <p:nvSpPr>
          <p:cNvPr id="58" name="Rectangle 43">
            <a:extLst>
              <a:ext uri="{FF2B5EF4-FFF2-40B4-BE49-F238E27FC236}">
                <a16:creationId xmlns:a16="http://schemas.microsoft.com/office/drawing/2014/main" id="{77E6D931-A802-B44A-AD5C-FBC86379B342}"/>
              </a:ext>
            </a:extLst>
          </p:cNvPr>
          <p:cNvSpPr/>
          <p:nvPr/>
        </p:nvSpPr>
        <p:spPr>
          <a:xfrm>
            <a:off x="1002366" y="603560"/>
            <a:ext cx="1303562" cy="217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589" indent="-19589" algn="ctr">
              <a:tabLst>
                <a:tab pos="35160" algn="l"/>
                <a:tab pos="598227" algn="l"/>
              </a:tabLst>
            </a:pPr>
            <a:r>
              <a:rPr lang="en-US" altLang="ja-JP" sz="813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intron 1 CpG_2</a:t>
            </a:r>
          </a:p>
        </p:txBody>
      </p:sp>
      <p:pic>
        <p:nvPicPr>
          <p:cNvPr id="59" name="Picture 2">
            <a:extLst>
              <a:ext uri="{FF2B5EF4-FFF2-40B4-BE49-F238E27FC236}">
                <a16:creationId xmlns:a16="http://schemas.microsoft.com/office/drawing/2014/main" id="{955D7A48-9200-3249-9C68-90A8492D3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57" y="792858"/>
            <a:ext cx="1627199" cy="145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4"/>
          <p:cNvSpPr txBox="1"/>
          <p:nvPr/>
        </p:nvSpPr>
        <p:spPr>
          <a:xfrm>
            <a:off x="2201876" y="546402"/>
            <a:ext cx="605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-0.002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0.392</a:t>
            </a:r>
          </a:p>
        </p:txBody>
      </p:sp>
      <p:sp>
        <p:nvSpPr>
          <p:cNvPr id="61" name="TextBox 14"/>
          <p:cNvSpPr txBox="1"/>
          <p:nvPr/>
        </p:nvSpPr>
        <p:spPr>
          <a:xfrm>
            <a:off x="3987500" y="530253"/>
            <a:ext cx="920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-0.008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0.169</a:t>
            </a:r>
          </a:p>
        </p:txBody>
      </p:sp>
      <p:sp>
        <p:nvSpPr>
          <p:cNvPr id="62" name="TextBox 23"/>
          <p:cNvSpPr txBox="1"/>
          <p:nvPr/>
        </p:nvSpPr>
        <p:spPr>
          <a:xfrm>
            <a:off x="5741245" y="530253"/>
            <a:ext cx="782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0.022</a:t>
            </a: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0.023*</a:t>
            </a:r>
          </a:p>
        </p:txBody>
      </p:sp>
      <p:sp>
        <p:nvSpPr>
          <p:cNvPr id="63" name="TextBox 2">
            <a:extLst>
              <a:ext uri="{FF2B5EF4-FFF2-40B4-BE49-F238E27FC236}">
                <a16:creationId xmlns:a16="http://schemas.microsoft.com/office/drawing/2014/main" id="{B735E7E0-9852-6444-9188-CDD7B93FB5B8}"/>
              </a:ext>
            </a:extLst>
          </p:cNvPr>
          <p:cNvSpPr txBox="1"/>
          <p:nvPr/>
        </p:nvSpPr>
        <p:spPr>
          <a:xfrm>
            <a:off x="796277" y="3377840"/>
            <a:ext cx="334707" cy="13106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64" name="TextBox 34">
            <a:extLst>
              <a:ext uri="{FF2B5EF4-FFF2-40B4-BE49-F238E27FC236}">
                <a16:creationId xmlns:a16="http://schemas.microsoft.com/office/drawing/2014/main" id="{D83BD0C9-3C25-0042-B6C5-27F42523C010}"/>
              </a:ext>
            </a:extLst>
          </p:cNvPr>
          <p:cNvSpPr txBox="1"/>
          <p:nvPr/>
        </p:nvSpPr>
        <p:spPr>
          <a:xfrm>
            <a:off x="3154293" y="4792965"/>
            <a:ext cx="1043876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LDL-C  (mg/dL)</a:t>
            </a:r>
          </a:p>
        </p:txBody>
      </p:sp>
      <p:sp>
        <p:nvSpPr>
          <p:cNvPr id="65" name="TextBox 10">
            <a:extLst>
              <a:ext uri="{FF2B5EF4-FFF2-40B4-BE49-F238E27FC236}">
                <a16:creationId xmlns:a16="http://schemas.microsoft.com/office/drawing/2014/main" id="{DE647C9D-8715-0248-B73F-684B08E20D01}"/>
              </a:ext>
            </a:extLst>
          </p:cNvPr>
          <p:cNvSpPr txBox="1"/>
          <p:nvPr/>
        </p:nvSpPr>
        <p:spPr>
          <a:xfrm>
            <a:off x="4414289" y="3144831"/>
            <a:ext cx="1401346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SREBF1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intron 1 CpG_4</a:t>
            </a:r>
          </a:p>
        </p:txBody>
      </p:sp>
      <p:sp>
        <p:nvSpPr>
          <p:cNvPr id="66" name="TextBox 1">
            <a:extLst>
              <a:ext uri="{FF2B5EF4-FFF2-40B4-BE49-F238E27FC236}">
                <a16:creationId xmlns:a16="http://schemas.microsoft.com/office/drawing/2014/main" id="{2090DFCF-68B1-0145-A267-4B7B28FD531B}"/>
              </a:ext>
            </a:extLst>
          </p:cNvPr>
          <p:cNvSpPr txBox="1"/>
          <p:nvPr/>
        </p:nvSpPr>
        <p:spPr>
          <a:xfrm>
            <a:off x="2670981" y="3140204"/>
            <a:ext cx="1332417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589" indent="-19589" algn="ctr">
              <a:tabLst>
                <a:tab pos="35160" algn="l"/>
                <a:tab pos="598227" algn="l"/>
              </a:tabLst>
            </a:pPr>
            <a:r>
              <a:rPr lang="en-US" sz="81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intron 1 CpG_8</a:t>
            </a:r>
          </a:p>
        </p:txBody>
      </p:sp>
      <p:sp>
        <p:nvSpPr>
          <p:cNvPr id="67" name="Rectangle 43">
            <a:extLst>
              <a:ext uri="{FF2B5EF4-FFF2-40B4-BE49-F238E27FC236}">
                <a16:creationId xmlns:a16="http://schemas.microsoft.com/office/drawing/2014/main" id="{C0B6433F-12BD-4F49-9E94-AA8D47653324}"/>
              </a:ext>
            </a:extLst>
          </p:cNvPr>
          <p:cNvSpPr/>
          <p:nvPr/>
        </p:nvSpPr>
        <p:spPr>
          <a:xfrm>
            <a:off x="1002366" y="3144868"/>
            <a:ext cx="1303562" cy="217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589" indent="-19589" algn="ctr">
              <a:tabLst>
                <a:tab pos="35160" algn="l"/>
                <a:tab pos="598227" algn="l"/>
              </a:tabLst>
            </a:pPr>
            <a:r>
              <a:rPr lang="en-US" altLang="ja-JP" sz="813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intron 1 CpG_2</a:t>
            </a:r>
          </a:p>
        </p:txBody>
      </p:sp>
      <p:pic>
        <p:nvPicPr>
          <p:cNvPr id="68" name="Picture 5">
            <a:extLst>
              <a:ext uri="{FF2B5EF4-FFF2-40B4-BE49-F238E27FC236}">
                <a16:creationId xmlns:a16="http://schemas.microsoft.com/office/drawing/2014/main" id="{6154E7D6-B903-A948-B96F-7B2D0E9FA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35" y="3335826"/>
            <a:ext cx="1648800" cy="148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">
            <a:extLst>
              <a:ext uri="{FF2B5EF4-FFF2-40B4-BE49-F238E27FC236}">
                <a16:creationId xmlns:a16="http://schemas.microsoft.com/office/drawing/2014/main" id="{405EFA60-6863-754A-A433-3C0B050F1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90" y="3332305"/>
            <a:ext cx="1648800" cy="148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7">
            <a:extLst>
              <a:ext uri="{FF2B5EF4-FFF2-40B4-BE49-F238E27FC236}">
                <a16:creationId xmlns:a16="http://schemas.microsoft.com/office/drawing/2014/main" id="{6E98C64A-B5CD-B24E-AC01-25CD3862D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805" y="3337791"/>
            <a:ext cx="1648800" cy="147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22"/>
          <p:cNvSpPr txBox="1"/>
          <p:nvPr/>
        </p:nvSpPr>
        <p:spPr>
          <a:xfrm>
            <a:off x="3918381" y="3071192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-0.002</a:t>
            </a: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0.609</a:t>
            </a:r>
          </a:p>
        </p:txBody>
      </p:sp>
      <p:sp>
        <p:nvSpPr>
          <p:cNvPr id="72" name="Rectangle 24"/>
          <p:cNvSpPr/>
          <p:nvPr/>
        </p:nvSpPr>
        <p:spPr>
          <a:xfrm>
            <a:off x="5694700" y="3071192"/>
            <a:ext cx="8293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0.010</a:t>
            </a:r>
          </a:p>
          <a:p>
            <a:pPr lvl="0"/>
            <a:r>
              <a:rPr lang="en-US" sz="7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0.155</a:t>
            </a:r>
          </a:p>
        </p:txBody>
      </p:sp>
      <p:sp>
        <p:nvSpPr>
          <p:cNvPr id="73" name="TextBox 21"/>
          <p:cNvSpPr txBox="1"/>
          <p:nvPr/>
        </p:nvSpPr>
        <p:spPr>
          <a:xfrm>
            <a:off x="2203997" y="3071192"/>
            <a:ext cx="700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0.001</a:t>
            </a: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0.770</a:t>
            </a:r>
          </a:p>
        </p:txBody>
      </p:sp>
      <p:pic>
        <p:nvPicPr>
          <p:cNvPr id="78" name="Picture 36">
            <a:extLst>
              <a:ext uri="{FF2B5EF4-FFF2-40B4-BE49-F238E27FC236}">
                <a16:creationId xmlns:a16="http://schemas.microsoft.com/office/drawing/2014/main" id="{2E31BB16-C748-464B-B228-4CC93C12C2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3" r="13463" b="6878"/>
          <a:stretch/>
        </p:blipFill>
        <p:spPr bwMode="auto">
          <a:xfrm>
            <a:off x="1323670" y="6010658"/>
            <a:ext cx="160310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Box 12">
            <a:extLst>
              <a:ext uri="{FF2B5EF4-FFF2-40B4-BE49-F238E27FC236}">
                <a16:creationId xmlns:a16="http://schemas.microsoft.com/office/drawing/2014/main" id="{C8D455EF-C225-364D-8FEC-F7CE2E702204}"/>
              </a:ext>
            </a:extLst>
          </p:cNvPr>
          <p:cNvSpPr txBox="1"/>
          <p:nvPr/>
        </p:nvSpPr>
        <p:spPr>
          <a:xfrm>
            <a:off x="1209812" y="5792309"/>
            <a:ext cx="1423788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exon 15 CpG_2.3 </a:t>
            </a:r>
          </a:p>
        </p:txBody>
      </p:sp>
      <p:sp>
        <p:nvSpPr>
          <p:cNvPr id="80" name="TextBox 2">
            <a:extLst>
              <a:ext uri="{FF2B5EF4-FFF2-40B4-BE49-F238E27FC236}">
                <a16:creationId xmlns:a16="http://schemas.microsoft.com/office/drawing/2014/main" id="{78D8169F-A9D2-AF48-B20B-FB9771D6C6A9}"/>
              </a:ext>
            </a:extLst>
          </p:cNvPr>
          <p:cNvSpPr txBox="1"/>
          <p:nvPr/>
        </p:nvSpPr>
        <p:spPr>
          <a:xfrm>
            <a:off x="1043032" y="6053083"/>
            <a:ext cx="334707" cy="13106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81" name="TextBox 34">
            <a:extLst>
              <a:ext uri="{FF2B5EF4-FFF2-40B4-BE49-F238E27FC236}">
                <a16:creationId xmlns:a16="http://schemas.microsoft.com/office/drawing/2014/main" id="{61A367AE-50B6-DD40-A468-9CD77892C110}"/>
              </a:ext>
            </a:extLst>
          </p:cNvPr>
          <p:cNvSpPr txBox="1"/>
          <p:nvPr/>
        </p:nvSpPr>
        <p:spPr>
          <a:xfrm>
            <a:off x="1643401" y="7473823"/>
            <a:ext cx="10198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LDL-C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(mg/dL)</a:t>
            </a:r>
          </a:p>
        </p:txBody>
      </p:sp>
      <p:sp>
        <p:nvSpPr>
          <p:cNvPr id="82" name="TextBox 27"/>
          <p:cNvSpPr txBox="1"/>
          <p:nvPr/>
        </p:nvSpPr>
        <p:spPr>
          <a:xfrm>
            <a:off x="2448071" y="5747136"/>
            <a:ext cx="789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-0.014</a:t>
            </a: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0.788</a:t>
            </a:r>
          </a:p>
        </p:txBody>
      </p:sp>
      <p:pic>
        <p:nvPicPr>
          <p:cNvPr id="83" name="Picture 37">
            <a:extLst>
              <a:ext uri="{FF2B5EF4-FFF2-40B4-BE49-F238E27FC236}">
                <a16:creationId xmlns:a16="http://schemas.microsoft.com/office/drawing/2014/main" id="{B45AC7E7-3D2D-4047-8B3E-6D7D5AD707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1" r="16422" b="7112"/>
          <a:stretch/>
        </p:blipFill>
        <p:spPr bwMode="auto">
          <a:xfrm>
            <a:off x="4158233" y="6009741"/>
            <a:ext cx="1554811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42">
            <a:extLst>
              <a:ext uri="{FF2B5EF4-FFF2-40B4-BE49-F238E27FC236}">
                <a16:creationId xmlns:a16="http://schemas.microsoft.com/office/drawing/2014/main" id="{4A749E97-A34F-9646-A682-4A545F34A187}"/>
              </a:ext>
            </a:extLst>
          </p:cNvPr>
          <p:cNvSpPr txBox="1"/>
          <p:nvPr/>
        </p:nvSpPr>
        <p:spPr>
          <a:xfrm>
            <a:off x="4022941" y="5800169"/>
            <a:ext cx="1394934" cy="21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13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altLang="ja-JP" sz="813" b="1" dirty="0">
                <a:latin typeface="Arial" panose="020B0604020202020204" pitchFamily="34" charset="0"/>
                <a:cs typeface="Arial" panose="020B0604020202020204" pitchFamily="34" charset="0"/>
              </a:rPr>
              <a:t> exon 15 CpG_2.3</a:t>
            </a:r>
          </a:p>
        </p:txBody>
      </p:sp>
      <p:sp>
        <p:nvSpPr>
          <p:cNvPr id="85" name="TextBox 2">
            <a:extLst>
              <a:ext uri="{FF2B5EF4-FFF2-40B4-BE49-F238E27FC236}">
                <a16:creationId xmlns:a16="http://schemas.microsoft.com/office/drawing/2014/main" id="{E34BFF33-A11E-4F4C-9E94-4C09BDF2B48A}"/>
              </a:ext>
            </a:extLst>
          </p:cNvPr>
          <p:cNvSpPr txBox="1"/>
          <p:nvPr/>
        </p:nvSpPr>
        <p:spPr>
          <a:xfrm>
            <a:off x="3856973" y="6063574"/>
            <a:ext cx="334707" cy="13106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86" name="TextBox 34">
            <a:extLst>
              <a:ext uri="{FF2B5EF4-FFF2-40B4-BE49-F238E27FC236}">
                <a16:creationId xmlns:a16="http://schemas.microsoft.com/office/drawing/2014/main" id="{1174562B-BD28-214B-AE2D-B30E25AED27F}"/>
              </a:ext>
            </a:extLst>
          </p:cNvPr>
          <p:cNvSpPr txBox="1"/>
          <p:nvPr/>
        </p:nvSpPr>
        <p:spPr>
          <a:xfrm>
            <a:off x="4547800" y="7498830"/>
            <a:ext cx="1008609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latin typeface="Arial" panose="020B0604020202020204" pitchFamily="34" charset="0"/>
                <a:cs typeface="Arial" panose="020B0604020202020204" pitchFamily="34" charset="0"/>
              </a:rPr>
              <a:t>LDL-C (mg/dL)</a:t>
            </a:r>
          </a:p>
        </p:txBody>
      </p:sp>
      <p:sp>
        <p:nvSpPr>
          <p:cNvPr id="87" name="TextBox 28"/>
          <p:cNvSpPr txBox="1"/>
          <p:nvPr/>
        </p:nvSpPr>
        <p:spPr>
          <a:xfrm>
            <a:off x="5271908" y="5747136"/>
            <a:ext cx="779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700" i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= -0.008</a:t>
            </a:r>
          </a:p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= 0.840</a:t>
            </a:r>
          </a:p>
        </p:txBody>
      </p:sp>
    </p:spTree>
    <p:extLst>
      <p:ext uri="{BB962C8B-B14F-4D97-AF65-F5344CB8AC3E}">
        <p14:creationId xmlns:p14="http://schemas.microsoft.com/office/powerpoint/2010/main" val="3624481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22A5AA-FA2C-2948-B595-ECA3F15161DF}"/>
              </a:ext>
            </a:extLst>
          </p:cNvPr>
          <p:cNvSpPr/>
          <p:nvPr/>
        </p:nvSpPr>
        <p:spPr>
          <a:xfrm>
            <a:off x="706487" y="5363451"/>
            <a:ext cx="5488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88"/>
              </a:spcAft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Construction of reference curve for the relationship between observed neutrophil proportion (%) and methylation levels at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STK24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CpG_2 (cg23954655). 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observed neutrophil proportion and methylation levels of </a:t>
            </a:r>
            <a:r>
              <a:rPr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STK24 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(%) was plotted.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ja-JP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the coefficient of determination.</a:t>
            </a:r>
            <a:endParaRPr lang="en-US" altLang="ja-JP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C11A63-A4E5-FA49-9343-5F3C588A7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374" y="1485291"/>
            <a:ext cx="3702466" cy="33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5">
            <a:extLst>
              <a:ext uri="{FF2B5EF4-FFF2-40B4-BE49-F238E27FC236}">
                <a16:creationId xmlns:a16="http://schemas.microsoft.com/office/drawing/2014/main" id="{7BD62F9B-B7AE-1B4F-9006-99D29E25DE1E}"/>
              </a:ext>
            </a:extLst>
          </p:cNvPr>
          <p:cNvSpPr txBox="1"/>
          <p:nvPr/>
        </p:nvSpPr>
        <p:spPr>
          <a:xfrm>
            <a:off x="2403390" y="4835141"/>
            <a:ext cx="2383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Observed neutrophil proportion (%)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1316C312-11A1-014C-8824-482B30EA4677}"/>
              </a:ext>
            </a:extLst>
          </p:cNvPr>
          <p:cNvSpPr txBox="1"/>
          <p:nvPr/>
        </p:nvSpPr>
        <p:spPr>
          <a:xfrm>
            <a:off x="1175431" y="2167024"/>
            <a:ext cx="353943" cy="147091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6BB97D6E-7E2F-674E-AF9A-2817E1C6394B}"/>
              </a:ext>
            </a:extLst>
          </p:cNvPr>
          <p:cNvSpPr txBox="1"/>
          <p:nvPr/>
        </p:nvSpPr>
        <p:spPr>
          <a:xfrm>
            <a:off x="3841866" y="1113628"/>
            <a:ext cx="14285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y = 0.746x+0.670</a:t>
            </a:r>
          </a:p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      R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= 0.993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306B482-7A59-F349-9119-3F5DA36E0EA8}"/>
              </a:ext>
            </a:extLst>
          </p:cNvPr>
          <p:cNvSpPr txBox="1"/>
          <p:nvPr/>
        </p:nvSpPr>
        <p:spPr>
          <a:xfrm>
            <a:off x="1785913" y="1222290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STK24</a:t>
            </a:r>
          </a:p>
        </p:txBody>
      </p:sp>
    </p:spTree>
    <p:extLst>
      <p:ext uri="{BB962C8B-B14F-4D97-AF65-F5344CB8AC3E}">
        <p14:creationId xmlns:p14="http://schemas.microsoft.com/office/powerpoint/2010/main" val="152424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E2EAC03-0FBA-AA46-B1BE-0B4F3B8DC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916" y="2046390"/>
            <a:ext cx="3572435" cy="322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9BFE0E4D-6CCE-CB42-8974-CE2D054770BC}"/>
              </a:ext>
            </a:extLst>
          </p:cNvPr>
          <p:cNvSpPr txBox="1"/>
          <p:nvPr/>
        </p:nvSpPr>
        <p:spPr>
          <a:xfrm>
            <a:off x="2414863" y="5336200"/>
            <a:ext cx="2920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Estimation using a 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STK24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E0D998-A82D-5047-9F73-94CD81A2EC5E}"/>
              </a:ext>
            </a:extLst>
          </p:cNvPr>
          <p:cNvSpPr txBox="1"/>
          <p:nvPr/>
        </p:nvSpPr>
        <p:spPr>
          <a:xfrm>
            <a:off x="3520431" y="1738613"/>
            <a:ext cx="1814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0.714, p &lt; 0.001*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ABB96EF0-E51B-9C44-977B-22C06E9B0094}"/>
              </a:ext>
            </a:extLst>
          </p:cNvPr>
          <p:cNvSpPr txBox="1"/>
          <p:nvPr/>
        </p:nvSpPr>
        <p:spPr>
          <a:xfrm rot="16200000">
            <a:off x="-338114" y="3349403"/>
            <a:ext cx="3665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Estimation using a marker of cg17385088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08D0BDC2-E205-694A-98B6-E46C410E4CB1}"/>
              </a:ext>
            </a:extLst>
          </p:cNvPr>
          <p:cNvSpPr/>
          <p:nvPr/>
        </p:nvSpPr>
        <p:spPr>
          <a:xfrm>
            <a:off x="913751" y="6253467"/>
            <a:ext cx="5488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88"/>
              </a:spcAft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estimations of neutrophil proportion change derived from two different neutrophil markers. T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relationship between </a:t>
            </a:r>
            <a:r>
              <a:rPr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STK24-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cg17385088-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neutrophil proportion change (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was shown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The correlation coefficient between two estimates were 0.714.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2F6594C-F2AF-E043-A043-9F5B1D88A553}"/>
              </a:ext>
            </a:extLst>
          </p:cNvPr>
          <p:cNvSpPr txBox="1"/>
          <p:nvPr/>
        </p:nvSpPr>
        <p:spPr>
          <a:xfrm>
            <a:off x="1648683" y="1215393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Estimated neutrophil proportion (%)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68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B99DE2C5-E125-164E-AAEC-A951F80CC09E}"/>
              </a:ext>
            </a:extLst>
          </p:cNvPr>
          <p:cNvSpPr txBox="1"/>
          <p:nvPr/>
        </p:nvSpPr>
        <p:spPr>
          <a:xfrm>
            <a:off x="1349355" y="262553"/>
            <a:ext cx="1835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intron 1 CpG_2</a:t>
            </a:r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004DB949-4F87-6A47-A13C-F5535541FFF4}"/>
              </a:ext>
            </a:extLst>
          </p:cNvPr>
          <p:cNvSpPr txBox="1"/>
          <p:nvPr/>
        </p:nvSpPr>
        <p:spPr>
          <a:xfrm>
            <a:off x="1418987" y="4212177"/>
            <a:ext cx="1835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1913" indent="-61913" algn="ctr">
              <a:tabLst>
                <a:tab pos="111125" algn="l"/>
                <a:tab pos="1890713" algn="l"/>
              </a:tabLst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CPT1A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intron 1 CpG_8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66DE556A-5251-8943-A438-5F2EDE14EE63}"/>
              </a:ext>
            </a:extLst>
          </p:cNvPr>
          <p:cNvSpPr txBox="1"/>
          <p:nvPr/>
        </p:nvSpPr>
        <p:spPr>
          <a:xfrm>
            <a:off x="1176231" y="1105841"/>
            <a:ext cx="346249" cy="14132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00771AA7-9BDB-DE42-BE1B-1FBB9B297DE1}"/>
              </a:ext>
            </a:extLst>
          </p:cNvPr>
          <p:cNvSpPr txBox="1"/>
          <p:nvPr/>
        </p:nvSpPr>
        <p:spPr>
          <a:xfrm>
            <a:off x="1162484" y="5190546"/>
            <a:ext cx="346249" cy="14132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Methylation levels (%)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8789FAC-5139-7D4E-9F08-C84CC8DE1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733" y="539552"/>
            <a:ext cx="3497406" cy="315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239CCD1-5015-8449-9409-95C64C1E4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733" y="4492583"/>
            <a:ext cx="3492025" cy="318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08978BB3-5903-5F41-97DC-D6724F9E4D39}"/>
              </a:ext>
            </a:extLst>
          </p:cNvPr>
          <p:cNvSpPr txBox="1"/>
          <p:nvPr/>
        </p:nvSpPr>
        <p:spPr>
          <a:xfrm>
            <a:off x="2130333" y="3720248"/>
            <a:ext cx="2476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Observed lymphocyte proportion (%)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836B8B3F-AC52-CB4E-BBB6-07FDD4CC44A7}"/>
              </a:ext>
            </a:extLst>
          </p:cNvPr>
          <p:cNvSpPr txBox="1"/>
          <p:nvPr/>
        </p:nvSpPr>
        <p:spPr>
          <a:xfrm>
            <a:off x="2176813" y="7694874"/>
            <a:ext cx="2476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Observed lymphocyte proportion (%)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F34E84C5-D4AB-8A4C-837C-DFC41025DB36}"/>
              </a:ext>
            </a:extLst>
          </p:cNvPr>
          <p:cNvSpPr/>
          <p:nvPr/>
        </p:nvSpPr>
        <p:spPr>
          <a:xfrm>
            <a:off x="3534491" y="185608"/>
            <a:ext cx="15055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y = 0.073x + 0.655</a:t>
            </a:r>
          </a:p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         R² = 0.945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2862AF51-4E9E-DA42-9BBD-C28172370EF8}"/>
              </a:ext>
            </a:extLst>
          </p:cNvPr>
          <p:cNvSpPr/>
          <p:nvPr/>
        </p:nvSpPr>
        <p:spPr>
          <a:xfrm>
            <a:off x="3613037" y="4130061"/>
            <a:ext cx="14269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y = 0.168x + 3.982</a:t>
            </a:r>
          </a:p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       R² = 0.958</a:t>
            </a: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DDF5E41D-447D-794E-A6FF-FA3FF6BD28D0}"/>
              </a:ext>
            </a:extLst>
          </p:cNvPr>
          <p:cNvSpPr txBox="1"/>
          <p:nvPr/>
        </p:nvSpPr>
        <p:spPr>
          <a:xfrm>
            <a:off x="548641" y="8376595"/>
            <a:ext cx="5830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relationship between observed lymphocyte proportion (%) and methylation levels</a:t>
            </a:r>
            <a:r>
              <a:rPr lang="en-US" altLang="ja-JP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CPT1A</a:t>
            </a:r>
            <a:r>
              <a:rPr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intron 1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(%). 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observed lymphocyte proportion and methylation levels of </a:t>
            </a:r>
            <a:r>
              <a:rPr lang="en-US" altLang="ja-JP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CPT1A</a:t>
            </a:r>
            <a:r>
              <a:rPr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intron 1</a:t>
            </a:r>
            <a:r>
              <a:rPr lang="en-US" altLang="ja-JP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(%) were plotted.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ja-JP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the coefficient of determination. </a:t>
            </a:r>
            <a:r>
              <a:rPr kumimoji="1" lang="en-US" altLang="ja-JP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Solid line, a regression line; dotted line, 95% confidence intervals. The scale is adjusted to the methylation for each CpG site. </a:t>
            </a:r>
          </a:p>
        </p:txBody>
      </p:sp>
    </p:spTree>
    <p:extLst>
      <p:ext uri="{BB962C8B-B14F-4D97-AF65-F5344CB8AC3E}">
        <p14:creationId xmlns:p14="http://schemas.microsoft.com/office/powerpoint/2010/main" val="2513222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1122</Words>
  <Application>Microsoft Office PowerPoint</Application>
  <PresentationFormat>A4 Paper (210x297 mm)</PresentationFormat>
  <Paragraphs>234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游ゴシック</vt:lpstr>
      <vt:lpstr>Arial</vt:lpstr>
      <vt:lpstr>Calibri</vt:lpstr>
      <vt:lpstr>Calibri Light</vt:lpstr>
      <vt:lpstr>Palatino Linotype</vt:lpstr>
      <vt:lpstr>Times</vt:lpstr>
      <vt:lpstr>Times New Roman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MDPI</cp:lastModifiedBy>
  <cp:revision>31</cp:revision>
  <cp:lastPrinted>2019-02-19T04:48:01Z</cp:lastPrinted>
  <dcterms:created xsi:type="dcterms:W3CDTF">2019-02-05T03:56:00Z</dcterms:created>
  <dcterms:modified xsi:type="dcterms:W3CDTF">2019-02-27T10:30:36Z</dcterms:modified>
</cp:coreProperties>
</file>