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78921" autoAdjust="0"/>
  </p:normalViewPr>
  <p:slideViewPr>
    <p:cSldViewPr snapToGrid="0">
      <p:cViewPr>
        <p:scale>
          <a:sx n="70" d="100"/>
          <a:sy n="70" d="100"/>
        </p:scale>
        <p:origin x="1066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CA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3F385F8-3470-4024-8CE0-516A76C979F8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CA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12DA800-60F8-4A21-9770-4EAC2A9D3688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9201510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CA" sz="1200" b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Supplementary Figure 1. </a:t>
            </a:r>
            <a:r>
              <a:rPr lang="en-CA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Genomic structure of the leptin gene locus based on ENCODE data. Genomic location, CpG islands, </a:t>
            </a:r>
            <a:r>
              <a:rPr lang="fr-CA" sz="1200" b="0" i="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H3K27Ac marks, </a:t>
            </a:r>
            <a:r>
              <a:rPr lang="fr-CA" sz="1200" b="0" i="0" kern="1200" dirty="0" err="1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regulatory</a:t>
            </a:r>
            <a:r>
              <a:rPr lang="fr-CA" sz="1200" b="0" i="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fr-CA" sz="1200" b="0" i="0" kern="1200" dirty="0" err="1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elements</a:t>
            </a:r>
            <a:r>
              <a:rPr lang="fr-CA" sz="1200" b="0" i="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DNase </a:t>
            </a:r>
            <a:r>
              <a:rPr lang="fr-CA" sz="1200" b="0" i="0" kern="1200" dirty="0" err="1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hypersensitivity</a:t>
            </a:r>
            <a:r>
              <a:rPr lang="fr-CA" sz="1200" b="0" i="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sites and transcription factor binding sites are all </a:t>
            </a:r>
            <a:r>
              <a:rPr lang="fr-CA" sz="1200" b="0" i="0" kern="1200" dirty="0" err="1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shown</a:t>
            </a:r>
            <a:r>
              <a:rPr lang="fr-CA" sz="1200" b="0" i="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 </a:t>
            </a:r>
            <a:r>
              <a:rPr lang="en-CA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CpG sites from the </a:t>
            </a:r>
            <a:r>
              <a:rPr lang="en-CA" sz="1200" kern="1200" dirty="0" err="1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MethyationEPIC</a:t>
            </a:r>
            <a:r>
              <a:rPr lang="en-CA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en-CA" sz="1200" kern="1200" dirty="0" err="1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beachp</a:t>
            </a:r>
            <a:r>
              <a:rPr lang="en-CA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are located on this figure with the CpG site (cg15758240) highlighted in blue as our main finding. </a:t>
            </a:r>
            <a:endParaRPr lang="fr-CA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12DA800-60F8-4A21-9770-4EAC2A9D3688}" type="slidenum">
              <a:rPr lang="fr-CA" smtClean="0"/>
              <a:t>1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6687565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4B493CF-0CFD-472A-94CB-762D4F61558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25EC7765-4AC0-4E45-88EE-70119C73337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18F794B-9EC0-4F6E-B1EE-FCC06F4F5C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C7AA08D-1BEA-4262-B6C2-E8FCF120E0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D5F7BDA3-78F1-4A5F-BF12-D1FC68C00F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5680270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D3329FA-03E7-4E7D-8E2A-8E5C4520B0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6372B1EF-8920-44E0-AFBB-A5C260D2E6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88A023ED-BD7B-4C7C-9653-50864931CA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B4FBA26-AE5E-4973-9A50-D39380C0E4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ADBDE31-1EB3-4F4B-B26E-4489180A54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7160818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3F0D24CB-C493-4D17-A9B3-7D0FCF3BCAB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3F9C54CD-78C7-4115-B54C-7378A3037EC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2A20E4A-03EB-402E-B224-67DE64546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B6C6B63F-D024-4944-9DDA-73E15E01F2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60277321-27CE-4368-A569-88520CD38A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6868154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8C7B44A-1BF8-4636-8E48-F49F59F6A1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791FEEA9-3AC5-48E5-BE37-233593F7078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4E0DD75-7779-418B-ADF3-B3F10FD04B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D201305-081F-4BAA-A191-D8E54B729F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275C0995-BAD6-492E-A39C-897BD7604F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7725425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6789E08-C2D7-417C-985A-D1427B257B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CFBAEA49-B2C8-40CD-A1B5-6DCD0AE059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6B018E8E-CFA6-4221-85FE-5B05CD38BA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464EBAD-4D58-4242-81A9-26BA69BE21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BDE4DFFA-C035-4FC8-8D0A-794CCDDE72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764692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AE4FAED-1646-4C04-AA0C-14609B123E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DCCD3A7-FC17-48FD-886B-975C8719049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4C025E8F-AEC0-45F7-AF32-1FFB3C774D5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F232214-EAF6-477F-B2F9-C4BC90C25F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51FE71C1-1EE5-4294-A3B2-90ACB44A43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0B08545A-C504-4D1D-8AE5-03D9CF2C16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8297211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A5A25B2-8C58-477B-AA12-10A453A04F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AEAE99C-96B9-4042-94D3-052183DAC06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7856489B-7893-4AE1-BB46-34C644FCEB0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C1996665-66AE-40A5-B0C5-4A9FC975C77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5BEDE8B0-0825-4DD0-9DC7-9BD4DDA985E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8595F991-D5C2-4823-8695-D835AE5E9F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28A83856-2696-4C54-905A-A5FEC26C3F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F8189701-8280-4285-823B-429F62A4DD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2647580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ACA6C4CE-A8ED-49A8-A65B-548902AB90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DF4C87EB-BE7C-498D-8DD1-633AC1235A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B92917C0-26CA-4B04-9EFC-9B9C99ABB2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2D2265CE-3F32-4C00-A705-6E97D666C6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2004661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88A52876-D41F-4737-BD83-C45BB46B7E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C20BE1E0-2B06-4438-9AC1-BF0D4842D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38159352-3061-4645-8A6F-53A189D133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6718820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CA5D765-0B6F-425F-A77F-DD00B488CB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17DB196-721E-4C73-920C-8F32213931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BE6472AA-71C6-4271-9F84-A8F5D719810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BEC1F4CE-508E-49C1-96C1-994CFCAE76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F94EAF24-22ED-46F7-94E0-94BF34C7DA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D3F9B6BA-49B2-45D8-B647-D778476ABF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041072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37393A8-91C9-4E48-AC5B-F01FA5A078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BCEB84F9-C9B1-45BC-8FAC-CA8E21D0CA0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E52B2E36-4672-41F2-BC87-D7231DB3238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6842C22-6FE4-4C9A-9D0F-B8A6FC1ADF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BDA1A946-F5EF-4644-B40E-2EAA81CFD2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213AD44A-007D-45C1-9680-407A061620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7959838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4441F60C-8BFC-42AE-8816-7351A95F32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08C99662-816E-4440-BFEA-56414A4F07E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81156DB3-3268-43AB-AE32-E13A60B4C4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C06E0B-0888-4455-A08F-D5447C27C2F5}" type="datetimeFigureOut">
              <a:rPr lang="fr-CA" smtClean="0"/>
              <a:t>2019-01-28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88F3305-AF0C-4567-B805-34B268DF725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77D4DBF-0C27-41FD-8C75-C3363EC66D3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CB5803-8FD2-4965-9A01-29B48DE0BB45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7979730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 3">
            <a:extLst>
              <a:ext uri="{FF2B5EF4-FFF2-40B4-BE49-F238E27FC236}">
                <a16:creationId xmlns:a16="http://schemas.microsoft.com/office/drawing/2014/main" id="{7F565B25-8327-4CAA-BF4C-1E8D2FBB6EE5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 l="1433" t="11965" r="1766" b="7730"/>
          <a:stretch/>
        </p:blipFill>
        <p:spPr>
          <a:xfrm>
            <a:off x="284017" y="284017"/>
            <a:ext cx="11801965" cy="5507183"/>
          </a:xfrm>
          <a:prstGeom prst="rect">
            <a:avLst/>
          </a:prstGeom>
        </p:spPr>
      </p:pic>
      <p:sp>
        <p:nvSpPr>
          <p:cNvPr id="35" name="Rectangle 34">
            <a:extLst>
              <a:ext uri="{FF2B5EF4-FFF2-40B4-BE49-F238E27FC236}">
                <a16:creationId xmlns:a16="http://schemas.microsoft.com/office/drawing/2014/main" id="{C19BC507-31B5-4DC6-8D13-EB871C635117}"/>
              </a:ext>
            </a:extLst>
          </p:cNvPr>
          <p:cNvSpPr/>
          <p:nvPr/>
        </p:nvSpPr>
        <p:spPr>
          <a:xfrm>
            <a:off x="369914" y="5090895"/>
            <a:ext cx="11801965" cy="1159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4E85BF56-5C14-4874-B171-206B59B68F6C}"/>
              </a:ext>
            </a:extLst>
          </p:cNvPr>
          <p:cNvSpPr/>
          <p:nvPr/>
        </p:nvSpPr>
        <p:spPr>
          <a:xfrm>
            <a:off x="463452" y="5105600"/>
            <a:ext cx="768570" cy="163023"/>
          </a:xfrm>
          <a:prstGeom prst="rect">
            <a:avLst/>
          </a:prstGeom>
          <a:solidFill>
            <a:srgbClr val="00B0F0">
              <a:alpha val="31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CA"/>
          </a:p>
        </p:txBody>
      </p:sp>
      <p:sp>
        <p:nvSpPr>
          <p:cNvPr id="7" name="TextBox 13">
            <a:extLst>
              <a:ext uri="{FF2B5EF4-FFF2-40B4-BE49-F238E27FC236}">
                <a16:creationId xmlns:a16="http://schemas.microsoft.com/office/drawing/2014/main" id="{C35F3538-C8BE-4A9C-8534-55A5DBC19A9B}"/>
              </a:ext>
            </a:extLst>
          </p:cNvPr>
          <p:cNvSpPr txBox="1"/>
          <p:nvPr/>
        </p:nvSpPr>
        <p:spPr>
          <a:xfrm>
            <a:off x="431415" y="5072942"/>
            <a:ext cx="1115880" cy="2330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sz="914" dirty="0"/>
              <a:t>cg15758240 |</a:t>
            </a:r>
            <a:endParaRPr lang="fr-CA" sz="914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794E3D1-F014-4BD4-9FAF-88E0B5C660F4}"/>
              </a:ext>
            </a:extLst>
          </p:cNvPr>
          <p:cNvSpPr/>
          <p:nvPr/>
        </p:nvSpPr>
        <p:spPr>
          <a:xfrm>
            <a:off x="729787" y="5203682"/>
            <a:ext cx="111588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cg00011113 |</a:t>
            </a:r>
            <a:endParaRPr lang="fr-CA" sz="914" dirty="0">
              <a:latin typeface="Calibri" panose="020F0502020204030204" pitchFamily="34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FE45F3A5-E57D-4530-85E2-8A79B53CD5C4}"/>
              </a:ext>
            </a:extLst>
          </p:cNvPr>
          <p:cNvSpPr/>
          <p:nvPr/>
        </p:nvSpPr>
        <p:spPr>
          <a:xfrm>
            <a:off x="1375898" y="5072942"/>
            <a:ext cx="112361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cg05136031 |</a:t>
            </a:r>
            <a:endParaRPr lang="fr-CA" sz="914" dirty="0">
              <a:latin typeface="Calibri" panose="020F0502020204030204" pitchFamily="34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248B98D7-32FB-4013-B599-C02FE2FB7CBB}"/>
              </a:ext>
            </a:extLst>
          </p:cNvPr>
          <p:cNvSpPr/>
          <p:nvPr/>
        </p:nvSpPr>
        <p:spPr>
          <a:xfrm>
            <a:off x="2154508" y="5690696"/>
            <a:ext cx="112361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cg12782180 |</a:t>
            </a:r>
            <a:endParaRPr lang="fr-CA" sz="914" dirty="0">
              <a:latin typeface="Calibri" panose="020F0502020204030204" pitchFamily="34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BB3E8666-5AF2-427D-BFE9-3CA66C0DEB79}"/>
              </a:ext>
            </a:extLst>
          </p:cNvPr>
          <p:cNvSpPr/>
          <p:nvPr/>
        </p:nvSpPr>
        <p:spPr>
          <a:xfrm>
            <a:off x="2231154" y="5568776"/>
            <a:ext cx="112361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cg19594666 |</a:t>
            </a:r>
            <a:endParaRPr lang="fr-CA" sz="914" dirty="0">
              <a:latin typeface="Calibri" panose="020F0502020204030204" pitchFamily="34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7AA60122-0B32-4535-BB62-A3025A97D15F}"/>
              </a:ext>
            </a:extLst>
          </p:cNvPr>
          <p:cNvSpPr/>
          <p:nvPr/>
        </p:nvSpPr>
        <p:spPr>
          <a:xfrm>
            <a:off x="2437451" y="5454476"/>
            <a:ext cx="112361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cg11045943 |</a:t>
            </a:r>
            <a:endParaRPr lang="fr-CA" sz="914" dirty="0">
              <a:latin typeface="Calibri" panose="020F0502020204030204" pitchFamily="34" charset="0"/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337E6141-1D1B-4939-9D15-7F3BBC4BE7EC}"/>
              </a:ext>
            </a:extLst>
          </p:cNvPr>
          <p:cNvSpPr/>
          <p:nvPr/>
        </p:nvSpPr>
        <p:spPr>
          <a:xfrm>
            <a:off x="2527541" y="5324936"/>
            <a:ext cx="112361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cg26814075 |</a:t>
            </a:r>
            <a:endParaRPr lang="fr-CA" sz="914" dirty="0">
              <a:latin typeface="Calibri" panose="020F0502020204030204" pitchFamily="34" charset="0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DC2A01F7-5730-42D3-A9DC-F119087E8561}"/>
              </a:ext>
            </a:extLst>
          </p:cNvPr>
          <p:cNvSpPr/>
          <p:nvPr/>
        </p:nvSpPr>
        <p:spPr>
          <a:xfrm>
            <a:off x="2719966" y="5203682"/>
            <a:ext cx="112361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cg13381984 |</a:t>
            </a:r>
            <a:endParaRPr lang="fr-CA" sz="914" dirty="0">
              <a:latin typeface="Calibri" panose="020F0502020204030204" pitchFamily="34" charset="0"/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C7778562-06D0-4313-84B7-6C32A9E8F39C}"/>
              </a:ext>
            </a:extLst>
          </p:cNvPr>
          <p:cNvSpPr/>
          <p:nvPr/>
        </p:nvSpPr>
        <p:spPr>
          <a:xfrm>
            <a:off x="2752354" y="5072942"/>
            <a:ext cx="112361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cg00666422 |</a:t>
            </a:r>
            <a:endParaRPr lang="fr-CA" sz="914" dirty="0">
              <a:latin typeface="Calibri" panose="020F0502020204030204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BBD9386C-C494-4BE5-8EE7-50E624E8989D}"/>
              </a:ext>
            </a:extLst>
          </p:cNvPr>
          <p:cNvSpPr/>
          <p:nvPr/>
        </p:nvSpPr>
        <p:spPr>
          <a:xfrm>
            <a:off x="4179217" y="5072942"/>
            <a:ext cx="112361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cg20564991 |</a:t>
            </a:r>
            <a:endParaRPr lang="fr-CA" sz="914" dirty="0">
              <a:latin typeface="Calibri" panose="020F0502020204030204" pitchFamily="34" charset="0"/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D325627C-BF94-4B98-87EC-0B74C0DFA5D4}"/>
              </a:ext>
            </a:extLst>
          </p:cNvPr>
          <p:cNvSpPr/>
          <p:nvPr/>
        </p:nvSpPr>
        <p:spPr>
          <a:xfrm>
            <a:off x="5315161" y="5072942"/>
            <a:ext cx="112361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cg23381058 |</a:t>
            </a:r>
            <a:endParaRPr lang="fr-CA" sz="914" dirty="0">
              <a:latin typeface="Calibri" panose="020F0502020204030204" pitchFamily="34" charset="0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58493BF-AC45-4200-88FD-D0EFCE3A98D3}"/>
              </a:ext>
            </a:extLst>
          </p:cNvPr>
          <p:cNvSpPr/>
          <p:nvPr/>
        </p:nvSpPr>
        <p:spPr>
          <a:xfrm>
            <a:off x="8809976" y="5072942"/>
            <a:ext cx="112361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cg18603538 |</a:t>
            </a:r>
            <a:endParaRPr lang="fr-CA" sz="914" dirty="0">
              <a:latin typeface="Calibri" panose="020F0502020204030204" pitchFamily="34" charset="0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61AEE55B-93F0-4FAF-9918-7D8D4C6ED113}"/>
              </a:ext>
            </a:extLst>
          </p:cNvPr>
          <p:cNvSpPr/>
          <p:nvPr/>
        </p:nvSpPr>
        <p:spPr>
          <a:xfrm>
            <a:off x="9371781" y="5203682"/>
            <a:ext cx="1123610" cy="2330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"/>
            <a:r>
              <a:rPr lang="fr-CA" sz="914" dirty="0"/>
              <a:t>cg04833007 |</a:t>
            </a:r>
            <a:endParaRPr lang="fr-CA" sz="914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69974199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1264</TotalTime>
  <Words>93</Words>
  <Application>Microsoft Office PowerPoint</Application>
  <PresentationFormat>Grand écran</PresentationFormat>
  <Paragraphs>15</Paragraphs>
  <Slides>1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Valérie Gagné-Ouellet</dc:creator>
  <cp:lastModifiedBy>Valérie Gagné-Ouellet</cp:lastModifiedBy>
  <cp:revision>9</cp:revision>
  <dcterms:created xsi:type="dcterms:W3CDTF">2019-01-17T18:44:09Z</dcterms:created>
  <dcterms:modified xsi:type="dcterms:W3CDTF">2019-01-28T20:57:51Z</dcterms:modified>
</cp:coreProperties>
</file>

<file path=docProps/thumbnail.jpeg>
</file>