
<file path=[Content_Types].xml><?xml version="1.0" encoding="utf-8"?>
<Types xmlns="http://schemas.openxmlformats.org/package/2006/content-types"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7"/>
  </p:notesMasterIdLst>
  <p:sldIdLst>
    <p:sldId id="257" r:id="rId2"/>
    <p:sldId id="259" r:id="rId3"/>
    <p:sldId id="267" r:id="rId4"/>
    <p:sldId id="277" r:id="rId5"/>
    <p:sldId id="269" r:id="rId6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27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16" autoAdjust="0"/>
    <p:restoredTop sz="94660"/>
  </p:normalViewPr>
  <p:slideViewPr>
    <p:cSldViewPr snapToGrid="0" showGuides="1">
      <p:cViewPr varScale="1">
        <p:scale>
          <a:sx n="120" d="100"/>
          <a:sy n="120" d="100"/>
        </p:scale>
        <p:origin x="774" y="120"/>
      </p:cViewPr>
      <p:guideLst>
        <p:guide orient="horz" pos="4127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AD6E2C-7608-482B-B062-F3EEF6C23DB2}" type="datetimeFigureOut">
              <a:rPr lang="ko-KR" altLang="en-US" smtClean="0"/>
              <a:t>2020-05-20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22B0B6-29CF-4143-B2BA-E0769732C1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81571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DBA2E-AACF-4358-84C9-A1D874DB1F91}" type="datetimeFigureOut">
              <a:rPr lang="ko-KR" altLang="en-US" smtClean="0"/>
              <a:t>2020-05-20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37748-3191-4102-B820-9AEEE9182D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8842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DBA2E-AACF-4358-84C9-A1D874DB1F91}" type="datetimeFigureOut">
              <a:rPr lang="ko-KR" altLang="en-US" smtClean="0"/>
              <a:t>2020-05-20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37748-3191-4102-B820-9AEEE9182D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45371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DBA2E-AACF-4358-84C9-A1D874DB1F91}" type="datetimeFigureOut">
              <a:rPr lang="ko-KR" altLang="en-US" smtClean="0"/>
              <a:t>2020-05-20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37748-3191-4102-B820-9AEEE9182D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6172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DBA2E-AACF-4358-84C9-A1D874DB1F91}" type="datetimeFigureOut">
              <a:rPr lang="ko-KR" altLang="en-US" smtClean="0"/>
              <a:t>2020-05-20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37748-3191-4102-B820-9AEEE9182D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14308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DBA2E-AACF-4358-84C9-A1D874DB1F91}" type="datetimeFigureOut">
              <a:rPr lang="ko-KR" altLang="en-US" smtClean="0"/>
              <a:t>2020-05-20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37748-3191-4102-B820-9AEEE9182D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8072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DBA2E-AACF-4358-84C9-A1D874DB1F91}" type="datetimeFigureOut">
              <a:rPr lang="ko-KR" altLang="en-US" smtClean="0"/>
              <a:t>2020-05-20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37748-3191-4102-B820-9AEEE9182D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54166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DBA2E-AACF-4358-84C9-A1D874DB1F91}" type="datetimeFigureOut">
              <a:rPr lang="ko-KR" altLang="en-US" smtClean="0"/>
              <a:t>2020-05-20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37748-3191-4102-B820-9AEEE9182D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787822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DBA2E-AACF-4358-84C9-A1D874DB1F91}" type="datetimeFigureOut">
              <a:rPr lang="ko-KR" altLang="en-US" smtClean="0"/>
              <a:t>2020-05-20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37748-3191-4102-B820-9AEEE9182D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04560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DBA2E-AACF-4358-84C9-A1D874DB1F91}" type="datetimeFigureOut">
              <a:rPr lang="ko-KR" altLang="en-US" smtClean="0"/>
              <a:t>2020-05-20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37748-3191-4102-B820-9AEEE9182D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481305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DBA2E-AACF-4358-84C9-A1D874DB1F91}" type="datetimeFigureOut">
              <a:rPr lang="ko-KR" altLang="en-US" smtClean="0"/>
              <a:t>2020-05-20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37748-3191-4102-B820-9AEEE9182D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989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DBA2E-AACF-4358-84C9-A1D874DB1F91}" type="datetimeFigureOut">
              <a:rPr lang="ko-KR" altLang="en-US" smtClean="0"/>
              <a:t>2020-05-20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37748-3191-4102-B820-9AEEE9182D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5890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3DBA2E-AACF-4358-84C9-A1D874DB1F91}" type="datetimeFigureOut">
              <a:rPr lang="ko-KR" altLang="en-US" smtClean="0"/>
              <a:t>2020-05-20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937748-3191-4102-B820-9AEEE9182D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6207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13" Type="http://schemas.openxmlformats.org/officeDocument/2006/relationships/image" Target="../media/image14.emf"/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12" Type="http://schemas.openxmlformats.org/officeDocument/2006/relationships/image" Target="../media/image13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emf"/><Relationship Id="rId11" Type="http://schemas.openxmlformats.org/officeDocument/2006/relationships/image" Target="../media/image12.emf"/><Relationship Id="rId5" Type="http://schemas.openxmlformats.org/officeDocument/2006/relationships/image" Target="../media/image6.emf"/><Relationship Id="rId10" Type="http://schemas.openxmlformats.org/officeDocument/2006/relationships/image" Target="../media/image11.emf"/><Relationship Id="rId4" Type="http://schemas.openxmlformats.org/officeDocument/2006/relationships/image" Target="../media/image5.emf"/><Relationship Id="rId9" Type="http://schemas.openxmlformats.org/officeDocument/2006/relationships/image" Target="../media/image10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13" Type="http://schemas.openxmlformats.org/officeDocument/2006/relationships/image" Target="../media/image26.wmf"/><Relationship Id="rId3" Type="http://schemas.openxmlformats.org/officeDocument/2006/relationships/image" Target="../media/image16.wmf"/><Relationship Id="rId7" Type="http://schemas.openxmlformats.org/officeDocument/2006/relationships/image" Target="../media/image20.wmf"/><Relationship Id="rId12" Type="http://schemas.openxmlformats.org/officeDocument/2006/relationships/image" Target="../media/image25.wmf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wmf"/><Relationship Id="rId11" Type="http://schemas.openxmlformats.org/officeDocument/2006/relationships/image" Target="../media/image24.wmf"/><Relationship Id="rId5" Type="http://schemas.openxmlformats.org/officeDocument/2006/relationships/image" Target="../media/image18.wmf"/><Relationship Id="rId10" Type="http://schemas.openxmlformats.org/officeDocument/2006/relationships/image" Target="../media/image23.wmf"/><Relationship Id="rId4" Type="http://schemas.openxmlformats.org/officeDocument/2006/relationships/image" Target="../media/image17.wmf"/><Relationship Id="rId9" Type="http://schemas.openxmlformats.org/officeDocument/2006/relationships/image" Target="../media/image22.wmf"/><Relationship Id="rId14" Type="http://schemas.openxmlformats.org/officeDocument/2006/relationships/image" Target="../media/image27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genevestigator.com/gv/doc/intro_plant.js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r="3339"/>
          <a:stretch/>
        </p:blipFill>
        <p:spPr>
          <a:xfrm>
            <a:off x="148232" y="393293"/>
            <a:ext cx="6615956" cy="8003085"/>
          </a:xfrm>
          <a:prstGeom prst="rect">
            <a:avLst/>
          </a:prstGeom>
        </p:spPr>
      </p:pic>
      <p:sp>
        <p:nvSpPr>
          <p:cNvPr id="80" name="이등변 삼각형 79"/>
          <p:cNvSpPr/>
          <p:nvPr/>
        </p:nvSpPr>
        <p:spPr>
          <a:xfrm>
            <a:off x="5901672" y="3133927"/>
            <a:ext cx="32400" cy="32400"/>
          </a:xfrm>
          <a:prstGeom prst="triangle">
            <a:avLst/>
          </a:prstGeom>
          <a:solidFill>
            <a:srgbClr val="0000CC"/>
          </a:solidFill>
          <a:ln w="635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/>
          </a:p>
        </p:txBody>
      </p:sp>
      <p:sp>
        <p:nvSpPr>
          <p:cNvPr id="130" name="타원 129"/>
          <p:cNvSpPr/>
          <p:nvPr/>
        </p:nvSpPr>
        <p:spPr>
          <a:xfrm>
            <a:off x="3053952" y="5823075"/>
            <a:ext cx="32400" cy="32400"/>
          </a:xfrm>
          <a:prstGeom prst="ellipse">
            <a:avLst/>
          </a:prstGeom>
          <a:solidFill>
            <a:srgbClr val="0000CC"/>
          </a:solidFill>
          <a:ln w="635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/>
          </a:p>
        </p:txBody>
      </p:sp>
      <p:sp>
        <p:nvSpPr>
          <p:cNvPr id="131" name="타원 130"/>
          <p:cNvSpPr/>
          <p:nvPr/>
        </p:nvSpPr>
        <p:spPr>
          <a:xfrm>
            <a:off x="2759631" y="5823075"/>
            <a:ext cx="32400" cy="32400"/>
          </a:xfrm>
          <a:prstGeom prst="ellipse">
            <a:avLst/>
          </a:prstGeom>
          <a:solidFill>
            <a:srgbClr val="0000CC"/>
          </a:solidFill>
          <a:ln w="635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/>
          </a:p>
        </p:txBody>
      </p:sp>
      <p:sp>
        <p:nvSpPr>
          <p:cNvPr id="132" name="타원 131"/>
          <p:cNvSpPr/>
          <p:nvPr/>
        </p:nvSpPr>
        <p:spPr>
          <a:xfrm>
            <a:off x="2882502" y="5823075"/>
            <a:ext cx="32400" cy="32400"/>
          </a:xfrm>
          <a:prstGeom prst="ellipse">
            <a:avLst/>
          </a:prstGeom>
          <a:solidFill>
            <a:srgbClr val="0000CC"/>
          </a:solidFill>
          <a:ln w="635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/>
          </a:p>
        </p:txBody>
      </p:sp>
      <p:sp>
        <p:nvSpPr>
          <p:cNvPr id="133" name="타원 132"/>
          <p:cNvSpPr/>
          <p:nvPr/>
        </p:nvSpPr>
        <p:spPr>
          <a:xfrm>
            <a:off x="5575695" y="3133927"/>
            <a:ext cx="32400" cy="32400"/>
          </a:xfrm>
          <a:prstGeom prst="ellipse">
            <a:avLst/>
          </a:prstGeom>
          <a:solidFill>
            <a:srgbClr val="0000CC"/>
          </a:solidFill>
          <a:ln w="635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/>
          </a:p>
        </p:txBody>
      </p:sp>
      <p:sp>
        <p:nvSpPr>
          <p:cNvPr id="139" name="타원 138"/>
          <p:cNvSpPr/>
          <p:nvPr/>
        </p:nvSpPr>
        <p:spPr>
          <a:xfrm>
            <a:off x="5620934" y="3133927"/>
            <a:ext cx="32400" cy="32400"/>
          </a:xfrm>
          <a:prstGeom prst="ellipse">
            <a:avLst/>
          </a:prstGeom>
          <a:solidFill>
            <a:srgbClr val="0000CC"/>
          </a:solidFill>
          <a:ln w="635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/>
          </a:p>
        </p:txBody>
      </p:sp>
      <p:sp>
        <p:nvSpPr>
          <p:cNvPr id="140" name="이등변 삼각형 139"/>
          <p:cNvSpPr/>
          <p:nvPr/>
        </p:nvSpPr>
        <p:spPr>
          <a:xfrm>
            <a:off x="1139172" y="5823075"/>
            <a:ext cx="32400" cy="32400"/>
          </a:xfrm>
          <a:prstGeom prst="triangle">
            <a:avLst/>
          </a:prstGeom>
          <a:solidFill>
            <a:srgbClr val="0000CC"/>
          </a:solidFill>
          <a:ln w="635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/>
          </a:p>
        </p:txBody>
      </p:sp>
      <p:sp>
        <p:nvSpPr>
          <p:cNvPr id="141" name="이등변 삼각형 140"/>
          <p:cNvSpPr/>
          <p:nvPr/>
        </p:nvSpPr>
        <p:spPr>
          <a:xfrm>
            <a:off x="1362489" y="5823075"/>
            <a:ext cx="32400" cy="32400"/>
          </a:xfrm>
          <a:prstGeom prst="triangle">
            <a:avLst/>
          </a:prstGeom>
          <a:solidFill>
            <a:srgbClr val="0000CC"/>
          </a:solidFill>
          <a:ln w="635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/>
          </a:p>
        </p:txBody>
      </p:sp>
      <p:sp>
        <p:nvSpPr>
          <p:cNvPr id="5" name="타원 4"/>
          <p:cNvSpPr/>
          <p:nvPr/>
        </p:nvSpPr>
        <p:spPr>
          <a:xfrm>
            <a:off x="1193963" y="5823075"/>
            <a:ext cx="32400" cy="32400"/>
          </a:xfrm>
          <a:prstGeom prst="ellipse">
            <a:avLst/>
          </a:prstGeom>
          <a:solidFill>
            <a:srgbClr val="FF0000"/>
          </a:solidFill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2" name="이등변 삼각형 141"/>
          <p:cNvSpPr/>
          <p:nvPr/>
        </p:nvSpPr>
        <p:spPr>
          <a:xfrm>
            <a:off x="4106259" y="5823075"/>
            <a:ext cx="32400" cy="32400"/>
          </a:xfrm>
          <a:prstGeom prst="triangle">
            <a:avLst/>
          </a:prstGeom>
          <a:solidFill>
            <a:srgbClr val="0000CC"/>
          </a:solidFill>
          <a:ln w="635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/>
          </a:p>
        </p:txBody>
      </p:sp>
      <p:sp>
        <p:nvSpPr>
          <p:cNvPr id="143" name="이등변 삼각형 142"/>
          <p:cNvSpPr/>
          <p:nvPr/>
        </p:nvSpPr>
        <p:spPr>
          <a:xfrm>
            <a:off x="4274809" y="5823075"/>
            <a:ext cx="32400" cy="32400"/>
          </a:xfrm>
          <a:prstGeom prst="triangle">
            <a:avLst/>
          </a:prstGeom>
          <a:solidFill>
            <a:srgbClr val="0000CC"/>
          </a:solidFill>
          <a:ln w="635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/>
          </a:p>
        </p:txBody>
      </p:sp>
      <p:sp>
        <p:nvSpPr>
          <p:cNvPr id="144" name="타원 143"/>
          <p:cNvSpPr/>
          <p:nvPr/>
        </p:nvSpPr>
        <p:spPr>
          <a:xfrm>
            <a:off x="4161050" y="5823075"/>
            <a:ext cx="32400" cy="32400"/>
          </a:xfrm>
          <a:prstGeom prst="ellipse">
            <a:avLst/>
          </a:prstGeom>
          <a:solidFill>
            <a:srgbClr val="FF0000"/>
          </a:solidFill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45" name="직선 연결선 144"/>
          <p:cNvCxnSpPr/>
          <p:nvPr/>
        </p:nvCxnSpPr>
        <p:spPr>
          <a:xfrm>
            <a:off x="728716" y="8426934"/>
            <a:ext cx="954000" cy="0"/>
          </a:xfrm>
          <a:prstGeom prst="line">
            <a:avLst/>
          </a:prstGeom>
          <a:ln w="190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TextBox 145"/>
          <p:cNvSpPr txBox="1"/>
          <p:nvPr/>
        </p:nvSpPr>
        <p:spPr>
          <a:xfrm>
            <a:off x="647735" y="8398758"/>
            <a:ext cx="1143903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500" b="1" spc="140" dirty="0">
                <a:latin typeface="Courier New" panose="02070309020205020404" pitchFamily="49" charset="0"/>
                <a:cs typeface="Courier New" panose="02070309020205020404" pitchFamily="49" charset="0"/>
              </a:rPr>
              <a:t>RLMMYQQGCFAGGTVLR</a:t>
            </a:r>
            <a:endParaRPr lang="ko-KR" altLang="en-US" sz="500" b="1" spc="14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7553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r="3765" b="32131"/>
          <a:stretch/>
        </p:blipFill>
        <p:spPr>
          <a:xfrm>
            <a:off x="148232" y="297446"/>
            <a:ext cx="6586842" cy="543162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961D4F0-6349-4E0F-8FCB-6714878CD20F}"/>
              </a:ext>
            </a:extLst>
          </p:cNvPr>
          <p:cNvSpPr txBox="1"/>
          <p:nvPr/>
        </p:nvSpPr>
        <p:spPr>
          <a:xfrm>
            <a:off x="234813" y="6609445"/>
            <a:ext cx="641368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Fig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S1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Multiple 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alignments 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amino acid sequences of OsCHSs and other plant CHSs. The amino acid sequences were aligned with </a:t>
            </a:r>
            <a:r>
              <a:rPr lang="en-US" altLang="ko-KR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Clustal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-W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Amino acid residues 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that are identical 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 similar are shaded in black and gray, respectively. Red circles indicate 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catalytic 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triad residues in CHSs. Residues marked with red triangles are 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gatekeeper 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Phe residues. Blue triangles 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 conserved 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residues shaping the active site geometry of CHS. The blue circles indicate 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residues 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important in the binding of 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coumaroyl 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moiety and the specificity of cyclization 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reactions 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CHSs. The conserved motifs in CHSs 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 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underlined and their consensus sequences 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indicated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Amino acid sequences used were </a:t>
            </a:r>
            <a:r>
              <a:rPr lang="en-US" altLang="ko-KR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AtCHS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(AAB35812) </a:t>
            </a:r>
            <a:r>
              <a:rPr lang="en-US" altLang="ko-KR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NtCHS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(AHK22740), ZmCHS01 (NP_001142246.1),  ZmCHS02 (NP_001149022), </a:t>
            </a:r>
            <a:r>
              <a:rPr lang="en-US" altLang="ko-KR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ZmCHSL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(NP_001149508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altLang="ko-KR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PhCHS_A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(CAA32731), </a:t>
            </a:r>
            <a:r>
              <a:rPr lang="en-US" altLang="ko-KR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FhCHS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(AEO45115), </a:t>
            </a:r>
            <a:r>
              <a:rPr lang="en-US" altLang="ko-KR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GhCHS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(CAP20328), </a:t>
            </a:r>
            <a:r>
              <a:rPr lang="en-US" altLang="ko-KR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EaCHS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(Q9MBB1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altLang="ko-KR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HvCHS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(CAA41250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altLang="ko-KR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MpCHS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(CAD42328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altLang="ko-KR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PpCHS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(ABB84527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altLang="ko-KR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MsCHS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(P30074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altLang="ko-KR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PsCHS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(CAA43166).</a:t>
            </a:r>
            <a:endParaRPr lang="ko-KR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타원 27"/>
          <p:cNvSpPr/>
          <p:nvPr/>
        </p:nvSpPr>
        <p:spPr>
          <a:xfrm>
            <a:off x="4274106" y="405734"/>
            <a:ext cx="32400" cy="32400"/>
          </a:xfrm>
          <a:prstGeom prst="ellipse">
            <a:avLst/>
          </a:prstGeom>
          <a:solidFill>
            <a:srgbClr val="FF0000"/>
          </a:solidFill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/>
          </a:p>
        </p:txBody>
      </p:sp>
      <p:sp>
        <p:nvSpPr>
          <p:cNvPr id="101" name="타원 100"/>
          <p:cNvSpPr/>
          <p:nvPr/>
        </p:nvSpPr>
        <p:spPr>
          <a:xfrm>
            <a:off x="6235779" y="405734"/>
            <a:ext cx="32400" cy="32400"/>
          </a:xfrm>
          <a:prstGeom prst="ellipse">
            <a:avLst/>
          </a:prstGeom>
          <a:solidFill>
            <a:srgbClr val="0000CC"/>
          </a:solidFill>
          <a:ln w="635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/>
          </a:p>
        </p:txBody>
      </p:sp>
      <p:sp>
        <p:nvSpPr>
          <p:cNvPr id="109" name="타원 108"/>
          <p:cNvSpPr/>
          <p:nvPr/>
        </p:nvSpPr>
        <p:spPr>
          <a:xfrm>
            <a:off x="856536" y="405734"/>
            <a:ext cx="32400" cy="32400"/>
          </a:xfrm>
          <a:prstGeom prst="ellipse">
            <a:avLst/>
          </a:prstGeom>
          <a:solidFill>
            <a:srgbClr val="0000CC"/>
          </a:solidFill>
          <a:ln w="635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/>
          </a:p>
        </p:txBody>
      </p:sp>
      <p:sp>
        <p:nvSpPr>
          <p:cNvPr id="110" name="이등변 삼각형 109"/>
          <p:cNvSpPr/>
          <p:nvPr/>
        </p:nvSpPr>
        <p:spPr>
          <a:xfrm>
            <a:off x="1192512" y="405734"/>
            <a:ext cx="32400" cy="32400"/>
          </a:xfrm>
          <a:prstGeom prst="triangle">
            <a:avLst/>
          </a:prstGeom>
          <a:solidFill>
            <a:srgbClr val="0000CC"/>
          </a:solidFill>
          <a:ln w="635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/>
          </a:p>
        </p:txBody>
      </p:sp>
      <p:sp>
        <p:nvSpPr>
          <p:cNvPr id="111" name="이등변 삼각형 110"/>
          <p:cNvSpPr/>
          <p:nvPr/>
        </p:nvSpPr>
        <p:spPr>
          <a:xfrm>
            <a:off x="1356709" y="405734"/>
            <a:ext cx="32400" cy="32400"/>
          </a:xfrm>
          <a:prstGeom prst="triangle">
            <a:avLst/>
          </a:prstGeom>
          <a:solidFill>
            <a:srgbClr val="FF0000"/>
          </a:solidFill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/>
          </a:p>
        </p:txBody>
      </p:sp>
      <p:sp>
        <p:nvSpPr>
          <p:cNvPr id="112" name="타원 111"/>
          <p:cNvSpPr/>
          <p:nvPr/>
        </p:nvSpPr>
        <p:spPr>
          <a:xfrm>
            <a:off x="1356709" y="352865"/>
            <a:ext cx="32400" cy="32400"/>
          </a:xfrm>
          <a:prstGeom prst="ellipse">
            <a:avLst/>
          </a:prstGeom>
          <a:solidFill>
            <a:srgbClr val="0000CC"/>
          </a:solidFill>
          <a:ln w="635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/>
          </a:p>
        </p:txBody>
      </p:sp>
      <p:sp>
        <p:nvSpPr>
          <p:cNvPr id="113" name="이등변 삼각형 112"/>
          <p:cNvSpPr/>
          <p:nvPr/>
        </p:nvSpPr>
        <p:spPr>
          <a:xfrm>
            <a:off x="4333432" y="405734"/>
            <a:ext cx="32400" cy="32400"/>
          </a:xfrm>
          <a:prstGeom prst="triangle">
            <a:avLst/>
          </a:prstGeom>
          <a:solidFill>
            <a:srgbClr val="0000CC"/>
          </a:solidFill>
          <a:ln w="635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/>
          </a:p>
        </p:txBody>
      </p:sp>
      <p:sp>
        <p:nvSpPr>
          <p:cNvPr id="114" name="이등변 삼각형 113"/>
          <p:cNvSpPr/>
          <p:nvPr/>
        </p:nvSpPr>
        <p:spPr>
          <a:xfrm>
            <a:off x="4390579" y="405734"/>
            <a:ext cx="32400" cy="32400"/>
          </a:xfrm>
          <a:prstGeom prst="triangle">
            <a:avLst/>
          </a:prstGeom>
          <a:solidFill>
            <a:srgbClr val="0000CC"/>
          </a:solidFill>
          <a:ln w="635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/>
          </a:p>
        </p:txBody>
      </p:sp>
      <p:sp>
        <p:nvSpPr>
          <p:cNvPr id="115" name="이등변 삼각형 114"/>
          <p:cNvSpPr/>
          <p:nvPr/>
        </p:nvSpPr>
        <p:spPr>
          <a:xfrm>
            <a:off x="4445352" y="405734"/>
            <a:ext cx="32400" cy="32400"/>
          </a:xfrm>
          <a:prstGeom prst="triangle">
            <a:avLst/>
          </a:prstGeom>
          <a:solidFill>
            <a:srgbClr val="0000CC"/>
          </a:solidFill>
          <a:ln w="635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/>
          </a:p>
        </p:txBody>
      </p:sp>
      <p:sp>
        <p:nvSpPr>
          <p:cNvPr id="116" name="타원 115"/>
          <p:cNvSpPr/>
          <p:nvPr/>
        </p:nvSpPr>
        <p:spPr>
          <a:xfrm>
            <a:off x="6126741" y="405734"/>
            <a:ext cx="32400" cy="32400"/>
          </a:xfrm>
          <a:prstGeom prst="ellipse">
            <a:avLst/>
          </a:prstGeom>
          <a:solidFill>
            <a:srgbClr val="FF0000"/>
          </a:solidFill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/>
          </a:p>
        </p:txBody>
      </p:sp>
      <p:sp>
        <p:nvSpPr>
          <p:cNvPr id="117" name="이등변 삼각형 116"/>
          <p:cNvSpPr/>
          <p:nvPr/>
        </p:nvSpPr>
        <p:spPr>
          <a:xfrm>
            <a:off x="6069613" y="405734"/>
            <a:ext cx="32400" cy="32400"/>
          </a:xfrm>
          <a:prstGeom prst="triangle">
            <a:avLst/>
          </a:prstGeom>
          <a:solidFill>
            <a:srgbClr val="0000CC"/>
          </a:solidFill>
          <a:ln w="635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/>
          </a:p>
        </p:txBody>
      </p:sp>
      <p:sp>
        <p:nvSpPr>
          <p:cNvPr id="118" name="이등변 삼각형 117"/>
          <p:cNvSpPr/>
          <p:nvPr/>
        </p:nvSpPr>
        <p:spPr>
          <a:xfrm>
            <a:off x="2371757" y="3091034"/>
            <a:ext cx="32400" cy="32400"/>
          </a:xfrm>
          <a:prstGeom prst="triangle">
            <a:avLst/>
          </a:prstGeom>
          <a:solidFill>
            <a:srgbClr val="0000CC"/>
          </a:solidFill>
          <a:ln w="635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/>
          </a:p>
        </p:txBody>
      </p:sp>
      <p:sp>
        <p:nvSpPr>
          <p:cNvPr id="119" name="이등변 삼각형 118"/>
          <p:cNvSpPr/>
          <p:nvPr/>
        </p:nvSpPr>
        <p:spPr>
          <a:xfrm>
            <a:off x="2426523" y="3091034"/>
            <a:ext cx="32400" cy="32400"/>
          </a:xfrm>
          <a:prstGeom prst="triangle">
            <a:avLst/>
          </a:prstGeom>
          <a:solidFill>
            <a:srgbClr val="0000CC"/>
          </a:solidFill>
          <a:ln w="635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/>
          </a:p>
        </p:txBody>
      </p:sp>
      <p:sp>
        <p:nvSpPr>
          <p:cNvPr id="120" name="이등변 삼각형 119"/>
          <p:cNvSpPr/>
          <p:nvPr/>
        </p:nvSpPr>
        <p:spPr>
          <a:xfrm>
            <a:off x="2483677" y="3091034"/>
            <a:ext cx="32400" cy="32400"/>
          </a:xfrm>
          <a:prstGeom prst="triangle">
            <a:avLst/>
          </a:prstGeom>
          <a:solidFill>
            <a:srgbClr val="0000CC"/>
          </a:solidFill>
          <a:ln w="635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/>
          </a:p>
        </p:txBody>
      </p:sp>
      <p:cxnSp>
        <p:nvCxnSpPr>
          <p:cNvPr id="121" name="직선 연결선 120"/>
          <p:cNvCxnSpPr/>
          <p:nvPr/>
        </p:nvCxnSpPr>
        <p:spPr>
          <a:xfrm>
            <a:off x="2029036" y="5710841"/>
            <a:ext cx="554400" cy="0"/>
          </a:xfrm>
          <a:prstGeom prst="line">
            <a:avLst/>
          </a:prstGeom>
          <a:ln w="190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TextBox 121"/>
          <p:cNvSpPr txBox="1"/>
          <p:nvPr/>
        </p:nvSpPr>
        <p:spPr>
          <a:xfrm>
            <a:off x="1940178" y="5678081"/>
            <a:ext cx="748923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500" b="1" spc="140" dirty="0">
                <a:latin typeface="Courier New" panose="02070309020205020404" pitchFamily="49" charset="0"/>
                <a:cs typeface="Courier New" panose="02070309020205020404" pitchFamily="49" charset="0"/>
              </a:rPr>
              <a:t>GVLFGFGPGL</a:t>
            </a:r>
            <a:endParaRPr lang="ko-KR" altLang="en-US" sz="500" b="1" spc="14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83608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extBox 123"/>
          <p:cNvSpPr txBox="1"/>
          <p:nvPr/>
        </p:nvSpPr>
        <p:spPr>
          <a:xfrm>
            <a:off x="866309" y="910201"/>
            <a:ext cx="71219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b="1" dirty="0">
                <a:latin typeface="Arial" panose="020B0604020202020204" pitchFamily="34" charset="0"/>
                <a:cs typeface="Arial" panose="020B0604020202020204" pitchFamily="34" charset="0"/>
              </a:rPr>
              <a:t>CHS2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2629991" y="910201"/>
            <a:ext cx="71219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b="1" dirty="0">
                <a:latin typeface="Arial" panose="020B0604020202020204" pitchFamily="34" charset="0"/>
                <a:cs typeface="Arial" panose="020B0604020202020204" pitchFamily="34" charset="0"/>
              </a:rPr>
              <a:t>CHS4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4393672" y="910201"/>
            <a:ext cx="71219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b="1" dirty="0">
                <a:latin typeface="Arial" panose="020B0604020202020204" pitchFamily="34" charset="0"/>
                <a:cs typeface="Arial" panose="020B0604020202020204" pitchFamily="34" charset="0"/>
              </a:rPr>
              <a:t>CHS7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866309" y="2270056"/>
            <a:ext cx="71219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b="1" dirty="0">
                <a:latin typeface="Arial" panose="020B0604020202020204" pitchFamily="34" charset="0"/>
                <a:cs typeface="Arial" panose="020B0604020202020204" pitchFamily="34" charset="0"/>
              </a:rPr>
              <a:t>CHS8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2619600" y="2306579"/>
            <a:ext cx="71219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b="1" dirty="0">
                <a:latin typeface="Arial" panose="020B0604020202020204" pitchFamily="34" charset="0"/>
                <a:cs typeface="Arial" panose="020B0604020202020204" pitchFamily="34" charset="0"/>
              </a:rPr>
              <a:t>CHS9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4383282" y="2306579"/>
            <a:ext cx="71219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b="1" dirty="0">
                <a:latin typeface="Arial" panose="020B0604020202020204" pitchFamily="34" charset="0"/>
                <a:cs typeface="Arial" panose="020B0604020202020204" pitchFamily="34" charset="0"/>
              </a:rPr>
              <a:t>CHS12</a:t>
            </a:r>
          </a:p>
        </p:txBody>
      </p:sp>
      <p:sp>
        <p:nvSpPr>
          <p:cNvPr id="130" name="TextBox 129"/>
          <p:cNvSpPr txBox="1"/>
          <p:nvPr/>
        </p:nvSpPr>
        <p:spPr>
          <a:xfrm>
            <a:off x="880052" y="3654383"/>
            <a:ext cx="71219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b="1" dirty="0">
                <a:latin typeface="Arial" panose="020B0604020202020204" pitchFamily="34" charset="0"/>
                <a:cs typeface="Arial" panose="020B0604020202020204" pitchFamily="34" charset="0"/>
              </a:rPr>
              <a:t>CHS15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2643734" y="3667824"/>
            <a:ext cx="71219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b="1" dirty="0">
                <a:latin typeface="Arial" panose="020B0604020202020204" pitchFamily="34" charset="0"/>
                <a:cs typeface="Arial" panose="020B0604020202020204" pitchFamily="34" charset="0"/>
              </a:rPr>
              <a:t>CHS16</a:t>
            </a:r>
          </a:p>
        </p:txBody>
      </p:sp>
      <p:sp>
        <p:nvSpPr>
          <p:cNvPr id="132" name="TextBox 131"/>
          <p:cNvSpPr txBox="1"/>
          <p:nvPr/>
        </p:nvSpPr>
        <p:spPr>
          <a:xfrm>
            <a:off x="4383281" y="3660408"/>
            <a:ext cx="71219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b="1" dirty="0">
                <a:latin typeface="Arial" panose="020B0604020202020204" pitchFamily="34" charset="0"/>
                <a:cs typeface="Arial" panose="020B0604020202020204" pitchFamily="34" charset="0"/>
              </a:rPr>
              <a:t>CHS18</a:t>
            </a:r>
          </a:p>
        </p:txBody>
      </p:sp>
      <p:sp>
        <p:nvSpPr>
          <p:cNvPr id="133" name="TextBox 132"/>
          <p:cNvSpPr txBox="1"/>
          <p:nvPr/>
        </p:nvSpPr>
        <p:spPr>
          <a:xfrm>
            <a:off x="880053" y="5032129"/>
            <a:ext cx="71219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b="1" dirty="0">
                <a:latin typeface="Arial" panose="020B0604020202020204" pitchFamily="34" charset="0"/>
                <a:cs typeface="Arial" panose="020B0604020202020204" pitchFamily="34" charset="0"/>
              </a:rPr>
              <a:t>CHS22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2643732" y="5032129"/>
            <a:ext cx="71219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b="1" dirty="0">
                <a:latin typeface="Arial" panose="020B0604020202020204" pitchFamily="34" charset="0"/>
                <a:cs typeface="Arial" panose="020B0604020202020204" pitchFamily="34" charset="0"/>
              </a:rPr>
              <a:t>CHS24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4407412" y="5032129"/>
            <a:ext cx="71219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b="1" dirty="0">
                <a:latin typeface="Arial" panose="020B0604020202020204" pitchFamily="34" charset="0"/>
                <a:cs typeface="Arial" panose="020B0604020202020204" pitchFamily="34" charset="0"/>
              </a:rPr>
              <a:t>CHS25</a:t>
            </a:r>
          </a:p>
        </p:txBody>
      </p:sp>
      <p:pic>
        <p:nvPicPr>
          <p:cNvPr id="136" name="그림 135"/>
          <p:cNvPicPr preferRelativeResize="0">
            <a:picLocks/>
          </p:cNvPicPr>
          <p:nvPr/>
        </p:nvPicPr>
        <p:blipFill rotWithShape="1">
          <a:blip r:embed="rId2"/>
          <a:srcRect r="1882" b="4547"/>
          <a:stretch/>
        </p:blipFill>
        <p:spPr>
          <a:xfrm>
            <a:off x="880053" y="3974845"/>
            <a:ext cx="1620000" cy="945000"/>
          </a:xfrm>
          <a:prstGeom prst="rect">
            <a:avLst/>
          </a:prstGeom>
        </p:spPr>
      </p:pic>
      <p:pic>
        <p:nvPicPr>
          <p:cNvPr id="137" name="그림 136"/>
          <p:cNvPicPr preferRelativeResize="0"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4383281" y="3949598"/>
            <a:ext cx="1620000" cy="945000"/>
          </a:xfrm>
          <a:prstGeom prst="rect">
            <a:avLst/>
          </a:prstGeom>
        </p:spPr>
      </p:pic>
      <p:pic>
        <p:nvPicPr>
          <p:cNvPr id="138" name="그림 137"/>
          <p:cNvPicPr preferRelativeResize="0"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2643734" y="5357176"/>
            <a:ext cx="1620000" cy="945000"/>
          </a:xfrm>
          <a:prstGeom prst="rect">
            <a:avLst/>
          </a:prstGeom>
        </p:spPr>
      </p:pic>
      <p:pic>
        <p:nvPicPr>
          <p:cNvPr id="139" name="그림 138"/>
          <p:cNvPicPr preferRelativeResize="0"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2629990" y="1240114"/>
            <a:ext cx="1620000" cy="945000"/>
          </a:xfrm>
          <a:prstGeom prst="rect">
            <a:avLst/>
          </a:prstGeom>
        </p:spPr>
      </p:pic>
      <p:pic>
        <p:nvPicPr>
          <p:cNvPr id="140" name="그림 139"/>
          <p:cNvPicPr preferRelativeResize="0"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866309" y="1240114"/>
            <a:ext cx="1620000" cy="945000"/>
          </a:xfrm>
          <a:prstGeom prst="rect">
            <a:avLst/>
          </a:prstGeom>
        </p:spPr>
      </p:pic>
      <p:pic>
        <p:nvPicPr>
          <p:cNvPr id="141" name="그림 140"/>
          <p:cNvPicPr preferRelativeResize="0"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4393672" y="1240114"/>
            <a:ext cx="1620000" cy="945000"/>
          </a:xfrm>
          <a:prstGeom prst="rect">
            <a:avLst/>
          </a:prstGeom>
        </p:spPr>
      </p:pic>
      <p:pic>
        <p:nvPicPr>
          <p:cNvPr id="142" name="그림 141"/>
          <p:cNvPicPr preferRelativeResize="0">
            <a:picLocks/>
          </p:cNvPicPr>
          <p:nvPr/>
        </p:nvPicPr>
        <p:blipFill>
          <a:blip r:embed="rId8"/>
          <a:stretch>
            <a:fillRect/>
          </a:stretch>
        </p:blipFill>
        <p:spPr>
          <a:xfrm>
            <a:off x="866309" y="2599969"/>
            <a:ext cx="1620000" cy="945000"/>
          </a:xfrm>
          <a:prstGeom prst="rect">
            <a:avLst/>
          </a:prstGeom>
        </p:spPr>
      </p:pic>
      <p:pic>
        <p:nvPicPr>
          <p:cNvPr id="143" name="그림 142"/>
          <p:cNvPicPr preferRelativeResize="0">
            <a:picLocks/>
          </p:cNvPicPr>
          <p:nvPr/>
        </p:nvPicPr>
        <p:blipFill>
          <a:blip r:embed="rId9"/>
          <a:stretch>
            <a:fillRect/>
          </a:stretch>
        </p:blipFill>
        <p:spPr>
          <a:xfrm>
            <a:off x="2619600" y="2613600"/>
            <a:ext cx="1620000" cy="945000"/>
          </a:xfrm>
          <a:prstGeom prst="rect">
            <a:avLst/>
          </a:prstGeom>
        </p:spPr>
      </p:pic>
      <p:pic>
        <p:nvPicPr>
          <p:cNvPr id="144" name="그림 143"/>
          <p:cNvPicPr preferRelativeResize="0">
            <a:picLocks/>
          </p:cNvPicPr>
          <p:nvPr/>
        </p:nvPicPr>
        <p:blipFill>
          <a:blip r:embed="rId10"/>
          <a:stretch>
            <a:fillRect/>
          </a:stretch>
        </p:blipFill>
        <p:spPr>
          <a:xfrm>
            <a:off x="4383281" y="2613600"/>
            <a:ext cx="1620000" cy="945000"/>
          </a:xfrm>
          <a:prstGeom prst="rect">
            <a:avLst/>
          </a:prstGeom>
        </p:spPr>
      </p:pic>
      <p:pic>
        <p:nvPicPr>
          <p:cNvPr id="145" name="그림 144"/>
          <p:cNvPicPr preferRelativeResize="0">
            <a:picLocks/>
          </p:cNvPicPr>
          <p:nvPr/>
        </p:nvPicPr>
        <p:blipFill>
          <a:blip r:embed="rId11"/>
          <a:stretch>
            <a:fillRect/>
          </a:stretch>
        </p:blipFill>
        <p:spPr>
          <a:xfrm>
            <a:off x="2643734" y="3974845"/>
            <a:ext cx="1620000" cy="945000"/>
          </a:xfrm>
          <a:prstGeom prst="rect">
            <a:avLst/>
          </a:prstGeom>
        </p:spPr>
      </p:pic>
      <p:pic>
        <p:nvPicPr>
          <p:cNvPr id="146" name="그림 145"/>
          <p:cNvPicPr preferRelativeResize="0">
            <a:picLocks/>
          </p:cNvPicPr>
          <p:nvPr/>
        </p:nvPicPr>
        <p:blipFill>
          <a:blip r:embed="rId12"/>
          <a:stretch>
            <a:fillRect/>
          </a:stretch>
        </p:blipFill>
        <p:spPr>
          <a:xfrm>
            <a:off x="880052" y="5357176"/>
            <a:ext cx="1620000" cy="945000"/>
          </a:xfrm>
          <a:prstGeom prst="rect">
            <a:avLst/>
          </a:prstGeom>
        </p:spPr>
      </p:pic>
      <p:pic>
        <p:nvPicPr>
          <p:cNvPr id="147" name="그림 146"/>
          <p:cNvPicPr preferRelativeResize="0">
            <a:picLocks/>
          </p:cNvPicPr>
          <p:nvPr/>
        </p:nvPicPr>
        <p:blipFill>
          <a:blip r:embed="rId13"/>
          <a:stretch>
            <a:fillRect/>
          </a:stretch>
        </p:blipFill>
        <p:spPr>
          <a:xfrm>
            <a:off x="4407415" y="5349027"/>
            <a:ext cx="1620000" cy="945000"/>
          </a:xfrm>
          <a:prstGeom prst="rect">
            <a:avLst/>
          </a:prstGeom>
        </p:spPr>
      </p:pic>
      <p:sp>
        <p:nvSpPr>
          <p:cNvPr id="148" name="TextBox 147"/>
          <p:cNvSpPr txBox="1"/>
          <p:nvPr/>
        </p:nvSpPr>
        <p:spPr>
          <a:xfrm>
            <a:off x="836412" y="1086700"/>
            <a:ext cx="1626927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M   1    </a:t>
            </a:r>
            <a:r>
              <a:rPr lang="en-US" altLang="ko-KR" sz="750" b="1" dirty="0">
                <a:latin typeface="Arial" panose="020B0604020202020204" pitchFamily="34" charset="0"/>
                <a:cs typeface="Arial" panose="020B0604020202020204" pitchFamily="34" charset="0"/>
              </a:rPr>
              <a:t>2  </a:t>
            </a:r>
            <a:r>
              <a:rPr lang="en-US" altLang="ko-KR" sz="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ko-KR" sz="750" b="1" dirty="0"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en-US" altLang="ko-KR" sz="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4    </a:t>
            </a:r>
            <a:r>
              <a:rPr lang="en-US" altLang="ko-KR" sz="750" b="1" dirty="0">
                <a:latin typeface="Arial" panose="020B0604020202020204" pitchFamily="34" charset="0"/>
                <a:cs typeface="Arial" panose="020B0604020202020204" pitchFamily="34" charset="0"/>
              </a:rPr>
              <a:t>5  </a:t>
            </a:r>
            <a:r>
              <a:rPr lang="en-US" altLang="ko-KR" sz="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ko-KR" sz="750" b="1" dirty="0">
                <a:latin typeface="Arial" panose="020B0604020202020204" pitchFamily="34" charset="0"/>
                <a:cs typeface="Arial" panose="020B0604020202020204" pitchFamily="34" charset="0"/>
              </a:rPr>
              <a:t>6   </a:t>
            </a:r>
            <a:r>
              <a:rPr lang="en-US" altLang="ko-KR" sz="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 7   8   </a:t>
            </a:r>
            <a:r>
              <a:rPr lang="en-US" altLang="ko-KR" sz="750" b="1" dirty="0">
                <a:latin typeface="Arial" panose="020B0604020202020204" pitchFamily="34" charset="0"/>
                <a:cs typeface="Arial" panose="020B0604020202020204" pitchFamily="34" charset="0"/>
              </a:rPr>
              <a:t>9 </a:t>
            </a:r>
            <a:endParaRPr lang="ko-KR" altLang="en-US" sz="7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2580808" y="1086700"/>
            <a:ext cx="1778119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750" b="1" dirty="0">
                <a:latin typeface="Arial" panose="020B0604020202020204" pitchFamily="34" charset="0"/>
                <a:cs typeface="Arial" panose="020B0604020202020204" pitchFamily="34" charset="0"/>
              </a:rPr>
              <a:t>M  </a:t>
            </a:r>
            <a:r>
              <a:rPr lang="en-US" altLang="ko-KR" sz="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 1    </a:t>
            </a:r>
            <a:r>
              <a:rPr lang="en-US" altLang="ko-KR" sz="750" b="1" dirty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en-US" altLang="ko-KR" sz="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altLang="ko-KR" sz="750" b="1" dirty="0">
                <a:latin typeface="Arial" panose="020B0604020202020204" pitchFamily="34" charset="0"/>
                <a:cs typeface="Arial" panose="020B0604020202020204" pitchFamily="34" charset="0"/>
              </a:rPr>
              <a:t>3  </a:t>
            </a:r>
            <a:r>
              <a:rPr lang="en-US" altLang="ko-KR" sz="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750" b="1" dirty="0">
                <a:latin typeface="Arial" panose="020B0604020202020204" pitchFamily="34" charset="0"/>
                <a:cs typeface="Arial" panose="020B0604020202020204" pitchFamily="34" charset="0"/>
              </a:rPr>
              <a:t>4    5  </a:t>
            </a:r>
            <a:r>
              <a:rPr lang="en-US" altLang="ko-KR" sz="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ko-KR" sz="750" b="1" dirty="0">
                <a:latin typeface="Arial" panose="020B0604020202020204" pitchFamily="34" charset="0"/>
                <a:cs typeface="Arial" panose="020B0604020202020204" pitchFamily="34" charset="0"/>
              </a:rPr>
              <a:t>6 </a:t>
            </a:r>
            <a:r>
              <a:rPr lang="en-US" altLang="ko-KR" sz="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altLang="ko-KR" sz="750" b="1" dirty="0">
                <a:latin typeface="Arial" panose="020B0604020202020204" pitchFamily="34" charset="0"/>
                <a:cs typeface="Arial" panose="020B0604020202020204" pitchFamily="34" charset="0"/>
              </a:rPr>
              <a:t>7    8    9 </a:t>
            </a:r>
            <a:endParaRPr lang="ko-KR" altLang="en-US" sz="7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4364578" y="1086700"/>
            <a:ext cx="1751103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M   1    </a:t>
            </a:r>
            <a:r>
              <a:rPr lang="en-US" altLang="ko-KR" sz="750" b="1" dirty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en-US" altLang="ko-KR" sz="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altLang="ko-KR" sz="750" b="1" dirty="0"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en-US" altLang="ko-KR" sz="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ko-KR" sz="750" b="1" dirty="0">
                <a:latin typeface="Arial" panose="020B0604020202020204" pitchFamily="34" charset="0"/>
                <a:cs typeface="Arial" panose="020B0604020202020204" pitchFamily="34" charset="0"/>
              </a:rPr>
              <a:t>4  </a:t>
            </a:r>
            <a:r>
              <a:rPr lang="en-US" altLang="ko-KR" sz="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5   </a:t>
            </a:r>
            <a:r>
              <a:rPr lang="en-US" altLang="ko-KR" sz="750" b="1" dirty="0">
                <a:latin typeface="Arial" panose="020B0604020202020204" pitchFamily="34" charset="0"/>
                <a:cs typeface="Arial" panose="020B0604020202020204" pitchFamily="34" charset="0"/>
              </a:rPr>
              <a:t>6  </a:t>
            </a:r>
            <a:r>
              <a:rPr lang="en-US" altLang="ko-KR" sz="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altLang="ko-KR" sz="750" b="1" dirty="0">
                <a:latin typeface="Arial" panose="020B0604020202020204" pitchFamily="34" charset="0"/>
                <a:cs typeface="Arial" panose="020B0604020202020204" pitchFamily="34" charset="0"/>
              </a:rPr>
              <a:t>7 </a:t>
            </a:r>
            <a:r>
              <a:rPr lang="en-US" altLang="ko-KR" sz="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altLang="ko-KR" sz="750" b="1" dirty="0">
                <a:latin typeface="Arial" panose="020B0604020202020204" pitchFamily="34" charset="0"/>
                <a:cs typeface="Arial" panose="020B0604020202020204" pitchFamily="34" charset="0"/>
              </a:rPr>
              <a:t>8    9 </a:t>
            </a:r>
            <a:endParaRPr lang="ko-KR" altLang="en-US" sz="7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807428" y="2446555"/>
            <a:ext cx="174489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750" b="1" dirty="0">
                <a:latin typeface="Arial" panose="020B0604020202020204" pitchFamily="34" charset="0"/>
                <a:cs typeface="Arial" panose="020B0604020202020204" pitchFamily="34" charset="0"/>
              </a:rPr>
              <a:t>M </a:t>
            </a:r>
            <a:r>
              <a:rPr lang="en-US" altLang="ko-KR" sz="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1    </a:t>
            </a:r>
            <a:r>
              <a:rPr lang="en-US" altLang="ko-KR" sz="750" b="1" dirty="0">
                <a:latin typeface="Arial" panose="020B0604020202020204" pitchFamily="34" charset="0"/>
                <a:cs typeface="Arial" panose="020B0604020202020204" pitchFamily="34" charset="0"/>
              </a:rPr>
              <a:t>2  </a:t>
            </a:r>
            <a:r>
              <a:rPr lang="en-US" altLang="ko-KR" sz="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ko-KR" sz="750" b="1" dirty="0">
                <a:latin typeface="Arial" panose="020B0604020202020204" pitchFamily="34" charset="0"/>
                <a:cs typeface="Arial" panose="020B0604020202020204" pitchFamily="34" charset="0"/>
              </a:rPr>
              <a:t>3    4    5  </a:t>
            </a:r>
            <a:r>
              <a:rPr lang="en-US" altLang="ko-KR" sz="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ko-KR" sz="750" b="1" dirty="0">
                <a:latin typeface="Arial" panose="020B0604020202020204" pitchFamily="34" charset="0"/>
                <a:cs typeface="Arial" panose="020B0604020202020204" pitchFamily="34" charset="0"/>
              </a:rPr>
              <a:t>6  </a:t>
            </a:r>
            <a:r>
              <a:rPr lang="en-US" altLang="ko-KR" sz="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ko-KR" sz="750" b="1" dirty="0">
                <a:latin typeface="Arial" panose="020B0604020202020204" pitchFamily="34" charset="0"/>
                <a:cs typeface="Arial" panose="020B0604020202020204" pitchFamily="34" charset="0"/>
              </a:rPr>
              <a:t>7    8    9 </a:t>
            </a:r>
            <a:endParaRPr lang="ko-KR" altLang="en-US" sz="7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2566843" y="2470786"/>
            <a:ext cx="1767839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M  1     </a:t>
            </a:r>
            <a:r>
              <a:rPr lang="en-US" altLang="ko-KR" sz="750" b="1" dirty="0">
                <a:latin typeface="Arial" panose="020B0604020202020204" pitchFamily="34" charset="0"/>
                <a:cs typeface="Arial" panose="020B0604020202020204" pitchFamily="34" charset="0"/>
              </a:rPr>
              <a:t>2  </a:t>
            </a:r>
            <a:r>
              <a:rPr lang="en-US" altLang="ko-KR" sz="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ko-KR" sz="750" b="1" dirty="0">
                <a:latin typeface="Arial" panose="020B0604020202020204" pitchFamily="34" charset="0"/>
                <a:cs typeface="Arial" panose="020B0604020202020204" pitchFamily="34" charset="0"/>
              </a:rPr>
              <a:t>3    4    </a:t>
            </a:r>
            <a:r>
              <a:rPr lang="en-US" altLang="ko-KR" sz="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 5    </a:t>
            </a:r>
            <a:r>
              <a:rPr lang="en-US" altLang="ko-KR" sz="750" b="1" dirty="0">
                <a:latin typeface="Arial" panose="020B0604020202020204" pitchFamily="34" charset="0"/>
                <a:cs typeface="Arial" panose="020B0604020202020204" pitchFamily="34" charset="0"/>
              </a:rPr>
              <a:t>6  </a:t>
            </a:r>
            <a:r>
              <a:rPr lang="en-US" altLang="ko-KR" sz="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ko-KR" sz="750" b="1" dirty="0">
                <a:latin typeface="Arial" panose="020B0604020202020204" pitchFamily="34" charset="0"/>
                <a:cs typeface="Arial" panose="020B0604020202020204" pitchFamily="34" charset="0"/>
              </a:rPr>
              <a:t>7    8    9 </a:t>
            </a:r>
            <a:endParaRPr lang="ko-KR" altLang="en-US" sz="7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4355573" y="2470786"/>
            <a:ext cx="1675416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M  </a:t>
            </a:r>
            <a:r>
              <a:rPr lang="en-US" altLang="ko-KR" sz="750" b="1" dirty="0">
                <a:latin typeface="Arial" panose="020B0604020202020204" pitchFamily="34" charset="0"/>
                <a:cs typeface="Arial" panose="020B0604020202020204" pitchFamily="34" charset="0"/>
              </a:rPr>
              <a:t>1    2    3   </a:t>
            </a:r>
            <a:r>
              <a:rPr lang="en-US" altLang="ko-KR" sz="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ko-KR" sz="750" b="1" dirty="0">
                <a:latin typeface="Arial" panose="020B0604020202020204" pitchFamily="34" charset="0"/>
                <a:cs typeface="Arial" panose="020B0604020202020204" pitchFamily="34" charset="0"/>
              </a:rPr>
              <a:t>4    5 </a:t>
            </a:r>
            <a:r>
              <a:rPr lang="en-US" altLang="ko-KR" sz="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altLang="ko-KR" sz="750" b="1" dirty="0">
                <a:latin typeface="Arial" panose="020B0604020202020204" pitchFamily="34" charset="0"/>
                <a:cs typeface="Arial" panose="020B0604020202020204" pitchFamily="34" charset="0"/>
              </a:rPr>
              <a:t>6 </a:t>
            </a:r>
            <a:r>
              <a:rPr lang="en-US" altLang="ko-KR" sz="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7    </a:t>
            </a:r>
            <a:r>
              <a:rPr lang="en-US" altLang="ko-KR" sz="750" b="1" dirty="0">
                <a:latin typeface="Arial" panose="020B0604020202020204" pitchFamily="34" charset="0"/>
                <a:cs typeface="Arial" panose="020B0604020202020204" pitchFamily="34" charset="0"/>
              </a:rPr>
              <a:t>8  </a:t>
            </a:r>
            <a:r>
              <a:rPr lang="en-US" altLang="ko-KR" sz="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750" b="1" dirty="0">
                <a:latin typeface="Arial" panose="020B0604020202020204" pitchFamily="34" charset="0"/>
                <a:cs typeface="Arial" panose="020B0604020202020204" pitchFamily="34" charset="0"/>
              </a:rPr>
              <a:t>9 </a:t>
            </a:r>
            <a:endParaRPr lang="ko-KR" altLang="en-US" sz="7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829485" y="3832031"/>
            <a:ext cx="1755368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750" b="1" dirty="0">
                <a:latin typeface="Arial" panose="020B0604020202020204" pitchFamily="34" charset="0"/>
                <a:cs typeface="Arial" panose="020B0604020202020204" pitchFamily="34" charset="0"/>
              </a:rPr>
              <a:t>M  </a:t>
            </a:r>
            <a:r>
              <a:rPr lang="en-US" altLang="ko-KR" sz="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 1    </a:t>
            </a:r>
            <a:r>
              <a:rPr lang="en-US" altLang="ko-KR" sz="750" b="1" dirty="0">
                <a:latin typeface="Arial" panose="020B0604020202020204" pitchFamily="34" charset="0"/>
                <a:cs typeface="Arial" panose="020B0604020202020204" pitchFamily="34" charset="0"/>
              </a:rPr>
              <a:t>2    3    4    5  </a:t>
            </a:r>
            <a:r>
              <a:rPr lang="en-US" altLang="ko-KR" sz="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ko-KR" sz="750" b="1" dirty="0">
                <a:latin typeface="Arial" panose="020B0604020202020204" pitchFamily="34" charset="0"/>
                <a:cs typeface="Arial" panose="020B0604020202020204" pitchFamily="34" charset="0"/>
              </a:rPr>
              <a:t>6   </a:t>
            </a:r>
            <a:r>
              <a:rPr lang="en-US" altLang="ko-KR" sz="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ko-KR" sz="750" b="1" dirty="0">
                <a:latin typeface="Arial" panose="020B0604020202020204" pitchFamily="34" charset="0"/>
                <a:cs typeface="Arial" panose="020B0604020202020204" pitchFamily="34" charset="0"/>
              </a:rPr>
              <a:t>7    8   </a:t>
            </a:r>
            <a:r>
              <a:rPr lang="en-US" altLang="ko-KR" sz="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 9 </a:t>
            </a:r>
            <a:endParaRPr lang="ko-KR" altLang="en-US" sz="7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2592473" y="3832031"/>
            <a:ext cx="173727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750" b="1" dirty="0">
                <a:latin typeface="Arial" panose="020B0604020202020204" pitchFamily="34" charset="0"/>
                <a:cs typeface="Arial" panose="020B0604020202020204" pitchFamily="34" charset="0"/>
              </a:rPr>
              <a:t>M </a:t>
            </a:r>
            <a:r>
              <a:rPr lang="en-US" altLang="ko-KR" sz="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ko-KR" sz="750" b="1" dirty="0">
                <a:latin typeface="Arial" panose="020B0604020202020204" pitchFamily="34" charset="0"/>
                <a:cs typeface="Arial" panose="020B0604020202020204" pitchFamily="34" charset="0"/>
              </a:rPr>
              <a:t>1  </a:t>
            </a:r>
            <a:r>
              <a:rPr lang="en-US" altLang="ko-KR" sz="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ko-KR" sz="750" b="1" dirty="0">
                <a:latin typeface="Arial" panose="020B0604020202020204" pitchFamily="34" charset="0"/>
                <a:cs typeface="Arial" panose="020B0604020202020204" pitchFamily="34" charset="0"/>
              </a:rPr>
              <a:t>2    3    4   </a:t>
            </a:r>
            <a:r>
              <a:rPr lang="en-US" altLang="ko-KR" sz="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750" b="1" dirty="0">
                <a:latin typeface="Arial" panose="020B0604020202020204" pitchFamily="34" charset="0"/>
                <a:cs typeface="Arial" panose="020B0604020202020204" pitchFamily="34" charset="0"/>
              </a:rPr>
              <a:t>5   </a:t>
            </a:r>
            <a:r>
              <a:rPr lang="en-US" altLang="ko-KR" sz="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ko-KR" sz="750" b="1" dirty="0">
                <a:latin typeface="Arial" panose="020B0604020202020204" pitchFamily="34" charset="0"/>
                <a:cs typeface="Arial" panose="020B0604020202020204" pitchFamily="34" charset="0"/>
              </a:rPr>
              <a:t>6    7   8    9 </a:t>
            </a:r>
            <a:endParaRPr lang="ko-KR" altLang="en-US" sz="7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4323014" y="3821937"/>
            <a:ext cx="1711548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750" b="1" dirty="0">
                <a:latin typeface="Arial" panose="020B0604020202020204" pitchFamily="34" charset="0"/>
                <a:cs typeface="Arial" panose="020B0604020202020204" pitchFamily="34" charset="0"/>
              </a:rPr>
              <a:t>M  </a:t>
            </a:r>
            <a:r>
              <a:rPr lang="en-US" altLang="ko-KR" sz="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 1    </a:t>
            </a:r>
            <a:r>
              <a:rPr lang="en-US" altLang="ko-KR" sz="750" b="1" dirty="0">
                <a:latin typeface="Arial" panose="020B0604020202020204" pitchFamily="34" charset="0"/>
                <a:cs typeface="Arial" panose="020B0604020202020204" pitchFamily="34" charset="0"/>
              </a:rPr>
              <a:t>2  </a:t>
            </a:r>
            <a:r>
              <a:rPr lang="en-US" altLang="ko-KR" sz="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ko-KR" sz="750" b="1" dirty="0">
                <a:latin typeface="Arial" panose="020B0604020202020204" pitchFamily="34" charset="0"/>
                <a:cs typeface="Arial" panose="020B0604020202020204" pitchFamily="34" charset="0"/>
              </a:rPr>
              <a:t>3    4    5   </a:t>
            </a:r>
            <a:r>
              <a:rPr lang="en-US" altLang="ko-KR" sz="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750" b="1" dirty="0">
                <a:latin typeface="Arial" panose="020B0604020202020204" pitchFamily="34" charset="0"/>
                <a:cs typeface="Arial" panose="020B0604020202020204" pitchFamily="34" charset="0"/>
              </a:rPr>
              <a:t>6  </a:t>
            </a:r>
            <a:r>
              <a:rPr lang="en-US" altLang="ko-KR" sz="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altLang="ko-KR" sz="750" b="1" dirty="0">
                <a:latin typeface="Arial" panose="020B0604020202020204" pitchFamily="34" charset="0"/>
                <a:cs typeface="Arial" panose="020B0604020202020204" pitchFamily="34" charset="0"/>
              </a:rPr>
              <a:t>7    8    9 </a:t>
            </a:r>
            <a:endParaRPr lang="ko-KR" altLang="en-US" sz="7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821863" y="5201278"/>
            <a:ext cx="175874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750" b="1" dirty="0">
                <a:latin typeface="Arial" panose="020B0604020202020204" pitchFamily="34" charset="0"/>
                <a:cs typeface="Arial" panose="020B0604020202020204" pitchFamily="34" charset="0"/>
              </a:rPr>
              <a:t>M   </a:t>
            </a:r>
            <a:r>
              <a:rPr lang="en-US" altLang="ko-KR" sz="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1    </a:t>
            </a:r>
            <a:r>
              <a:rPr lang="en-US" altLang="ko-KR" sz="750" b="1" dirty="0">
                <a:latin typeface="Arial" panose="020B0604020202020204" pitchFamily="34" charset="0"/>
                <a:cs typeface="Arial" panose="020B0604020202020204" pitchFamily="34" charset="0"/>
              </a:rPr>
              <a:t>2    3    4    5     6   7     8    9 </a:t>
            </a:r>
            <a:endParaRPr lang="ko-KR" altLang="en-US" sz="7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8" name="TextBox 157"/>
          <p:cNvSpPr txBox="1"/>
          <p:nvPr/>
        </p:nvSpPr>
        <p:spPr>
          <a:xfrm>
            <a:off x="2577926" y="5201278"/>
            <a:ext cx="1770608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750" b="1" dirty="0">
                <a:latin typeface="Arial" panose="020B0604020202020204" pitchFamily="34" charset="0"/>
                <a:cs typeface="Arial" panose="020B0604020202020204" pitchFamily="34" charset="0"/>
              </a:rPr>
              <a:t>M   1    2    3    4    5     6    7    8    9 </a:t>
            </a:r>
            <a:endParaRPr lang="ko-KR" altLang="en-US" sz="7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4363774" y="5201278"/>
            <a:ext cx="17296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750" b="1" dirty="0">
                <a:latin typeface="Arial" panose="020B0604020202020204" pitchFamily="34" charset="0"/>
                <a:cs typeface="Arial" panose="020B0604020202020204" pitchFamily="34" charset="0"/>
              </a:rPr>
              <a:t>M   1     2    3    4   </a:t>
            </a:r>
            <a:r>
              <a:rPr lang="en-US" altLang="ko-KR" sz="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750" b="1" dirty="0"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lang="en-US" altLang="ko-KR" sz="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ko-KR" sz="750" b="1" dirty="0">
                <a:latin typeface="Arial" panose="020B0604020202020204" pitchFamily="34" charset="0"/>
                <a:cs typeface="Arial" panose="020B0604020202020204" pitchFamily="34" charset="0"/>
              </a:rPr>
              <a:t>6    7   8    9 </a:t>
            </a:r>
            <a:endParaRPr lang="ko-KR" altLang="en-US" sz="7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0" name="직사각형 159"/>
          <p:cNvSpPr/>
          <p:nvPr/>
        </p:nvSpPr>
        <p:spPr>
          <a:xfrm>
            <a:off x="859272" y="949794"/>
            <a:ext cx="1640781" cy="124714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161" name="직사각형 160"/>
          <p:cNvSpPr/>
          <p:nvPr/>
        </p:nvSpPr>
        <p:spPr>
          <a:xfrm>
            <a:off x="2616026" y="949794"/>
            <a:ext cx="1640781" cy="124714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162" name="직사각형 161"/>
          <p:cNvSpPr/>
          <p:nvPr/>
        </p:nvSpPr>
        <p:spPr>
          <a:xfrm>
            <a:off x="4383281" y="949794"/>
            <a:ext cx="1640781" cy="124714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163" name="직사각형 162"/>
          <p:cNvSpPr/>
          <p:nvPr/>
        </p:nvSpPr>
        <p:spPr>
          <a:xfrm>
            <a:off x="852565" y="2309649"/>
            <a:ext cx="1640781" cy="124714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164" name="직사각형 163"/>
          <p:cNvSpPr/>
          <p:nvPr/>
        </p:nvSpPr>
        <p:spPr>
          <a:xfrm>
            <a:off x="2612563" y="2327120"/>
            <a:ext cx="1640781" cy="124714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165" name="직사각형 164"/>
          <p:cNvSpPr/>
          <p:nvPr/>
        </p:nvSpPr>
        <p:spPr>
          <a:xfrm>
            <a:off x="4369317" y="2327120"/>
            <a:ext cx="1640781" cy="124714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166" name="직사각형 165"/>
          <p:cNvSpPr/>
          <p:nvPr/>
        </p:nvSpPr>
        <p:spPr>
          <a:xfrm>
            <a:off x="869662" y="3688365"/>
            <a:ext cx="1640781" cy="124714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167" name="직사각형 166"/>
          <p:cNvSpPr/>
          <p:nvPr/>
        </p:nvSpPr>
        <p:spPr>
          <a:xfrm>
            <a:off x="2629990" y="3688365"/>
            <a:ext cx="1640781" cy="124714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168" name="직사각형 167"/>
          <p:cNvSpPr/>
          <p:nvPr/>
        </p:nvSpPr>
        <p:spPr>
          <a:xfrm>
            <a:off x="4376354" y="3683311"/>
            <a:ext cx="1640781" cy="124714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169" name="직사각형 168"/>
          <p:cNvSpPr/>
          <p:nvPr/>
        </p:nvSpPr>
        <p:spPr>
          <a:xfrm>
            <a:off x="866088" y="5055032"/>
            <a:ext cx="1640781" cy="124714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170" name="직사각형 169"/>
          <p:cNvSpPr/>
          <p:nvPr/>
        </p:nvSpPr>
        <p:spPr>
          <a:xfrm>
            <a:off x="2633343" y="5055032"/>
            <a:ext cx="1640781" cy="124714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171" name="직사각형 170"/>
          <p:cNvSpPr/>
          <p:nvPr/>
        </p:nvSpPr>
        <p:spPr>
          <a:xfrm>
            <a:off x="4393671" y="5055032"/>
            <a:ext cx="1640781" cy="124714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cxnSp>
        <p:nvCxnSpPr>
          <p:cNvPr id="172" name="직선 화살표 연결선 171"/>
          <p:cNvCxnSpPr/>
          <p:nvPr/>
        </p:nvCxnSpPr>
        <p:spPr>
          <a:xfrm flipH="1">
            <a:off x="2021687" y="1851669"/>
            <a:ext cx="159712" cy="0"/>
          </a:xfrm>
          <a:prstGeom prst="straightConnector1">
            <a:avLst/>
          </a:prstGeom>
          <a:ln w="95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직선 화살표 연결선 172"/>
          <p:cNvCxnSpPr/>
          <p:nvPr/>
        </p:nvCxnSpPr>
        <p:spPr>
          <a:xfrm flipH="1">
            <a:off x="3751427" y="1851669"/>
            <a:ext cx="159712" cy="0"/>
          </a:xfrm>
          <a:prstGeom prst="straightConnector1">
            <a:avLst/>
          </a:prstGeom>
          <a:ln w="95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직선 화살표 연결선 173"/>
          <p:cNvCxnSpPr/>
          <p:nvPr/>
        </p:nvCxnSpPr>
        <p:spPr>
          <a:xfrm flipH="1">
            <a:off x="5526887" y="1828809"/>
            <a:ext cx="159712" cy="0"/>
          </a:xfrm>
          <a:prstGeom prst="straightConnector1">
            <a:avLst/>
          </a:prstGeom>
          <a:ln w="95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직선 화살표 연결선 174"/>
          <p:cNvCxnSpPr/>
          <p:nvPr/>
        </p:nvCxnSpPr>
        <p:spPr>
          <a:xfrm flipH="1">
            <a:off x="2003683" y="3142944"/>
            <a:ext cx="159712" cy="0"/>
          </a:xfrm>
          <a:prstGeom prst="straightConnector1">
            <a:avLst/>
          </a:prstGeom>
          <a:ln w="95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직선 화살표 연결선 175"/>
          <p:cNvCxnSpPr/>
          <p:nvPr/>
        </p:nvCxnSpPr>
        <p:spPr>
          <a:xfrm flipH="1">
            <a:off x="3774978" y="3191938"/>
            <a:ext cx="159712" cy="0"/>
          </a:xfrm>
          <a:prstGeom prst="straightConnector1">
            <a:avLst/>
          </a:prstGeom>
          <a:ln w="95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직선 화살표 연결선 176"/>
          <p:cNvCxnSpPr/>
          <p:nvPr/>
        </p:nvCxnSpPr>
        <p:spPr>
          <a:xfrm flipH="1">
            <a:off x="3826828" y="4545563"/>
            <a:ext cx="159712" cy="0"/>
          </a:xfrm>
          <a:prstGeom prst="straightConnector1">
            <a:avLst/>
          </a:prstGeom>
          <a:ln w="95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직선 화살표 연결선 177"/>
          <p:cNvCxnSpPr/>
          <p:nvPr/>
        </p:nvCxnSpPr>
        <p:spPr>
          <a:xfrm flipH="1">
            <a:off x="5558058" y="3191938"/>
            <a:ext cx="159712" cy="0"/>
          </a:xfrm>
          <a:prstGeom prst="straightConnector1">
            <a:avLst/>
          </a:prstGeom>
          <a:ln w="95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직선 화살표 연결선 178"/>
          <p:cNvCxnSpPr/>
          <p:nvPr/>
        </p:nvCxnSpPr>
        <p:spPr>
          <a:xfrm flipH="1">
            <a:off x="2066608" y="4461743"/>
            <a:ext cx="159712" cy="0"/>
          </a:xfrm>
          <a:prstGeom prst="straightConnector1">
            <a:avLst/>
          </a:prstGeom>
          <a:ln w="95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직선 화살표 연결선 179"/>
          <p:cNvCxnSpPr/>
          <p:nvPr/>
        </p:nvCxnSpPr>
        <p:spPr>
          <a:xfrm flipH="1">
            <a:off x="5538769" y="4546312"/>
            <a:ext cx="159712" cy="0"/>
          </a:xfrm>
          <a:prstGeom prst="straightConnector1">
            <a:avLst/>
          </a:prstGeom>
          <a:ln w="95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직선 화살표 연결선 180"/>
          <p:cNvCxnSpPr/>
          <p:nvPr/>
        </p:nvCxnSpPr>
        <p:spPr>
          <a:xfrm flipH="1">
            <a:off x="5567649" y="6055193"/>
            <a:ext cx="159712" cy="0"/>
          </a:xfrm>
          <a:prstGeom prst="straightConnector1">
            <a:avLst/>
          </a:prstGeom>
          <a:ln w="95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직선 화살표 연결선 181"/>
          <p:cNvCxnSpPr/>
          <p:nvPr/>
        </p:nvCxnSpPr>
        <p:spPr>
          <a:xfrm flipH="1">
            <a:off x="2009109" y="5963753"/>
            <a:ext cx="159712" cy="0"/>
          </a:xfrm>
          <a:prstGeom prst="straightConnector1">
            <a:avLst/>
          </a:prstGeom>
          <a:ln w="95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직선 화살표 연결선 182"/>
          <p:cNvCxnSpPr/>
          <p:nvPr/>
        </p:nvCxnSpPr>
        <p:spPr>
          <a:xfrm flipH="1">
            <a:off x="3807429" y="5963753"/>
            <a:ext cx="159712" cy="0"/>
          </a:xfrm>
          <a:prstGeom prst="straightConnector1">
            <a:avLst/>
          </a:prstGeom>
          <a:ln w="95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" name="TextBox 183"/>
          <p:cNvSpPr txBox="1"/>
          <p:nvPr/>
        </p:nvSpPr>
        <p:spPr>
          <a:xfrm>
            <a:off x="328392" y="7712361"/>
            <a:ext cx="62465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Fig. S2. Purification of the recombinant OsCHSs </a:t>
            </a:r>
            <a:r>
              <a:rPr lang="en-US" altLang="ko-KR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heterologously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expressed in </a:t>
            </a:r>
            <a:r>
              <a:rPr lang="en-US" altLang="ko-KR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E. coli. 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recombinant OsCHSs were produced in </a:t>
            </a:r>
            <a:r>
              <a:rPr lang="en-US" altLang="ko-KR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E. coli.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as an N-terminal His-tagged protein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recombinant 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OsCHS proteins were purified with 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</a:t>
            </a:r>
            <a:r>
              <a:rPr lang="en-US" altLang="ko-KR" sz="1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ko-KR" sz="12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affinity chromatography. M; size marker, 1; crude extract, 2; unbound protein to Ni</a:t>
            </a:r>
            <a:r>
              <a:rPr lang="en-US" altLang="ko-KR" sz="12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2+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resin, 3; washing, 4-9; elution with imidazole. Red arrows indicate the recombinant OsCHSs.</a:t>
            </a:r>
            <a:endParaRPr lang="ko-KR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70269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0670" y="6408189"/>
            <a:ext cx="2497684" cy="1215238"/>
          </a:xfrm>
          <a:prstGeom prst="rect">
            <a:avLst/>
          </a:prstGeom>
        </p:spPr>
      </p:pic>
      <p:pic>
        <p:nvPicPr>
          <p:cNvPr id="37" name="그림 36"/>
          <p:cNvPicPr>
            <a:picLocks noChangeAspect="1"/>
          </p:cNvPicPr>
          <p:nvPr/>
        </p:nvPicPr>
        <p:blipFill rotWithShape="1">
          <a:blip r:embed="rId3"/>
          <a:srcRect t="14790" b="5292"/>
          <a:stretch/>
        </p:blipFill>
        <p:spPr>
          <a:xfrm>
            <a:off x="3840670" y="5571872"/>
            <a:ext cx="2497684" cy="971194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134" y="6408189"/>
            <a:ext cx="2497684" cy="1215238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5134" y="5390199"/>
            <a:ext cx="2497684" cy="1215238"/>
          </a:xfrm>
          <a:prstGeom prst="rect">
            <a:avLst/>
          </a:prstGeom>
        </p:spPr>
      </p:pic>
      <p:pic>
        <p:nvPicPr>
          <p:cNvPr id="36" name="그림 35"/>
          <p:cNvPicPr>
            <a:picLocks noChangeAspect="1"/>
          </p:cNvPicPr>
          <p:nvPr/>
        </p:nvPicPr>
        <p:blipFill rotWithShape="1">
          <a:blip r:embed="rId6"/>
          <a:srcRect t="14748" b="4866"/>
          <a:stretch/>
        </p:blipFill>
        <p:spPr>
          <a:xfrm>
            <a:off x="715134" y="4547650"/>
            <a:ext cx="2497684" cy="976881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40670" y="4366423"/>
            <a:ext cx="2497684" cy="1215238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40670" y="3340340"/>
            <a:ext cx="2497684" cy="1215238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40670" y="2321720"/>
            <a:ext cx="2497684" cy="1215238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840670" y="1308343"/>
            <a:ext cx="2497684" cy="1215238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15134" y="3340340"/>
            <a:ext cx="2497684" cy="1215238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15134" y="2321720"/>
            <a:ext cx="2497684" cy="1215238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15134" y="1308343"/>
            <a:ext cx="2497684" cy="1215238"/>
          </a:xfrm>
          <a:prstGeom prst="rect">
            <a:avLst/>
          </a:prstGeom>
        </p:spPr>
      </p:pic>
      <p:pic>
        <p:nvPicPr>
          <p:cNvPr id="38" name="그림 37"/>
          <p:cNvPicPr>
            <a:picLocks noChangeAspect="1"/>
          </p:cNvPicPr>
          <p:nvPr/>
        </p:nvPicPr>
        <p:blipFill rotWithShape="1">
          <a:blip r:embed="rId14"/>
          <a:srcRect t="14383" b="4763"/>
          <a:stretch/>
        </p:blipFill>
        <p:spPr>
          <a:xfrm>
            <a:off x="672615" y="461143"/>
            <a:ext cx="2540203" cy="982568"/>
          </a:xfrm>
          <a:prstGeom prst="rect">
            <a:avLst/>
          </a:prstGeom>
        </p:spPr>
      </p:pic>
      <p:sp>
        <p:nvSpPr>
          <p:cNvPr id="117" name="TextBox 116"/>
          <p:cNvSpPr txBox="1"/>
          <p:nvPr/>
        </p:nvSpPr>
        <p:spPr>
          <a:xfrm>
            <a:off x="1551801" y="483005"/>
            <a:ext cx="9310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Naringenin</a:t>
            </a:r>
            <a:endParaRPr lang="ko-KR" altLang="en-US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8" name="직선 화살표 연결선 117"/>
          <p:cNvCxnSpPr/>
          <p:nvPr/>
        </p:nvCxnSpPr>
        <p:spPr>
          <a:xfrm>
            <a:off x="2211464" y="696506"/>
            <a:ext cx="287129" cy="28150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TextBox 118"/>
          <p:cNvSpPr txBox="1"/>
          <p:nvPr/>
        </p:nvSpPr>
        <p:spPr>
          <a:xfrm>
            <a:off x="2566822" y="1478864"/>
            <a:ext cx="6199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CHS2</a:t>
            </a:r>
            <a:endParaRPr lang="ko-KR" alt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2566822" y="2488930"/>
            <a:ext cx="6199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CHS4</a:t>
            </a:r>
            <a:endParaRPr lang="ko-KR" alt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2566822" y="3516956"/>
            <a:ext cx="6199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CHS7</a:t>
            </a:r>
            <a:endParaRPr lang="ko-KR" alt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2566822" y="4535251"/>
            <a:ext cx="6199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CHS8</a:t>
            </a:r>
            <a:endParaRPr lang="ko-KR" alt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2566822" y="5562801"/>
            <a:ext cx="6199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CHS9</a:t>
            </a:r>
            <a:endParaRPr lang="ko-KR" alt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2566822" y="6575908"/>
            <a:ext cx="6199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CHS12</a:t>
            </a:r>
            <a:endParaRPr lang="ko-KR" alt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5726403" y="1478864"/>
            <a:ext cx="6199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CHS15</a:t>
            </a:r>
            <a:endParaRPr lang="ko-KR" alt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5726403" y="2488930"/>
            <a:ext cx="6199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CHS16</a:t>
            </a:r>
            <a:endParaRPr lang="ko-KR" alt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5726403" y="3516956"/>
            <a:ext cx="6199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CHS18</a:t>
            </a:r>
            <a:endParaRPr lang="ko-KR" alt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5726403" y="4535251"/>
            <a:ext cx="6199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CHS22</a:t>
            </a:r>
            <a:endParaRPr lang="ko-KR" alt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5726403" y="5562801"/>
            <a:ext cx="6199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CHS24</a:t>
            </a:r>
            <a:endParaRPr lang="ko-KR" alt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5726403" y="6575908"/>
            <a:ext cx="6199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CHS25</a:t>
            </a:r>
            <a:endParaRPr lang="ko-KR" alt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1" name="직선 화살표 연결선 130"/>
          <p:cNvCxnSpPr/>
          <p:nvPr/>
        </p:nvCxnSpPr>
        <p:spPr>
          <a:xfrm>
            <a:off x="2528023" y="4774627"/>
            <a:ext cx="0" cy="18000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직선 화살표 연결선 131"/>
          <p:cNvCxnSpPr/>
          <p:nvPr/>
        </p:nvCxnSpPr>
        <p:spPr>
          <a:xfrm>
            <a:off x="5657952" y="5582858"/>
            <a:ext cx="0" cy="18000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TextBox 132"/>
          <p:cNvSpPr txBox="1"/>
          <p:nvPr/>
        </p:nvSpPr>
        <p:spPr>
          <a:xfrm rot="16200000">
            <a:off x="-620197" y="3889055"/>
            <a:ext cx="238524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Absorbance at 280nm (mAU)</a:t>
            </a:r>
            <a:endParaRPr lang="ko-KR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1572867" y="7545079"/>
            <a:ext cx="87842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Time (min)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86247" y="7996915"/>
            <a:ext cx="6392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Fig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S3. 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CHS activity assay of 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recombinant OsCHSs. 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ko-KR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tetrahydroxychalcone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was formed from </a:t>
            </a:r>
            <a:r>
              <a:rPr lang="en-US" altLang="ko-KR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-coumaroyl-CoA and malonyl-CoA by 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OsCHSs. 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resulting chalcone was spontaneously converted to naringenin, which was analyzed by reversed-phase HPLC. 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HPLC 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chromatogram of the authentic 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naringenin is shown in the uppermost panel. 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Red arrows 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indicate the naringenin products.</a:t>
            </a:r>
            <a:endParaRPr lang="en-US" altLang="ko-K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695575" y="7545079"/>
            <a:ext cx="87842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Time (min)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 rot="16200000">
            <a:off x="2509688" y="4394971"/>
            <a:ext cx="238524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Absorbance at 280nm (mAU)</a:t>
            </a:r>
            <a:endParaRPr lang="ko-KR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701409" y="461143"/>
            <a:ext cx="2448000" cy="982568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직사각형 60"/>
          <p:cNvSpPr/>
          <p:nvPr/>
        </p:nvSpPr>
        <p:spPr>
          <a:xfrm>
            <a:off x="701409" y="1479846"/>
            <a:ext cx="2448000" cy="982568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2" name="직사각형 61"/>
          <p:cNvSpPr/>
          <p:nvPr/>
        </p:nvSpPr>
        <p:spPr>
          <a:xfrm>
            <a:off x="701409" y="2497543"/>
            <a:ext cx="2448000" cy="982568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3" name="직사각형 62"/>
          <p:cNvSpPr/>
          <p:nvPr/>
        </p:nvSpPr>
        <p:spPr>
          <a:xfrm>
            <a:off x="701409" y="3518176"/>
            <a:ext cx="2448000" cy="982568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직사각형 63"/>
          <p:cNvSpPr/>
          <p:nvPr/>
        </p:nvSpPr>
        <p:spPr>
          <a:xfrm>
            <a:off x="701409" y="4541681"/>
            <a:ext cx="2448000" cy="982568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5" name="직사각형 64"/>
          <p:cNvSpPr/>
          <p:nvPr/>
        </p:nvSpPr>
        <p:spPr>
          <a:xfrm>
            <a:off x="701409" y="5562516"/>
            <a:ext cx="2448000" cy="982568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6" name="직사각형 65"/>
          <p:cNvSpPr/>
          <p:nvPr/>
        </p:nvSpPr>
        <p:spPr>
          <a:xfrm>
            <a:off x="701409" y="6581136"/>
            <a:ext cx="2448000" cy="982568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7" name="직사각형 66"/>
          <p:cNvSpPr/>
          <p:nvPr/>
        </p:nvSpPr>
        <p:spPr>
          <a:xfrm>
            <a:off x="3832680" y="1479846"/>
            <a:ext cx="2448000" cy="982568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8" name="직사각형 67"/>
          <p:cNvSpPr/>
          <p:nvPr/>
        </p:nvSpPr>
        <p:spPr>
          <a:xfrm>
            <a:off x="3832680" y="2497543"/>
            <a:ext cx="2448000" cy="982568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9" name="직사각형 68"/>
          <p:cNvSpPr/>
          <p:nvPr/>
        </p:nvSpPr>
        <p:spPr>
          <a:xfrm>
            <a:off x="3832680" y="3518176"/>
            <a:ext cx="2448000" cy="982568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0" name="직사각형 69"/>
          <p:cNvSpPr/>
          <p:nvPr/>
        </p:nvSpPr>
        <p:spPr>
          <a:xfrm>
            <a:off x="3832680" y="4541681"/>
            <a:ext cx="2448000" cy="982568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1" name="직사각형 70"/>
          <p:cNvSpPr/>
          <p:nvPr/>
        </p:nvSpPr>
        <p:spPr>
          <a:xfrm>
            <a:off x="3832680" y="5562516"/>
            <a:ext cx="2448000" cy="982568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2" name="직사각형 71"/>
          <p:cNvSpPr/>
          <p:nvPr/>
        </p:nvSpPr>
        <p:spPr>
          <a:xfrm>
            <a:off x="3832680" y="6581136"/>
            <a:ext cx="2448000" cy="982568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02085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>
            <a:extLst>
              <a:ext uri="{FF2B5EF4-FFF2-40B4-BE49-F238E27FC236}">
                <a16:creationId xmlns:a16="http://schemas.microsoft.com/office/drawing/2014/main" id="{91DDF6BB-1C19-4EF2-8C02-20A03FC7E50F}"/>
              </a:ext>
            </a:extLst>
          </p:cNvPr>
          <p:cNvGrpSpPr/>
          <p:nvPr/>
        </p:nvGrpSpPr>
        <p:grpSpPr>
          <a:xfrm>
            <a:off x="1471564" y="928006"/>
            <a:ext cx="4880250" cy="5379567"/>
            <a:chOff x="3925621" y="688520"/>
            <a:chExt cx="4880250" cy="5379567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BC055F1F-F6D7-4EF8-82DE-6BF21ACC50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7251" b="97436"/>
            <a:stretch/>
          </p:blipFill>
          <p:spPr>
            <a:xfrm>
              <a:off x="3937765" y="5676716"/>
              <a:ext cx="3800291" cy="145148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41933157-BB59-427F-86A7-AB816D610B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4024" r="52431" b="32083"/>
            <a:stretch/>
          </p:blipFill>
          <p:spPr>
            <a:xfrm>
              <a:off x="3925621" y="1660256"/>
              <a:ext cx="3427115" cy="3893374"/>
            </a:xfrm>
            <a:prstGeom prst="rect">
              <a:avLst/>
            </a:prstGeom>
          </p:spPr>
        </p:pic>
        <p:pic>
          <p:nvPicPr>
            <p:cNvPr id="5" name="그림 2">
              <a:extLst>
                <a:ext uri="{FF2B5EF4-FFF2-40B4-BE49-F238E27FC236}">
                  <a16:creationId xmlns:a16="http://schemas.microsoft.com/office/drawing/2014/main" id="{3CAC5BAB-DAF3-4BD9-B5DF-038F696F09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035" t="19477" r="21414" b="68946"/>
            <a:stretch/>
          </p:blipFill>
          <p:spPr>
            <a:xfrm>
              <a:off x="4089231" y="688520"/>
              <a:ext cx="3210200" cy="848650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F9669AA-A2C8-4355-A29E-678175B2BEBD}"/>
                </a:ext>
              </a:extLst>
            </p:cNvPr>
            <p:cNvSpPr txBox="1"/>
            <p:nvPr/>
          </p:nvSpPr>
          <p:spPr>
            <a:xfrm>
              <a:off x="7352737" y="1660258"/>
              <a:ext cx="1453134" cy="3893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OsCHS24</a:t>
              </a:r>
            </a:p>
            <a:p>
              <a:r>
                <a:rPr lang="en-US" sz="13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OsCHS25</a:t>
              </a:r>
            </a:p>
            <a:p>
              <a:r>
                <a:rPr lang="en-US" sz="13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OsCHS15</a:t>
              </a:r>
            </a:p>
            <a:p>
              <a:r>
                <a:rPr lang="en-US" sz="13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OsCHS1</a:t>
              </a:r>
            </a:p>
            <a:p>
              <a:r>
                <a:rPr lang="en-US" sz="13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OsCHS26</a:t>
              </a:r>
            </a:p>
            <a:p>
              <a:r>
                <a:rPr lang="en-US" sz="13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OsCHS31</a:t>
              </a:r>
            </a:p>
            <a:p>
              <a:r>
                <a:rPr lang="en-US" sz="13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OsCHS2</a:t>
              </a:r>
            </a:p>
            <a:p>
              <a:r>
                <a:rPr lang="en-US" sz="13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OsCHS4, 6, 7</a:t>
              </a:r>
            </a:p>
            <a:p>
              <a:r>
                <a:rPr lang="en-US" sz="13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OsCHS5</a:t>
              </a:r>
            </a:p>
            <a:p>
              <a:r>
                <a:rPr lang="en-US" sz="13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OsCHS9</a:t>
              </a:r>
            </a:p>
            <a:p>
              <a:r>
                <a:rPr lang="en-US" sz="13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OsCHS10</a:t>
              </a:r>
            </a:p>
            <a:p>
              <a:r>
                <a:rPr lang="en-US" sz="13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OsCHS11</a:t>
              </a:r>
            </a:p>
            <a:p>
              <a:r>
                <a:rPr lang="en-US" sz="13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OsCHS12</a:t>
              </a:r>
            </a:p>
            <a:p>
              <a:r>
                <a:rPr lang="en-US" sz="13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OsCHS16</a:t>
              </a:r>
            </a:p>
            <a:p>
              <a:r>
                <a:rPr lang="en-US" sz="13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OsCHS18</a:t>
              </a:r>
            </a:p>
            <a:p>
              <a:r>
                <a:rPr lang="en-US" sz="13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OsCHS19</a:t>
              </a:r>
            </a:p>
            <a:p>
              <a:r>
                <a:rPr lang="en-US" sz="13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OsCHS20</a:t>
              </a:r>
            </a:p>
            <a:p>
              <a:r>
                <a:rPr lang="en-US" sz="13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OsCHS21</a:t>
              </a:r>
            </a:p>
            <a:p>
              <a:r>
                <a:rPr lang="en-US" sz="13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OsCHS22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09843F1-C060-48BC-BD3D-42CBCAB42173}"/>
                </a:ext>
              </a:extLst>
            </p:cNvPr>
            <p:cNvSpPr txBox="1"/>
            <p:nvPr/>
          </p:nvSpPr>
          <p:spPr>
            <a:xfrm>
              <a:off x="3925621" y="5821866"/>
              <a:ext cx="354923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6.0                                        11.0                                     16.0                                                     </a:t>
              </a: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9D465B74-B6F2-4333-AD9C-DAF466881EF0}"/>
              </a:ext>
            </a:extLst>
          </p:cNvPr>
          <p:cNvSpPr txBox="1"/>
          <p:nvPr/>
        </p:nvSpPr>
        <p:spPr>
          <a:xfrm>
            <a:off x="443992" y="7346799"/>
            <a:ext cx="59700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Fig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S4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ko-KR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silico 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expression analysis of </a:t>
            </a:r>
            <a:r>
              <a:rPr lang="en-US" altLang="ko-KR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OsCHS</a:t>
            </a:r>
            <a:r>
              <a:rPr lang="en-US" altLang="ko-KR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different developmental stages of rice plants. The developmental stages 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examined were seed 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germination, seedling, </a:t>
            </a:r>
            <a:r>
              <a:rPr lang="en-US" altLang="ko-KR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tillering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stem elongation, booting, heading, flowering, 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milk, 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dough stages. The microarray data 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altLang="ko-KR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OsCHS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 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different developmental stages were obtained from the </a:t>
            </a:r>
            <a:r>
              <a:rPr lang="en-US" altLang="ko-KR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Genevestigator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plant biology database (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https://genevestigator.com/gv/doc/intro_plant.jsp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ko-KR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heatmap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was 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generated 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by the 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Multi Experiment Viewer program.</a:t>
            </a:r>
            <a:endParaRPr lang="ko-KR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45053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5443</TotalTime>
  <Words>580</Words>
  <Application>Microsoft Office PowerPoint</Application>
  <PresentationFormat>화면 슬라이드 쇼(4:3)</PresentationFormat>
  <Paragraphs>67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2" baseType="lpstr">
      <vt:lpstr>맑은 고딕</vt:lpstr>
      <vt:lpstr>Arial</vt:lpstr>
      <vt:lpstr>Calibri</vt:lpstr>
      <vt:lpstr>Calibri Light</vt:lpstr>
      <vt:lpstr>Courier New</vt:lpstr>
      <vt:lpstr>Times New Roman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MHC</dc:creator>
  <cp:lastModifiedBy>MHC</cp:lastModifiedBy>
  <cp:revision>111</cp:revision>
  <cp:lastPrinted>2020-03-10T08:35:44Z</cp:lastPrinted>
  <dcterms:created xsi:type="dcterms:W3CDTF">2020-02-29T08:06:52Z</dcterms:created>
  <dcterms:modified xsi:type="dcterms:W3CDTF">2020-05-22T04:32:36Z</dcterms:modified>
</cp:coreProperties>
</file>