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1452" y="10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5E0E-874C-4FB3-92C8-AB173DFC9DE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17DEA-735C-4078-9FCF-B4DFFEF54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887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5E0E-874C-4FB3-92C8-AB173DFC9DE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17DEA-735C-4078-9FCF-B4DFFEF54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250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5E0E-874C-4FB3-92C8-AB173DFC9DE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17DEA-735C-4078-9FCF-B4DFFEF54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222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5E0E-874C-4FB3-92C8-AB173DFC9DE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17DEA-735C-4078-9FCF-B4DFFEF54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64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5E0E-874C-4FB3-92C8-AB173DFC9DE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17DEA-735C-4078-9FCF-B4DFFEF54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134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5E0E-874C-4FB3-92C8-AB173DFC9DE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17DEA-735C-4078-9FCF-B4DFFEF54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13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5E0E-874C-4FB3-92C8-AB173DFC9DE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17DEA-735C-4078-9FCF-B4DFFEF54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355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5E0E-874C-4FB3-92C8-AB173DFC9DE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17DEA-735C-4078-9FCF-B4DFFEF54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54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5E0E-874C-4FB3-92C8-AB173DFC9DE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17DEA-735C-4078-9FCF-B4DFFEF54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424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5E0E-874C-4FB3-92C8-AB173DFC9DE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17DEA-735C-4078-9FCF-B4DFFEF54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357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5E0E-874C-4FB3-92C8-AB173DFC9DE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17DEA-735C-4078-9FCF-B4DFFEF54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116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E5E0E-874C-4FB3-92C8-AB173DFC9DEA}" type="datetimeFigureOut">
              <a:rPr lang="en-US" smtClean="0"/>
              <a:t>6/6/2020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17DEA-735C-4078-9FCF-B4DFFEF54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05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0839C75-0354-4B9F-A523-0930ED023EBB}"/>
              </a:ext>
            </a:extLst>
          </p:cNvPr>
          <p:cNvSpPr txBox="1"/>
          <p:nvPr/>
        </p:nvSpPr>
        <p:spPr>
          <a:xfrm>
            <a:off x="252695" y="294971"/>
            <a:ext cx="2800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S1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B22A65FB-2005-417D-9FCA-CA6FB9EDE725}"/>
              </a:ext>
            </a:extLst>
          </p:cNvPr>
          <p:cNvGrpSpPr/>
          <p:nvPr/>
        </p:nvGrpSpPr>
        <p:grpSpPr>
          <a:xfrm>
            <a:off x="336757" y="1068111"/>
            <a:ext cx="6078936" cy="2974482"/>
            <a:chOff x="336757" y="1068111"/>
            <a:chExt cx="6078936" cy="2974482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4C1745B5-FF5E-49D0-BF79-6467537654D7}"/>
                </a:ext>
              </a:extLst>
            </p:cNvPr>
            <p:cNvGrpSpPr/>
            <p:nvPr/>
          </p:nvGrpSpPr>
          <p:grpSpPr>
            <a:xfrm>
              <a:off x="3527541" y="1068111"/>
              <a:ext cx="2888152" cy="2961782"/>
              <a:chOff x="334028" y="1109828"/>
              <a:chExt cx="2888152" cy="2961782"/>
            </a:xfrm>
          </p:grpSpPr>
          <p:pic>
            <p:nvPicPr>
              <p:cNvPr id="26" name="그림 25" descr="스크린샷이(가) 표시된 사진&#10;&#10;자동 생성된 설명">
                <a:extLst>
                  <a:ext uri="{FF2B5EF4-FFF2-40B4-BE49-F238E27FC236}">
                    <a16:creationId xmlns:a16="http://schemas.microsoft.com/office/drawing/2014/main" id="{1D031B59-6A04-495C-8EE2-7D90B82A7D9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01" r="19534" b="6244"/>
              <a:stretch/>
            </p:blipFill>
            <p:spPr>
              <a:xfrm>
                <a:off x="611025" y="1109828"/>
                <a:ext cx="2611155" cy="2700172"/>
              </a:xfrm>
              <a:prstGeom prst="rect">
                <a:avLst/>
              </a:prstGeom>
            </p:spPr>
          </p:pic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B8CC0810-DA8A-4529-BB2F-119655F5D104}"/>
                  </a:ext>
                </a:extLst>
              </p:cNvPr>
              <p:cNvSpPr txBox="1"/>
              <p:nvPr/>
            </p:nvSpPr>
            <p:spPr>
              <a:xfrm rot="16200000">
                <a:off x="-592027" y="2265215"/>
                <a:ext cx="21291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Prognostic probability (SVM)</a:t>
                </a:r>
                <a:endParaRPr lang="ko-KR" altLang="en-US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BDFBB434-C201-4BCA-B9A2-2DBD29B5BB9E}"/>
                  </a:ext>
                </a:extLst>
              </p:cNvPr>
              <p:cNvSpPr txBox="1"/>
              <p:nvPr/>
            </p:nvSpPr>
            <p:spPr>
              <a:xfrm>
                <a:off x="1544920" y="3810000"/>
                <a:ext cx="9284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ACR (mg/g)</a:t>
                </a:r>
              </a:p>
            </p:txBody>
          </p:sp>
        </p:grpSp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id="{9F6E8E32-F559-474E-97A2-53A795638F71}"/>
                </a:ext>
              </a:extLst>
            </p:cNvPr>
            <p:cNvGrpSpPr/>
            <p:nvPr/>
          </p:nvGrpSpPr>
          <p:grpSpPr>
            <a:xfrm>
              <a:off x="336757" y="1068111"/>
              <a:ext cx="2888155" cy="2974482"/>
              <a:chOff x="3364725" y="1097128"/>
              <a:chExt cx="2888155" cy="2974482"/>
            </a:xfrm>
          </p:grpSpPr>
          <p:pic>
            <p:nvPicPr>
              <p:cNvPr id="24" name="그림 23">
                <a:extLst>
                  <a:ext uri="{FF2B5EF4-FFF2-40B4-BE49-F238E27FC236}">
                    <a16:creationId xmlns:a16="http://schemas.microsoft.com/office/drawing/2014/main" id="{6D487887-ED6F-4F8F-A319-DC76D01BA6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10" r="19624" b="5803"/>
              <a:stretch/>
            </p:blipFill>
            <p:spPr>
              <a:xfrm>
                <a:off x="3641725" y="1097128"/>
                <a:ext cx="2611155" cy="2712872"/>
              </a:xfrm>
              <a:prstGeom prst="rect">
                <a:avLst/>
              </a:prstGeom>
            </p:spPr>
          </p:pic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DCCC031E-A7D0-44C4-BCF8-119685A131C6}"/>
                  </a:ext>
                </a:extLst>
              </p:cNvPr>
              <p:cNvSpPr txBox="1"/>
              <p:nvPr/>
            </p:nvSpPr>
            <p:spPr>
              <a:xfrm rot="16200000">
                <a:off x="2502790" y="2265215"/>
                <a:ext cx="200086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Prognostic probability (RF)</a:t>
                </a:r>
                <a:endParaRPr lang="ko-KR" altLang="en-US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560AAF8-B55C-41C8-BA88-7241AB9E4433}"/>
                  </a:ext>
                </a:extLst>
              </p:cNvPr>
              <p:cNvSpPr txBox="1"/>
              <p:nvPr/>
            </p:nvSpPr>
            <p:spPr>
              <a:xfrm>
                <a:off x="4669120" y="3810000"/>
                <a:ext cx="92845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ACR (mg/g)</a:t>
                </a:r>
              </a:p>
            </p:txBody>
          </p: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BCA8632C-047D-46A6-97A0-BBA3755E004E}"/>
              </a:ext>
            </a:extLst>
          </p:cNvPr>
          <p:cNvSpPr txBox="1"/>
          <p:nvPr/>
        </p:nvSpPr>
        <p:spPr>
          <a:xfrm>
            <a:off x="358162" y="4484857"/>
            <a:ext cx="5791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S1. Prognostic probability of 54 patients </a:t>
            </a:r>
            <a:r>
              <a:rPr lang="en-US" sz="900">
                <a:latin typeface="Times New Roman" panose="02020603050405020304" pitchFamily="18" charset="0"/>
                <a:cs typeface="Times New Roman" panose="02020603050405020304" pitchFamily="18" charset="0"/>
              </a:rPr>
              <a:t>by RF and SVM </a:t>
            </a:r>
            <a:r>
              <a:rPr lang="en-US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classifier divided into three groups by albumin-to-creatinine ratio.</a:t>
            </a:r>
          </a:p>
        </p:txBody>
      </p:sp>
    </p:spTree>
    <p:extLst>
      <p:ext uri="{BB962C8B-B14F-4D97-AF65-F5344CB8AC3E}">
        <p14:creationId xmlns:p14="http://schemas.microsoft.com/office/powerpoint/2010/main" val="19657133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47</Words>
  <Application>Microsoft Office PowerPoint</Application>
  <PresentationFormat>A4 용지(210x297mm)</PresentationFormat>
  <Paragraphs>6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안 희성</dc:creator>
  <cp:lastModifiedBy>안 희성</cp:lastModifiedBy>
  <cp:revision>5</cp:revision>
  <dcterms:created xsi:type="dcterms:W3CDTF">2020-06-01T02:58:29Z</dcterms:created>
  <dcterms:modified xsi:type="dcterms:W3CDTF">2020-06-05T15:40:58Z</dcterms:modified>
</cp:coreProperties>
</file>