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33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358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15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474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14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88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46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422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260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153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75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8EA6-1839-4455-8595-14B37EF6DF87}" type="datetimeFigureOut">
              <a:rPr lang="it-IT" smtClean="0"/>
              <a:t>01/09/2020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38FD-BD5D-4020-AD1E-DD88588802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23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890" y="1825089"/>
            <a:ext cx="871855" cy="478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162" y="1301343"/>
            <a:ext cx="871855" cy="478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816" y="1833997"/>
            <a:ext cx="871855" cy="478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418" y="1304610"/>
            <a:ext cx="871855" cy="4781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4301550" y="1400033"/>
            <a:ext cx="1073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SW480</a:t>
            </a:r>
            <a:endParaRPr lang="it-IT" sz="24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323876" y="1889167"/>
            <a:ext cx="1073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SW620</a:t>
            </a:r>
            <a:endParaRPr lang="it-IT" sz="24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59289" y="1533212"/>
            <a:ext cx="146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/>
              <a:t>A</a:t>
            </a:r>
            <a:r>
              <a:rPr lang="it-IT" sz="2800" b="1" dirty="0" smtClean="0"/>
              <a:t>nti </a:t>
            </a:r>
            <a:r>
              <a:rPr lang="it-IT" sz="2800" b="1" dirty="0" err="1" smtClean="0"/>
              <a:t>sLe</a:t>
            </a:r>
            <a:r>
              <a:rPr lang="it-IT" sz="2800" b="1" baseline="30000" dirty="0" err="1" smtClean="0"/>
              <a:t>x</a:t>
            </a:r>
            <a:endParaRPr lang="it-IT" sz="2800" b="1" baseline="300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048127" y="1514727"/>
            <a:ext cx="1367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/>
              <a:t>A</a:t>
            </a:r>
            <a:r>
              <a:rPr lang="it-IT" sz="2800" b="1" dirty="0" smtClean="0"/>
              <a:t>nti </a:t>
            </a:r>
            <a:r>
              <a:rPr lang="it-IT" sz="2800" b="1" dirty="0" err="1" smtClean="0"/>
              <a:t>Sd</a:t>
            </a:r>
            <a:r>
              <a:rPr lang="it-IT" sz="2800" b="1" baseline="30000" dirty="0" err="1" smtClean="0"/>
              <a:t>a</a:t>
            </a:r>
            <a:endParaRPr lang="it-IT" sz="2800" b="1" baseline="30000" dirty="0"/>
          </a:p>
        </p:txBody>
      </p:sp>
      <p:graphicFrame>
        <p:nvGraphicFramePr>
          <p:cNvPr id="96" name="Tabella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606158"/>
              </p:ext>
            </p:extLst>
          </p:nvPr>
        </p:nvGraphicFramePr>
        <p:xfrm>
          <a:off x="790225" y="3742832"/>
          <a:ext cx="4470400" cy="1737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5381">
                  <a:extLst>
                    <a:ext uri="{9D8B030D-6E8A-4147-A177-3AD203B41FA5}">
                      <a16:colId xmlns:a16="http://schemas.microsoft.com/office/drawing/2014/main" val="2768891739"/>
                    </a:ext>
                  </a:extLst>
                </a:gridCol>
                <a:gridCol w="733778">
                  <a:extLst>
                    <a:ext uri="{9D8B030D-6E8A-4147-A177-3AD203B41FA5}">
                      <a16:colId xmlns:a16="http://schemas.microsoft.com/office/drawing/2014/main" val="1023919287"/>
                    </a:ext>
                  </a:extLst>
                </a:gridCol>
                <a:gridCol w="1207911">
                  <a:extLst>
                    <a:ext uri="{9D8B030D-6E8A-4147-A177-3AD203B41FA5}">
                      <a16:colId xmlns:a16="http://schemas.microsoft.com/office/drawing/2014/main" val="2793134326"/>
                    </a:ext>
                  </a:extLst>
                </a:gridCol>
                <a:gridCol w="824089">
                  <a:extLst>
                    <a:ext uri="{9D8B030D-6E8A-4147-A177-3AD203B41FA5}">
                      <a16:colId xmlns:a16="http://schemas.microsoft.com/office/drawing/2014/main" val="3789853843"/>
                    </a:ext>
                  </a:extLst>
                </a:gridCol>
                <a:gridCol w="869241">
                  <a:extLst>
                    <a:ext uri="{9D8B030D-6E8A-4147-A177-3AD203B41FA5}">
                      <a16:colId xmlns:a16="http://schemas.microsoft.com/office/drawing/2014/main" val="4101060183"/>
                    </a:ext>
                  </a:extLst>
                </a:gridCol>
              </a:tblGrid>
              <a:tr h="463833"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FUT6 </a:t>
                      </a:r>
                      <a:r>
                        <a:rPr lang="it-IT" sz="1400" dirty="0" err="1" smtClean="0"/>
                        <a:t>mRNA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expression</a:t>
                      </a:r>
                      <a:endParaRPr lang="it-IT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B4GALNT2 </a:t>
                      </a:r>
                      <a:r>
                        <a:rPr lang="it-IT" sz="1400" dirty="0" err="1" smtClean="0"/>
                        <a:t>mRNA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expression</a:t>
                      </a:r>
                      <a:endParaRPr lang="it-IT" sz="14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528024"/>
                  </a:ext>
                </a:extLst>
              </a:tr>
              <a:tr h="26504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SW480</a:t>
                      </a:r>
                      <a:endParaRPr lang="it-IT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SW620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 smtClean="0"/>
                        <a:t>Transfection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SW480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SW620</a:t>
                      </a:r>
                      <a:endParaRPr lang="it-IT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2013166"/>
                  </a:ext>
                </a:extLst>
              </a:tr>
              <a:tr h="24994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4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Mock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7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14</a:t>
                      </a:r>
                      <a:endParaRPr lang="it-IT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2812733"/>
                  </a:ext>
                </a:extLst>
              </a:tr>
              <a:tr h="24994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11430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1390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FUT6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</a:t>
                      </a:r>
                      <a:endParaRPr lang="it-IT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87467702"/>
                  </a:ext>
                </a:extLst>
              </a:tr>
              <a:tr h="24994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7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</a:t>
                      </a:r>
                      <a:endParaRPr lang="it-IT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B4GALNT2</a:t>
                      </a:r>
                      <a:endParaRPr lang="it-IT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117</a:t>
                      </a:r>
                      <a:endParaRPr lang="it-IT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62</a:t>
                      </a:r>
                      <a:endParaRPr lang="it-IT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4373212"/>
                  </a:ext>
                </a:extLst>
              </a:tr>
            </a:tbl>
          </a:graphicData>
        </a:graphic>
      </p:graphicFrame>
      <p:sp>
        <p:nvSpPr>
          <p:cNvPr id="99" name="Text Box 45"/>
          <p:cNvSpPr txBox="1">
            <a:spLocks noChangeArrowheads="1"/>
          </p:cNvSpPr>
          <p:nvPr/>
        </p:nvSpPr>
        <p:spPr bwMode="auto">
          <a:xfrm>
            <a:off x="779021" y="1216053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2400" b="1" dirty="0"/>
              <a:t>A</a:t>
            </a:r>
          </a:p>
        </p:txBody>
      </p:sp>
      <p:sp>
        <p:nvSpPr>
          <p:cNvPr id="100" name="Text Box 45"/>
          <p:cNvSpPr txBox="1">
            <a:spLocks noChangeArrowheads="1"/>
          </p:cNvSpPr>
          <p:nvPr/>
        </p:nvSpPr>
        <p:spPr bwMode="auto">
          <a:xfrm>
            <a:off x="792538" y="3341185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2400" b="1" dirty="0"/>
              <a:t>B</a:t>
            </a:r>
          </a:p>
        </p:txBody>
      </p:sp>
      <p:sp>
        <p:nvSpPr>
          <p:cNvPr id="102" name="CasellaDiTesto 101"/>
          <p:cNvSpPr txBox="1"/>
          <p:nvPr/>
        </p:nvSpPr>
        <p:spPr>
          <a:xfrm rot="3028722">
            <a:off x="6460410" y="2540155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B4GALNT2</a:t>
            </a:r>
            <a:endParaRPr lang="it-IT" sz="1600" b="1" dirty="0"/>
          </a:p>
        </p:txBody>
      </p:sp>
      <p:sp>
        <p:nvSpPr>
          <p:cNvPr id="103" name="CasellaDiTesto 102"/>
          <p:cNvSpPr txBox="1"/>
          <p:nvPr/>
        </p:nvSpPr>
        <p:spPr>
          <a:xfrm rot="3028722">
            <a:off x="6211900" y="2354177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Neo</a:t>
            </a:r>
            <a:endParaRPr lang="it-IT" sz="1600" b="1" dirty="0"/>
          </a:p>
        </p:txBody>
      </p:sp>
      <p:sp>
        <p:nvSpPr>
          <p:cNvPr id="104" name="CasellaDiTesto 103"/>
          <p:cNvSpPr txBox="1"/>
          <p:nvPr/>
        </p:nvSpPr>
        <p:spPr>
          <a:xfrm rot="3028722">
            <a:off x="2970596" y="2378245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FUT6</a:t>
            </a:r>
            <a:endParaRPr lang="it-IT" sz="1600" b="1" dirty="0"/>
          </a:p>
        </p:txBody>
      </p:sp>
      <p:sp>
        <p:nvSpPr>
          <p:cNvPr id="105" name="CasellaDiTesto 104"/>
          <p:cNvSpPr txBox="1"/>
          <p:nvPr/>
        </p:nvSpPr>
        <p:spPr>
          <a:xfrm rot="3028722">
            <a:off x="2612825" y="2362197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Neo</a:t>
            </a:r>
            <a:endParaRPr lang="it-IT" sz="1600" b="1" dirty="0"/>
          </a:p>
        </p:txBody>
      </p:sp>
      <p:sp>
        <p:nvSpPr>
          <p:cNvPr id="65" name="CasellaDiTesto 47"/>
          <p:cNvSpPr txBox="1"/>
          <p:nvPr/>
        </p:nvSpPr>
        <p:spPr>
          <a:xfrm>
            <a:off x="5407375" y="3783718"/>
            <a:ext cx="3364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200" b="1" dirty="0" smtClean="0">
                <a:latin typeface="Palatino Linotype" panose="02040502050505030304" pitchFamily="18" charset="0"/>
              </a:rPr>
              <a:t>Figure S1. </a:t>
            </a:r>
            <a:r>
              <a:rPr lang="it-IT" sz="1200" dirty="0" err="1" smtClean="0">
                <a:latin typeface="Palatino Linotype" panose="02040502050505030304" pitchFamily="18" charset="0"/>
              </a:rPr>
              <a:t>Biochemical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characterization</a:t>
            </a:r>
            <a:r>
              <a:rPr lang="it-IT" sz="1200" dirty="0" smtClean="0">
                <a:latin typeface="Palatino Linotype" panose="02040502050505030304" pitchFamily="18" charset="0"/>
              </a:rPr>
              <a:t> of FUT6 or B4GALNT2-transfected </a:t>
            </a:r>
            <a:r>
              <a:rPr lang="it-IT" sz="1200" dirty="0" err="1" smtClean="0">
                <a:latin typeface="Palatino Linotype" panose="02040502050505030304" pitchFamily="18" charset="0"/>
              </a:rPr>
              <a:t>cell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lines</a:t>
            </a:r>
            <a:r>
              <a:rPr lang="it-IT" sz="1200" dirty="0" smtClean="0">
                <a:latin typeface="Palatino Linotype" panose="02040502050505030304" pitchFamily="18" charset="0"/>
              </a:rPr>
              <a:t>. A: </a:t>
            </a:r>
            <a:r>
              <a:rPr lang="it-IT" sz="12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Slot </a:t>
            </a:r>
            <a:r>
              <a:rPr lang="it-IT" sz="1200" dirty="0" err="1" smtClean="0">
                <a:latin typeface="Palatino Linotype" panose="02040502050505030304" pitchFamily="18" charset="0"/>
                <a:cs typeface="Arial" panose="020B0604020202020204" pitchFamily="34" charset="0"/>
              </a:rPr>
              <a:t>blot</a:t>
            </a:r>
            <a:r>
              <a:rPr lang="it-IT" sz="12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  <a:cs typeface="Arial" panose="020B0604020202020204" pitchFamily="34" charset="0"/>
              </a:rPr>
              <a:t>analysis</a:t>
            </a:r>
            <a:r>
              <a:rPr lang="it-IT" sz="12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o</a:t>
            </a:r>
            <a:r>
              <a:rPr lang="it-IT" sz="1200" dirty="0" smtClean="0">
                <a:latin typeface="Palatino Linotype" panose="02040502050505030304" pitchFamily="18" charset="0"/>
              </a:rPr>
              <a:t>f Neo cells and of FUT6- or B4GALNT2-transfected </a:t>
            </a:r>
            <a:r>
              <a:rPr lang="it-IT" sz="1200" dirty="0" err="1" smtClean="0">
                <a:latin typeface="Palatino Linotype" panose="02040502050505030304" pitchFamily="18" charset="0"/>
              </a:rPr>
              <a:t>clones</a:t>
            </a:r>
            <a:r>
              <a:rPr lang="it-IT" sz="1200" dirty="0" smtClean="0">
                <a:latin typeface="Palatino Linotype" panose="02040502050505030304" pitchFamily="18" charset="0"/>
              </a:rPr>
              <a:t> with anti </a:t>
            </a:r>
            <a:r>
              <a:rPr lang="it-IT" sz="1200" dirty="0" err="1" smtClean="0">
                <a:latin typeface="Palatino Linotype" panose="02040502050505030304" pitchFamily="18" charset="0"/>
              </a:rPr>
              <a:t>sLe</a:t>
            </a:r>
            <a:r>
              <a:rPr lang="it-IT" sz="1200" baseline="30000" dirty="0" err="1" smtClean="0">
                <a:latin typeface="Palatino Linotype" panose="02040502050505030304" pitchFamily="18" charset="0"/>
              </a:rPr>
              <a:t>x</a:t>
            </a:r>
            <a:r>
              <a:rPr lang="it-IT" sz="1200" dirty="0" smtClean="0">
                <a:latin typeface="Palatino Linotype" panose="02040502050505030304" pitchFamily="18" charset="0"/>
              </a:rPr>
              <a:t> or anti </a:t>
            </a:r>
            <a:r>
              <a:rPr lang="it-IT" sz="1200" dirty="0" err="1" smtClean="0">
                <a:latin typeface="Palatino Linotype" panose="02040502050505030304" pitchFamily="18" charset="0"/>
              </a:rPr>
              <a:t>Sd</a:t>
            </a:r>
            <a:r>
              <a:rPr lang="it-IT" sz="1200" baseline="30000" dirty="0" err="1" smtClean="0">
                <a:latin typeface="Palatino Linotype" panose="02040502050505030304" pitchFamily="18" charset="0"/>
              </a:rPr>
              <a:t>a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antibodies</a:t>
            </a:r>
            <a:r>
              <a:rPr lang="it-IT" sz="1200" dirty="0" smtClean="0">
                <a:latin typeface="Palatino Linotype" panose="02040502050505030304" pitchFamily="18" charset="0"/>
              </a:rPr>
              <a:t>. B: </a:t>
            </a:r>
            <a:r>
              <a:rPr lang="it-IT" sz="1200" dirty="0" err="1" smtClean="0">
                <a:latin typeface="Palatino Linotype" panose="02040502050505030304" pitchFamily="18" charset="0"/>
              </a:rPr>
              <a:t>mRNA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expression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>
                <a:latin typeface="Palatino Linotype" panose="02040502050505030304" pitchFamily="18" charset="0"/>
              </a:rPr>
              <a:t>determined</a:t>
            </a:r>
            <a:r>
              <a:rPr lang="it-IT" sz="1200" dirty="0">
                <a:latin typeface="Palatino Linotype" panose="02040502050505030304" pitchFamily="18" charset="0"/>
              </a:rPr>
              <a:t> by </a:t>
            </a:r>
            <a:r>
              <a:rPr lang="it-IT" sz="1200" dirty="0" err="1">
                <a:latin typeface="Palatino Linotype" panose="02040502050505030304" pitchFamily="18" charset="0"/>
              </a:rPr>
              <a:t>microarray</a:t>
            </a:r>
            <a:r>
              <a:rPr lang="it-IT" sz="1200" dirty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analysis</a:t>
            </a:r>
            <a:r>
              <a:rPr lang="it-IT" sz="1200" dirty="0" smtClean="0">
                <a:latin typeface="Palatino Linotype" panose="02040502050505030304" pitchFamily="18" charset="0"/>
              </a:rPr>
              <a:t> and </a:t>
            </a:r>
            <a:r>
              <a:rPr lang="it-IT" sz="1200" dirty="0" err="1">
                <a:latin typeface="Palatino Linotype" panose="02040502050505030304" pitchFamily="18" charset="0"/>
              </a:rPr>
              <a:t>expressed</a:t>
            </a:r>
            <a:r>
              <a:rPr lang="it-IT" sz="1200" dirty="0">
                <a:latin typeface="Palatino Linotype" panose="02040502050505030304" pitchFamily="18" charset="0"/>
              </a:rPr>
              <a:t> in </a:t>
            </a:r>
            <a:r>
              <a:rPr lang="it-IT" sz="1200" dirty="0" err="1">
                <a:latin typeface="Palatino Linotype" panose="02040502050505030304" pitchFamily="18" charset="0"/>
              </a:rPr>
              <a:t>arbitrary</a:t>
            </a:r>
            <a:r>
              <a:rPr lang="it-IT" sz="1200" dirty="0">
                <a:latin typeface="Palatino Linotype" panose="02040502050505030304" pitchFamily="18" charset="0"/>
              </a:rPr>
              <a:t> </a:t>
            </a:r>
            <a:r>
              <a:rPr lang="it-IT" sz="1200" dirty="0" err="1">
                <a:latin typeface="Palatino Linotype" panose="02040502050505030304" pitchFamily="18" charset="0"/>
              </a:rPr>
              <a:t>units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>
                <a:latin typeface="Palatino Linotype" panose="02040502050505030304" pitchFamily="18" charset="0"/>
              </a:rPr>
              <a:t>of </a:t>
            </a:r>
            <a:r>
              <a:rPr lang="it-IT" sz="1200" dirty="0" smtClean="0">
                <a:latin typeface="Palatino Linotype" panose="02040502050505030304" pitchFamily="18" charset="0"/>
              </a:rPr>
              <a:t>the </a:t>
            </a:r>
            <a:r>
              <a:rPr lang="it-IT" sz="1200" dirty="0" err="1" smtClean="0">
                <a:latin typeface="Palatino Linotype" panose="02040502050505030304" pitchFamily="18" charset="0"/>
              </a:rPr>
              <a:t>two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enzymes</a:t>
            </a:r>
            <a:r>
              <a:rPr lang="it-IT" sz="1200" dirty="0" smtClean="0">
                <a:latin typeface="Palatino Linotype" panose="02040502050505030304" pitchFamily="18" charset="0"/>
              </a:rPr>
              <a:t> in Neo (</a:t>
            </a:r>
            <a:r>
              <a:rPr lang="it-IT" sz="1200" dirty="0" err="1" smtClean="0">
                <a:latin typeface="Palatino Linotype" panose="02040502050505030304" pitchFamily="18" charset="0"/>
              </a:rPr>
              <a:t>mock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transfectants</a:t>
            </a:r>
            <a:r>
              <a:rPr lang="it-IT" sz="1200" dirty="0" smtClean="0">
                <a:latin typeface="Palatino Linotype" panose="02040502050505030304" pitchFamily="18" charset="0"/>
              </a:rPr>
              <a:t>) or </a:t>
            </a:r>
            <a:r>
              <a:rPr lang="it-IT" sz="1200" dirty="0" err="1" smtClean="0">
                <a:latin typeface="Palatino Linotype" panose="02040502050505030304" pitchFamily="18" charset="0"/>
              </a:rPr>
              <a:t>populations</a:t>
            </a:r>
            <a:r>
              <a:rPr lang="it-IT" sz="1200" dirty="0" smtClean="0">
                <a:latin typeface="Palatino Linotype" panose="02040502050505030304" pitchFamily="18" charset="0"/>
              </a:rPr>
              <a:t> </a:t>
            </a:r>
            <a:r>
              <a:rPr lang="it-IT" sz="1200" dirty="0" err="1" smtClean="0">
                <a:latin typeface="Palatino Linotype" panose="02040502050505030304" pitchFamily="18" charset="0"/>
              </a:rPr>
              <a:t>transfected</a:t>
            </a:r>
            <a:r>
              <a:rPr lang="it-IT" sz="1200" dirty="0" smtClean="0">
                <a:latin typeface="Palatino Linotype" panose="02040502050505030304" pitchFamily="18" charset="0"/>
              </a:rPr>
              <a:t> with FUT6 or B4GALNT2.</a:t>
            </a:r>
            <a:endParaRPr lang="it-IT" sz="1200" dirty="0">
              <a:latin typeface="Palatino Linotype" panose="02040502050505030304" pitchFamily="18" charset="0"/>
            </a:endParaRPr>
          </a:p>
        </p:txBody>
      </p:sp>
      <p:sp>
        <p:nvSpPr>
          <p:cNvPr id="85" name="CasellaDiTesto 84"/>
          <p:cNvSpPr txBox="1"/>
          <p:nvPr/>
        </p:nvSpPr>
        <p:spPr>
          <a:xfrm>
            <a:off x="3633188" y="172433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FUT6</a:t>
            </a:r>
            <a:endParaRPr lang="it-IT" b="1" dirty="0"/>
          </a:p>
        </p:txBody>
      </p:sp>
      <p:cxnSp>
        <p:nvCxnSpPr>
          <p:cNvPr id="88" name="Connettore 2 87"/>
          <p:cNvCxnSpPr/>
          <p:nvPr/>
        </p:nvCxnSpPr>
        <p:spPr>
          <a:xfrm flipH="1">
            <a:off x="3514414" y="1789589"/>
            <a:ext cx="9720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ttore 2 88"/>
          <p:cNvCxnSpPr/>
          <p:nvPr/>
        </p:nvCxnSpPr>
        <p:spPr>
          <a:xfrm flipV="1">
            <a:off x="5140374" y="1781800"/>
            <a:ext cx="972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asellaDiTesto 89"/>
          <p:cNvSpPr txBox="1"/>
          <p:nvPr/>
        </p:nvSpPr>
        <p:spPr>
          <a:xfrm>
            <a:off x="5012040" y="1724640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B4GALNT2</a:t>
            </a:r>
            <a:endParaRPr lang="it-IT" b="1" dirty="0"/>
          </a:p>
        </p:txBody>
      </p:sp>
      <p:sp>
        <p:nvSpPr>
          <p:cNvPr id="91" name="Rettangolo 90"/>
          <p:cNvSpPr/>
          <p:nvPr/>
        </p:nvSpPr>
        <p:spPr>
          <a:xfrm>
            <a:off x="784575" y="1224844"/>
            <a:ext cx="8048978" cy="19360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8116711" y="631048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Fig. S1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24471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</TotalTime>
  <Words>108</Words>
  <Application>Microsoft Office PowerPoint</Application>
  <PresentationFormat>Presentazione su schermo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Dall'Olio</dc:creator>
  <cp:lastModifiedBy>Fabio Dall'Olio</cp:lastModifiedBy>
  <cp:revision>24</cp:revision>
  <dcterms:created xsi:type="dcterms:W3CDTF">2020-05-12T08:16:13Z</dcterms:created>
  <dcterms:modified xsi:type="dcterms:W3CDTF">2020-09-01T12:58:42Z</dcterms:modified>
</cp:coreProperties>
</file>