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72" r:id="rId1"/>
  </p:sldMasterIdLst>
  <p:sldIdLst>
    <p:sldId id="257" r:id="rId2"/>
    <p:sldId id="256" r:id="rId3"/>
    <p:sldId id="269" r:id="rId4"/>
    <p:sldId id="268" r:id="rId5"/>
    <p:sldId id="259" r:id="rId6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sten Muller" initials="CM" lastIdx="1" clrIdx="0">
    <p:extLst>
      <p:ext uri="{19B8F6BF-5375-455C-9EA6-DF929625EA0E}">
        <p15:presenceInfo xmlns:p15="http://schemas.microsoft.com/office/powerpoint/2012/main" userId="S::mullerct@cardiff.ac.uk::6a3491f3-9904-4b84-a6c9-2fd478fe46e8" providerId="AD"/>
      </p:ext>
    </p:extLst>
  </p:cmAuthor>
  <p:cmAuthor id="2" name="insrv" initials="i" lastIdx="1" clrIdx="1">
    <p:extLst>
      <p:ext uri="{19B8F6BF-5375-455C-9EA6-DF929625EA0E}">
        <p15:presenceInfo xmlns:p15="http://schemas.microsoft.com/office/powerpoint/2012/main" userId="insrv" providerId="None"/>
      </p:ext>
    </p:extLst>
  </p:cmAuthor>
  <p:cmAuthor id="3" name="BASMA ALHARBI" initials="BA" lastIdx="2" clrIdx="2">
    <p:extLst>
      <p:ext uri="{19B8F6BF-5375-455C-9EA6-DF929625EA0E}">
        <p15:presenceInfo xmlns:p15="http://schemas.microsoft.com/office/powerpoint/2012/main" userId="c7ddb5c5b3aeb6d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FF99"/>
    <a:srgbClr val="FF00FF"/>
    <a:srgbClr val="800000"/>
    <a:srgbClr val="FF99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5" autoAdjust="0"/>
    <p:restoredTop sz="94660"/>
  </p:normalViewPr>
  <p:slideViewPr>
    <p:cSldViewPr snapToGrid="0">
      <p:cViewPr varScale="1">
        <p:scale>
          <a:sx n="79" d="100"/>
          <a:sy n="79" d="100"/>
        </p:scale>
        <p:origin x="656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%20Files\HJR\basma\Atao4%20overexpressing%20qPCR%20resul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%20Files\HJR\basma\HJR%20regraphing%20for%20paper\Basmh%20phenotype%20OEX%20data%20regraphing%20for%20paper%20HJR%20101218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%20Files\HJR\basma\HJR%20regraphing%20for%20paper\Basmh%20phenotype%20OEX%20data%20regraphing%20for%20paper%20HJR%20101218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oshiba\Desktop\&#1605;&#1604;&#1601;&#1575;&#1578;%20&#1606;&#1578;&#1575;&#1574;&#1580;%20&#1588;&#1576;&#1578;&#1585;%205%20&#1604;&#1604;&#1585;&#1587;&#1575;&#1604;&#1577;%20&#1608;%20&#1593;&#1604;&#1588;&#1575;&#1606;%20&#1575;&#1585;&#1587;&#1604;&#1607;%20&#1604;&#1607;&#1610;&#1604;&#1575;&#1585;&#1610;\seed%20productivity%20and%20stem%20extension%20rat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oshiba\Desktop\&#1605;&#1604;&#1601;&#1575;&#1578;%20&#1606;&#1578;&#1575;&#1574;&#1580;%20&#1588;&#1576;&#1578;&#1585;%205%20&#1604;&#1604;&#1585;&#1587;&#1575;&#1604;&#1577;%20&#1608;%20&#1593;&#1604;&#1588;&#1575;&#1606;%20&#1575;&#1585;&#1587;&#1604;&#1607;%20&#1604;&#1607;&#1610;&#1604;&#1575;&#1585;&#1610;\2nd%20phenotype%20experiment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oshiba\Desktop\&#1605;&#1604;&#1601;&#1575;&#1578;%20&#1606;&#1578;&#1575;&#1574;&#1580;%20&#1588;&#1576;&#1578;&#1585;%205%20&#1604;&#1604;&#1585;&#1587;&#1575;&#1604;&#1577;%20&#1608;%20&#1593;&#1604;&#1588;&#1575;&#1606;%20&#1575;&#1585;&#1587;&#1604;&#1607;%20&#1604;&#1607;&#1610;&#1604;&#1575;&#1585;&#1610;\Seed%20germination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'[Atao4 overexpressing qPCR results.xlsx]Sheet1'!$L$6,'[Atao4 overexpressing qPCR results.xlsx]Sheet1'!$L$10</c:f>
              <c:strCache>
                <c:ptCount val="2"/>
                <c:pt idx="0">
                  <c:v>CNT</c:v>
                </c:pt>
                <c:pt idx="1">
                  <c:v>P27</c:v>
                </c:pt>
              </c:strCache>
            </c:strRef>
          </c:cat>
          <c:val>
            <c:numRef>
              <c:f>'[Atao4 overexpressing qPCR results.xlsx]Sheet1'!$Q$6,'[Atao4 overexpressing qPCR results.xlsx]Sheet1'!$Q$10</c:f>
              <c:numCache>
                <c:formatCode>General</c:formatCode>
                <c:ptCount val="2"/>
                <c:pt idx="0">
                  <c:v>1</c:v>
                </c:pt>
                <c:pt idx="1">
                  <c:v>12.728583740078699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73911968"/>
        <c:axId val="2073922304"/>
      </c:barChart>
      <c:catAx>
        <c:axId val="2073911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3922304"/>
        <c:crosses val="autoZero"/>
        <c:auto val="1"/>
        <c:lblAlgn val="ctr"/>
        <c:lblOffset val="100"/>
        <c:noMultiLvlLbl val="0"/>
      </c:catAx>
      <c:valAx>
        <c:axId val="20739223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3911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senescence!$R$3</c:f>
              <c:strCache>
                <c:ptCount val="1"/>
                <c:pt idx="0">
                  <c:v>P9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senescence!$V$3:$X$3</c:f>
                <c:numCache>
                  <c:formatCode>General</c:formatCode>
                  <c:ptCount val="3"/>
                  <c:pt idx="0">
                    <c:v>3.7509394061450103E-2</c:v>
                  </c:pt>
                  <c:pt idx="1">
                    <c:v>1.2383384605418435</c:v>
                  </c:pt>
                  <c:pt idx="2">
                    <c:v>0.67974522538122428</c:v>
                  </c:pt>
                </c:numCache>
              </c:numRef>
            </c:plus>
            <c:minus>
              <c:numRef>
                <c:f>senescence!$V$3:$X$3</c:f>
                <c:numCache>
                  <c:formatCode>General</c:formatCode>
                  <c:ptCount val="3"/>
                  <c:pt idx="0">
                    <c:v>3.7509394061450103E-2</c:v>
                  </c:pt>
                  <c:pt idx="1">
                    <c:v>1.2383384605418435</c:v>
                  </c:pt>
                  <c:pt idx="2">
                    <c:v>0.67974522538122428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senescence!$S$2:$U$2</c:f>
              <c:strCache>
                <c:ptCount val="3"/>
                <c:pt idx="0">
                  <c:v>FW</c:v>
                </c:pt>
                <c:pt idx="1">
                  <c:v>No.</c:v>
                </c:pt>
                <c:pt idx="2">
                  <c:v>yellow</c:v>
                </c:pt>
              </c:strCache>
            </c:strRef>
          </c:cat>
          <c:val>
            <c:numRef>
              <c:f>senescence!$S$3:$U$3</c:f>
              <c:numCache>
                <c:formatCode>General</c:formatCode>
                <c:ptCount val="3"/>
                <c:pt idx="0">
                  <c:v>0.87809999999999999</c:v>
                </c:pt>
                <c:pt idx="1">
                  <c:v>34.625</c:v>
                </c:pt>
                <c:pt idx="2">
                  <c:v>7.625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AC2-2B40-8AA1-E5D2CA7E5670}"/>
            </c:ext>
          </c:extLst>
        </c:ser>
        <c:ser>
          <c:idx val="1"/>
          <c:order val="1"/>
          <c:tx>
            <c:strRef>
              <c:f>senescence!$R$4</c:f>
              <c:strCache>
                <c:ptCount val="1"/>
                <c:pt idx="0">
                  <c:v>WT1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senescence!$V$4:$X$4</c:f>
                <c:numCache>
                  <c:formatCode>General</c:formatCode>
                  <c:ptCount val="3"/>
                  <c:pt idx="0">
                    <c:v>5.2938596294939307E-2</c:v>
                  </c:pt>
                  <c:pt idx="1">
                    <c:v>0.99888330506764245</c:v>
                  </c:pt>
                  <c:pt idx="2">
                    <c:v>0.77776006215652016</c:v>
                  </c:pt>
                </c:numCache>
              </c:numRef>
            </c:plus>
            <c:minus>
              <c:numRef>
                <c:f>senescence!$V$4:$X$4</c:f>
                <c:numCache>
                  <c:formatCode>General</c:formatCode>
                  <c:ptCount val="3"/>
                  <c:pt idx="0">
                    <c:v>5.2938596294939307E-2</c:v>
                  </c:pt>
                  <c:pt idx="1">
                    <c:v>0.99888330506764245</c:v>
                  </c:pt>
                  <c:pt idx="2">
                    <c:v>0.77776006215652016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senescence!$S$2:$U$2</c:f>
              <c:strCache>
                <c:ptCount val="3"/>
                <c:pt idx="0">
                  <c:v>FW</c:v>
                </c:pt>
                <c:pt idx="1">
                  <c:v>No.</c:v>
                </c:pt>
                <c:pt idx="2">
                  <c:v>yellow</c:v>
                </c:pt>
              </c:strCache>
            </c:strRef>
          </c:cat>
          <c:val>
            <c:numRef>
              <c:f>senescence!$S$4:$U$4</c:f>
              <c:numCache>
                <c:formatCode>General</c:formatCode>
                <c:ptCount val="3"/>
                <c:pt idx="0">
                  <c:v>0.84086250000000007</c:v>
                </c:pt>
                <c:pt idx="1">
                  <c:v>37.375</c:v>
                </c:pt>
                <c:pt idx="2">
                  <c:v>6.625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AC2-2B40-8AA1-E5D2CA7E56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73919584"/>
        <c:axId val="2073921216"/>
      </c:barChart>
      <c:catAx>
        <c:axId val="2073919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3921216"/>
        <c:crosses val="autoZero"/>
        <c:auto val="1"/>
        <c:lblAlgn val="ctr"/>
        <c:lblOffset val="100"/>
        <c:noMultiLvlLbl val="0"/>
      </c:catAx>
      <c:valAx>
        <c:axId val="20739212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6350"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3919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senescence!$R$6</c:f>
              <c:strCache>
                <c:ptCount val="1"/>
                <c:pt idx="0">
                  <c:v>P17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senescence!$V$6:$X$6</c:f>
                <c:numCache>
                  <c:formatCode>General</c:formatCode>
                  <c:ptCount val="3"/>
                  <c:pt idx="0">
                    <c:v>0.10089829877866402</c:v>
                  </c:pt>
                  <c:pt idx="1">
                    <c:v>0.95898011300696795</c:v>
                  </c:pt>
                  <c:pt idx="2">
                    <c:v>1.3220317156342571</c:v>
                  </c:pt>
                </c:numCache>
              </c:numRef>
            </c:plus>
            <c:minus>
              <c:numRef>
                <c:f>senescence!$V$6:$X$6</c:f>
                <c:numCache>
                  <c:formatCode>General</c:formatCode>
                  <c:ptCount val="3"/>
                  <c:pt idx="0">
                    <c:v>0.10089829877866402</c:v>
                  </c:pt>
                  <c:pt idx="1">
                    <c:v>0.95898011300696795</c:v>
                  </c:pt>
                  <c:pt idx="2">
                    <c:v>1.3220317156342571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senescence!$S$5:$U$5</c:f>
              <c:strCache>
                <c:ptCount val="3"/>
                <c:pt idx="0">
                  <c:v>FW</c:v>
                </c:pt>
                <c:pt idx="1">
                  <c:v>No.</c:v>
                </c:pt>
                <c:pt idx="2">
                  <c:v>yellow</c:v>
                </c:pt>
              </c:strCache>
            </c:strRef>
          </c:cat>
          <c:val>
            <c:numRef>
              <c:f>senescence!$S$6:$U$6</c:f>
              <c:numCache>
                <c:formatCode>General</c:formatCode>
                <c:ptCount val="3"/>
                <c:pt idx="0">
                  <c:v>0.68627500000000008</c:v>
                </c:pt>
                <c:pt idx="1">
                  <c:v>21.75</c:v>
                </c:pt>
                <c:pt idx="2">
                  <c:v>4.625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EDA-F84C-B9F7-1EC6AEC9D7DB}"/>
            </c:ext>
          </c:extLst>
        </c:ser>
        <c:ser>
          <c:idx val="1"/>
          <c:order val="1"/>
          <c:tx>
            <c:strRef>
              <c:f>senescence!$R$7</c:f>
              <c:strCache>
                <c:ptCount val="1"/>
                <c:pt idx="0">
                  <c:v>P27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senescence!$V$7:$X$7</c:f>
                <c:numCache>
                  <c:formatCode>General</c:formatCode>
                  <c:ptCount val="3"/>
                  <c:pt idx="0">
                    <c:v>6.9203492473542738E-2</c:v>
                  </c:pt>
                  <c:pt idx="1">
                    <c:v>0.88135447708950465</c:v>
                  </c:pt>
                  <c:pt idx="2">
                    <c:v>0.63620901028035148</c:v>
                  </c:pt>
                </c:numCache>
              </c:numRef>
            </c:plus>
            <c:minus>
              <c:numRef>
                <c:f>senescence!$V$7:$X$7</c:f>
                <c:numCache>
                  <c:formatCode>General</c:formatCode>
                  <c:ptCount val="3"/>
                  <c:pt idx="0">
                    <c:v>6.9203492473542738E-2</c:v>
                  </c:pt>
                  <c:pt idx="1">
                    <c:v>0.88135447708950465</c:v>
                  </c:pt>
                  <c:pt idx="2">
                    <c:v>0.63620901028035148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senescence!$S$5:$U$5</c:f>
              <c:strCache>
                <c:ptCount val="3"/>
                <c:pt idx="0">
                  <c:v>FW</c:v>
                </c:pt>
                <c:pt idx="1">
                  <c:v>No.</c:v>
                </c:pt>
                <c:pt idx="2">
                  <c:v>yellow</c:v>
                </c:pt>
              </c:strCache>
            </c:strRef>
          </c:cat>
          <c:val>
            <c:numRef>
              <c:f>senescence!$S$7:$U$7</c:f>
              <c:numCache>
                <c:formatCode>General</c:formatCode>
                <c:ptCount val="3"/>
                <c:pt idx="0">
                  <c:v>0.82558750000000014</c:v>
                </c:pt>
                <c:pt idx="1">
                  <c:v>30.25</c:v>
                </c:pt>
                <c:pt idx="2">
                  <c:v>4.7142857142857144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EDA-F84C-B9F7-1EC6AEC9D7DB}"/>
            </c:ext>
          </c:extLst>
        </c:ser>
        <c:ser>
          <c:idx val="2"/>
          <c:order val="2"/>
          <c:tx>
            <c:strRef>
              <c:f>senescence!$R$8</c:f>
              <c:strCache>
                <c:ptCount val="1"/>
                <c:pt idx="0">
                  <c:v>WT2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senescence!$V$8:$X$8</c:f>
                <c:numCache>
                  <c:formatCode>General</c:formatCode>
                  <c:ptCount val="3"/>
                  <c:pt idx="0">
                    <c:v>7.2128941461999441E-2</c:v>
                  </c:pt>
                  <c:pt idx="1">
                    <c:v>1.7423301310929238</c:v>
                  </c:pt>
                  <c:pt idx="2">
                    <c:v>0.77919372247397944</c:v>
                  </c:pt>
                </c:numCache>
              </c:numRef>
            </c:plus>
            <c:minus>
              <c:numRef>
                <c:f>senescence!$V$8:$X$8</c:f>
                <c:numCache>
                  <c:formatCode>General</c:formatCode>
                  <c:ptCount val="3"/>
                  <c:pt idx="0">
                    <c:v>7.2128941461999441E-2</c:v>
                  </c:pt>
                  <c:pt idx="1">
                    <c:v>1.7423301310929238</c:v>
                  </c:pt>
                  <c:pt idx="2">
                    <c:v>0.77919372247397944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senescence!$S$5:$U$5</c:f>
              <c:strCache>
                <c:ptCount val="3"/>
                <c:pt idx="0">
                  <c:v>FW</c:v>
                </c:pt>
                <c:pt idx="1">
                  <c:v>No.</c:v>
                </c:pt>
                <c:pt idx="2">
                  <c:v>yellow</c:v>
                </c:pt>
              </c:strCache>
            </c:strRef>
          </c:cat>
          <c:val>
            <c:numRef>
              <c:f>senescence!$S$8:$U$8</c:f>
              <c:numCache>
                <c:formatCode>General</c:formatCode>
                <c:ptCount val="3"/>
                <c:pt idx="0">
                  <c:v>0.73792500000000005</c:v>
                </c:pt>
                <c:pt idx="1">
                  <c:v>27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EDA-F84C-B9F7-1EC6AEC9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73909792"/>
        <c:axId val="2073921760"/>
      </c:barChart>
      <c:catAx>
        <c:axId val="2073909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3921760"/>
        <c:crosses val="autoZero"/>
        <c:auto val="1"/>
        <c:lblAlgn val="ctr"/>
        <c:lblOffset val="100"/>
        <c:noMultiLvlLbl val="0"/>
      </c:catAx>
      <c:valAx>
        <c:axId val="2073921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6350"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3909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'reproduction activity'!$R$2</c:f>
              <c:strCache>
                <c:ptCount val="1"/>
                <c:pt idx="0">
                  <c:v>No of siliques produced in a week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2C7-574C-B24F-7968BB5D58B3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2C7-574C-B24F-7968BB5D58B3}"/>
              </c:ext>
            </c:extLst>
          </c:dPt>
          <c:errBars>
            <c:errBarType val="both"/>
            <c:errValType val="cust"/>
            <c:noEndCap val="0"/>
            <c:plus>
              <c:numRef>
                <c:f>'reproduction activity'!$S$3:$S$5</c:f>
                <c:numCache>
                  <c:formatCode>General</c:formatCode>
                  <c:ptCount val="3"/>
                  <c:pt idx="0">
                    <c:v>3.5727468706893024</c:v>
                  </c:pt>
                  <c:pt idx="1">
                    <c:v>3.9058020468091859</c:v>
                  </c:pt>
                  <c:pt idx="2">
                    <c:v>3.7491301673180484</c:v>
                  </c:pt>
                </c:numCache>
              </c:numRef>
            </c:plus>
            <c:minus>
              <c:numRef>
                <c:f>'reproduction activity'!$S$3:$S$5</c:f>
                <c:numCache>
                  <c:formatCode>General</c:formatCode>
                  <c:ptCount val="3"/>
                  <c:pt idx="0">
                    <c:v>3.5727468706893024</c:v>
                  </c:pt>
                  <c:pt idx="1">
                    <c:v>3.9058020468091859</c:v>
                  </c:pt>
                  <c:pt idx="2">
                    <c:v>3.7491301673180484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alpha val="99000"/>
                  </a:schemeClr>
                </a:solidFill>
                <a:round/>
              </a:ln>
              <a:effectLst/>
            </c:spPr>
          </c:errBars>
          <c:cat>
            <c:strRef>
              <c:f>'reproduction activity'!$Q$3:$Q$5</c:f>
              <c:strCache>
                <c:ptCount val="3"/>
                <c:pt idx="0">
                  <c:v>C#4</c:v>
                </c:pt>
                <c:pt idx="1">
                  <c:v>BIS#4</c:v>
                </c:pt>
                <c:pt idx="2">
                  <c:v>WT</c:v>
                </c:pt>
              </c:strCache>
            </c:strRef>
          </c:cat>
          <c:val>
            <c:numRef>
              <c:f>'reproduction activity'!$R$3:$R$5</c:f>
              <c:numCache>
                <c:formatCode>####.0000</c:formatCode>
                <c:ptCount val="3"/>
                <c:pt idx="0">
                  <c:v>43.333333333333336</c:v>
                </c:pt>
                <c:pt idx="1">
                  <c:v>48.774193548387096</c:v>
                </c:pt>
                <c:pt idx="2">
                  <c:v>41.9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2C7-574C-B24F-7968BB5D58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73922848"/>
        <c:axId val="2073923392"/>
      </c:barChart>
      <c:catAx>
        <c:axId val="2073922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73923392"/>
        <c:crosses val="autoZero"/>
        <c:auto val="1"/>
        <c:lblAlgn val="ctr"/>
        <c:lblOffset val="100"/>
        <c:noMultiLvlLbl val="0"/>
      </c:catAx>
      <c:valAx>
        <c:axId val="207392339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en-US" dirty="0">
                    <a:solidFill>
                      <a:sysClr val="windowText" lastClr="000000"/>
                    </a:solidFill>
                    <a:latin typeface="+mn-lt"/>
                    <a:cs typeface="Times New Roman" panose="02020603050405020304" pitchFamily="18" charset="0"/>
                  </a:rPr>
                  <a:t>No. of siliques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73922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50118735158106"/>
          <c:y val="6.1111111111111109E-2"/>
          <c:w val="0.78464762217222839"/>
          <c:h val="0.674988456304073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'STAT Line 9'!$AK$3</c:f>
              <c:strCache>
                <c:ptCount val="1"/>
                <c:pt idx="0">
                  <c:v>P9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'STAT Line 9'!$AL$10:$AT$10</c:f>
                <c:numCache>
                  <c:formatCode>General</c:formatCode>
                  <c:ptCount val="9"/>
                  <c:pt idx="0">
                    <c:v>0.125</c:v>
                  </c:pt>
                  <c:pt idx="1">
                    <c:v>0.39809815731442771</c:v>
                  </c:pt>
                  <c:pt idx="2">
                    <c:v>0.1636634176769943</c:v>
                  </c:pt>
                  <c:pt idx="3">
                    <c:v>0.36596252735569995</c:v>
                  </c:pt>
                  <c:pt idx="4">
                    <c:v>0.2672612419124244</c:v>
                  </c:pt>
                  <c:pt idx="5">
                    <c:v>0.22658174179374144</c:v>
                  </c:pt>
                  <c:pt idx="6">
                    <c:v>0.35038244411336755</c:v>
                  </c:pt>
                  <c:pt idx="7">
                    <c:v>0.35038244411336755</c:v>
                  </c:pt>
                  <c:pt idx="8">
                    <c:v>0.42257712736425829</c:v>
                  </c:pt>
                </c:numCache>
              </c:numRef>
            </c:plus>
            <c:minus>
              <c:numRef>
                <c:f>'STAT Line 9'!$AL$10:$AT$10</c:f>
                <c:numCache>
                  <c:formatCode>General</c:formatCode>
                  <c:ptCount val="9"/>
                  <c:pt idx="0">
                    <c:v>0.125</c:v>
                  </c:pt>
                  <c:pt idx="1">
                    <c:v>0.39809815731442771</c:v>
                  </c:pt>
                  <c:pt idx="2">
                    <c:v>0.1636634176769943</c:v>
                  </c:pt>
                  <c:pt idx="3">
                    <c:v>0.36596252735569995</c:v>
                  </c:pt>
                  <c:pt idx="4">
                    <c:v>0.2672612419124244</c:v>
                  </c:pt>
                  <c:pt idx="5">
                    <c:v>0.22658174179374144</c:v>
                  </c:pt>
                  <c:pt idx="6">
                    <c:v>0.35038244411336755</c:v>
                  </c:pt>
                  <c:pt idx="7">
                    <c:v>0.35038244411336755</c:v>
                  </c:pt>
                  <c:pt idx="8">
                    <c:v>0.42257712736425829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'STAT OEXs'!$AS$2:$BA$2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'STAT Line 9'!$AL$3:$AT$3</c:f>
              <c:numCache>
                <c:formatCode>####.0000</c:formatCode>
                <c:ptCount val="9"/>
                <c:pt idx="0">
                  <c:v>6.125</c:v>
                </c:pt>
                <c:pt idx="1">
                  <c:v>7.125</c:v>
                </c:pt>
                <c:pt idx="2">
                  <c:v>9.75</c:v>
                </c:pt>
                <c:pt idx="3">
                  <c:v>11.75</c:v>
                </c:pt>
                <c:pt idx="4">
                  <c:v>14</c:v>
                </c:pt>
                <c:pt idx="5">
                  <c:v>15.125</c:v>
                </c:pt>
                <c:pt idx="6">
                  <c:v>16.125</c:v>
                </c:pt>
                <c:pt idx="7">
                  <c:v>17.125</c:v>
                </c:pt>
                <c:pt idx="8">
                  <c:v>18.5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12E-1A49-8A54-F9E5B40DC48A}"/>
            </c:ext>
          </c:extLst>
        </c:ser>
        <c:ser>
          <c:idx val="2"/>
          <c:order val="1"/>
          <c:tx>
            <c:strRef>
              <c:f>'STAT Line 9'!$AK$4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'STAT Line 9'!$AL$11:$AT$11</c:f>
                <c:numCache>
                  <c:formatCode>General</c:formatCode>
                  <c:ptCount val="9"/>
                  <c:pt idx="0">
                    <c:v>0.1636634176769943</c:v>
                  </c:pt>
                  <c:pt idx="1">
                    <c:v>0.18898223650461363</c:v>
                  </c:pt>
                  <c:pt idx="2">
                    <c:v>0.1636634176769943</c:v>
                  </c:pt>
                  <c:pt idx="3">
                    <c:v>0.18298126367784998</c:v>
                  </c:pt>
                  <c:pt idx="4">
                    <c:v>0.18898223650461363</c:v>
                  </c:pt>
                  <c:pt idx="5">
                    <c:v>0.25</c:v>
                  </c:pt>
                  <c:pt idx="6">
                    <c:v>0.2672612419124244</c:v>
                  </c:pt>
                  <c:pt idx="7">
                    <c:v>0.26305214040457564</c:v>
                  </c:pt>
                  <c:pt idx="8">
                    <c:v>0.29504842217604116</c:v>
                  </c:pt>
                </c:numCache>
              </c:numRef>
            </c:plus>
            <c:minus>
              <c:numRef>
                <c:f>'STAT Line 9'!$AL$11:$AT$11</c:f>
                <c:numCache>
                  <c:formatCode>General</c:formatCode>
                  <c:ptCount val="9"/>
                  <c:pt idx="0">
                    <c:v>0.1636634176769943</c:v>
                  </c:pt>
                  <c:pt idx="1">
                    <c:v>0.18898223650461363</c:v>
                  </c:pt>
                  <c:pt idx="2">
                    <c:v>0.1636634176769943</c:v>
                  </c:pt>
                  <c:pt idx="3">
                    <c:v>0.18298126367784998</c:v>
                  </c:pt>
                  <c:pt idx="4">
                    <c:v>0.18898223650461363</c:v>
                  </c:pt>
                  <c:pt idx="5">
                    <c:v>0.25</c:v>
                  </c:pt>
                  <c:pt idx="6">
                    <c:v>0.2672612419124244</c:v>
                  </c:pt>
                  <c:pt idx="7">
                    <c:v>0.26305214040457564</c:v>
                  </c:pt>
                  <c:pt idx="8">
                    <c:v>0.29504842217604116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'STAT OEXs'!$AS$2:$BA$2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'STAT Line 9'!$AL$4:$AT$4</c:f>
              <c:numCache>
                <c:formatCode>####.0000</c:formatCode>
                <c:ptCount val="9"/>
                <c:pt idx="0">
                  <c:v>5.75</c:v>
                </c:pt>
                <c:pt idx="1">
                  <c:v>6.5</c:v>
                </c:pt>
                <c:pt idx="2">
                  <c:v>10.25</c:v>
                </c:pt>
                <c:pt idx="3">
                  <c:v>10.625</c:v>
                </c:pt>
                <c:pt idx="4">
                  <c:v>13.5</c:v>
                </c:pt>
                <c:pt idx="5">
                  <c:v>15.25</c:v>
                </c:pt>
                <c:pt idx="6">
                  <c:v>16.5</c:v>
                </c:pt>
                <c:pt idx="7">
                  <c:v>17.375</c:v>
                </c:pt>
                <c:pt idx="8">
                  <c:v>19.125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12E-1A49-8A54-F9E5B40DC4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15"/>
        <c:axId val="2073910880"/>
        <c:axId val="2073908160"/>
      </c:barChart>
      <c:catAx>
        <c:axId val="20739108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000">
                    <a:solidFill>
                      <a:schemeClr val="tx1"/>
                    </a:solidFill>
                    <a:latin typeface="+mn-lt"/>
                    <a:cs typeface="Times New Roman" panose="02020603050405020304" pitchFamily="18" charset="0"/>
                  </a:rPr>
                  <a:t>Leaf number</a:t>
                </a:r>
              </a:p>
            </c:rich>
          </c:tx>
          <c:layout>
            <c:manualLayout>
              <c:xMode val="edge"/>
              <c:yMode val="edge"/>
              <c:x val="0.45334395941039363"/>
              <c:y val="0.8275507228800635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73908160"/>
        <c:crosses val="autoZero"/>
        <c:auto val="1"/>
        <c:lblAlgn val="ctr"/>
        <c:lblOffset val="100"/>
        <c:noMultiLvlLbl val="0"/>
      </c:catAx>
      <c:valAx>
        <c:axId val="207390816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900">
                    <a:solidFill>
                      <a:schemeClr val="tx1"/>
                    </a:solidFill>
                    <a:latin typeface="+mn-lt"/>
                    <a:cs typeface="Times New Roman" panose="02020603050405020304" pitchFamily="18" charset="0"/>
                  </a:rPr>
                  <a:t>DAS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73910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8614185958615618"/>
          <c:y val="0.10825628891463487"/>
          <c:w val="8.1467292507304015E-2"/>
          <c:h val="0.187068923253179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496281714785651"/>
          <c:y val="8.9276063061379543E-2"/>
          <c:w val="0.76094902199725034"/>
          <c:h val="0.68371008311461068"/>
        </c:manualLayout>
      </c:layout>
      <c:scatterChart>
        <c:scatterStyle val="lineMarker"/>
        <c:varyColors val="0"/>
        <c:ser>
          <c:idx val="0"/>
          <c:order val="0"/>
          <c:tx>
            <c:strRef>
              <c:f>'OEXs with line 9'!$Y$5</c:f>
              <c:strCache>
                <c:ptCount val="1"/>
                <c:pt idx="0">
                  <c:v>P9</c:v>
                </c:pt>
              </c:strCache>
            </c:strRef>
          </c:tx>
          <c:spPr>
            <a:ln w="12700"/>
          </c:spPr>
          <c:marker>
            <c:symbol val="circl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'OEXs with line 9'!$Z$11:$AG$11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0.33333333333333337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</c:numCache>
              </c:numRef>
            </c:plus>
            <c:minus>
              <c:numRef>
                <c:f>'OEXs with line 9'!$Z$11:$AG$11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0.33333333333333337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</c:numCache>
              </c:numRef>
            </c:minus>
          </c:errBars>
          <c:xVal>
            <c:numRef>
              <c:f>'OEXs with line 9'!$Z$2:$AG$2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numCache>
            </c:numRef>
          </c:xVal>
          <c:yVal>
            <c:numRef>
              <c:f>'OEXs with line 9'!$Z$5:$AG$5</c:f>
              <c:numCache>
                <c:formatCode>General</c:formatCode>
                <c:ptCount val="8"/>
                <c:pt idx="0">
                  <c:v>0</c:v>
                </c:pt>
                <c:pt idx="1">
                  <c:v>97.333333333333329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759-3E47-9DA1-D6D2A88F6ADD}"/>
            </c:ext>
          </c:extLst>
        </c:ser>
        <c:ser>
          <c:idx val="1"/>
          <c:order val="1"/>
          <c:tx>
            <c:strRef>
              <c:f>'OEXs with line 9'!$Y$6</c:f>
              <c:strCache>
                <c:ptCount val="1"/>
                <c:pt idx="0">
                  <c:v>WT</c:v>
                </c:pt>
              </c:strCache>
            </c:strRef>
          </c:tx>
          <c:spPr>
            <a:ln w="12700">
              <a:solidFill>
                <a:schemeClr val="bg2">
                  <a:lumMod val="50000"/>
                </a:schemeClr>
              </a:solidFill>
            </a:ln>
          </c:spPr>
          <c:marker>
            <c:symbol val="star"/>
            <c:size val="3"/>
            <c:spPr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'OEXs with line 9'!$Z$12:$AG$12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1.3333333333333333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</c:numCache>
              </c:numRef>
            </c:plus>
            <c:minus>
              <c:numRef>
                <c:f>'OEXs with line 9'!$Z$12:$AG$12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1.3333333333333333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</c:numCache>
              </c:numRef>
            </c:minus>
          </c:errBars>
          <c:xVal>
            <c:numRef>
              <c:f>'OEXs with line 9'!$Z$2:$AG$2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numCache>
            </c:numRef>
          </c:xVal>
          <c:yVal>
            <c:numRef>
              <c:f>'OEXs with line 9'!$Z$6:$AG$6</c:f>
              <c:numCache>
                <c:formatCode>General</c:formatCode>
                <c:ptCount val="8"/>
                <c:pt idx="0">
                  <c:v>0</c:v>
                </c:pt>
                <c:pt idx="1">
                  <c:v>94.666666666666671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759-3E47-9DA1-D6D2A88F6A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3912512"/>
        <c:axId val="2073908704"/>
      </c:scatterChart>
      <c:valAx>
        <c:axId val="2073912512"/>
        <c:scaling>
          <c:orientation val="minMax"/>
          <c:max val="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b="0">
                    <a:latin typeface="+mn-lt"/>
                    <a:cs typeface="Times New Roman" panose="02020603050405020304" pitchFamily="18" charset="0"/>
                  </a:defRPr>
                </a:pPr>
                <a:r>
                  <a:rPr lang="en-US" b="0">
                    <a:latin typeface="+mn-lt"/>
                    <a:cs typeface="Times New Roman" panose="02020603050405020304" pitchFamily="18" charset="0"/>
                  </a:rPr>
                  <a:t>Time (days)</a:t>
                </a:r>
              </a:p>
            </c:rich>
          </c:tx>
          <c:layout>
            <c:manualLayout>
              <c:xMode val="edge"/>
              <c:yMode val="edge"/>
              <c:x val="0.43322304126877764"/>
              <c:y val="0.894296259842519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2073908704"/>
        <c:crosses val="autoZero"/>
        <c:crossBetween val="midCat"/>
        <c:majorUnit val="1"/>
      </c:valAx>
      <c:valAx>
        <c:axId val="2073908704"/>
        <c:scaling>
          <c:orientation val="minMax"/>
          <c:max val="12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>
                    <a:latin typeface="+mn-lt"/>
                    <a:cs typeface="Times New Roman" panose="02020603050405020304" pitchFamily="18" charset="0"/>
                  </a:defRPr>
                </a:pPr>
                <a:r>
                  <a:rPr lang="en-US" b="0">
                    <a:latin typeface="+mn-lt"/>
                    <a:cs typeface="Times New Roman" panose="02020603050405020304" pitchFamily="18" charset="0"/>
                  </a:rPr>
                  <a:t>Germination (%)</a:t>
                </a:r>
              </a:p>
            </c:rich>
          </c:tx>
          <c:layout>
            <c:manualLayout>
              <c:xMode val="edge"/>
              <c:yMode val="edge"/>
              <c:x val="1.3185070616172979E-2"/>
              <c:y val="0.1421199086225332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2073912512"/>
        <c:crosses val="autoZero"/>
        <c:crossBetween val="midCat"/>
        <c:majorUnit val="20"/>
      </c:valAx>
    </c:plotArea>
    <c:legend>
      <c:legendPos val="r"/>
      <c:layout>
        <c:manualLayout>
          <c:xMode val="edge"/>
          <c:yMode val="edge"/>
          <c:x val="0.74532089738782648"/>
          <c:y val="0.29585156022163894"/>
          <c:w val="0.2123578302712161"/>
          <c:h val="0.17064255856906779"/>
        </c:manualLayout>
      </c:layout>
      <c:overlay val="0"/>
      <c:txPr>
        <a:bodyPr/>
        <a:lstStyle/>
        <a:p>
          <a:pPr>
            <a:defRPr sz="800">
              <a:latin typeface="+mn-lt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 w="6350"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9358045192207299E-2"/>
          <c:y val="0.17439833629667259"/>
          <c:w val="0.8619497030956238"/>
          <c:h val="0.74323404886889144"/>
        </c:manualLayout>
      </c:layout>
      <c:scatterChart>
        <c:scatterStyle val="lineMarker"/>
        <c:varyColors val="0"/>
        <c:ser>
          <c:idx val="3"/>
          <c:order val="0"/>
          <c:tx>
            <c:strRef>
              <c:f>'OEXs with line 9'!$Y$3</c:f>
              <c:strCache>
                <c:ptCount val="1"/>
                <c:pt idx="0">
                  <c:v>P17</c:v>
                </c:pt>
              </c:strCache>
            </c:strRef>
          </c:tx>
          <c:spPr>
            <a:ln w="19050">
              <a:solidFill>
                <a:srgbClr val="00B050"/>
              </a:solidFill>
            </a:ln>
          </c:spPr>
          <c:marker>
            <c:symbol val="diamond"/>
            <c:size val="3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'OEXs with line 9'!$Z$9:$AG$9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2.8867513459481291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</c:numCache>
              </c:numRef>
            </c:plus>
            <c:minus>
              <c:numRef>
                <c:f>'OEXs with line 9'!$Z$9:$AG$9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2.8867513459481291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</c:numCache>
              </c:numRef>
            </c:minus>
          </c:errBars>
          <c:xVal>
            <c:numRef>
              <c:f>'OEXs with line 9'!$Z$2:$AG$2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numCache>
            </c:numRef>
          </c:xVal>
          <c:yVal>
            <c:numRef>
              <c:f>'OEXs with line 9'!$Z$3:$AG$3</c:f>
              <c:numCache>
                <c:formatCode>General</c:formatCode>
                <c:ptCount val="8"/>
                <c:pt idx="0">
                  <c:v>0</c:v>
                </c:pt>
                <c:pt idx="1">
                  <c:v>90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500-314F-BA4E-B3ECED0D4283}"/>
            </c:ext>
          </c:extLst>
        </c:ser>
        <c:ser>
          <c:idx val="4"/>
          <c:order val="1"/>
          <c:tx>
            <c:strRef>
              <c:f>'OEXs with line 9'!$Y$4</c:f>
              <c:strCache>
                <c:ptCount val="1"/>
                <c:pt idx="0">
                  <c:v>P27</c:v>
                </c:pt>
              </c:strCache>
            </c:strRef>
          </c:tx>
          <c:spPr>
            <a:ln w="19050">
              <a:solidFill>
                <a:schemeClr val="accent2"/>
              </a:solidFill>
            </a:ln>
          </c:spPr>
          <c:marker>
            <c:symbol val="circle"/>
            <c:size val="3"/>
            <c:spPr>
              <a:solidFill>
                <a:schemeClr val="accent1"/>
              </a:solidFill>
              <a:ln>
                <a:solidFill>
                  <a:schemeClr val="accent2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'OEXs with line 9'!$Z$10:$AG$10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1.7320508075688774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</c:numCache>
              </c:numRef>
            </c:plus>
            <c:minus>
              <c:numRef>
                <c:f>'OEXs with line 9'!$Z$10:$AG$10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1.7320508075688774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</c:numCache>
              </c:numRef>
            </c:minus>
          </c:errBars>
          <c:xVal>
            <c:numRef>
              <c:f>'OEXs with line 9'!$Z$2:$AG$2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numCache>
            </c:numRef>
          </c:xVal>
          <c:yVal>
            <c:numRef>
              <c:f>'OEXs with line 9'!$Z$4:$AG$4</c:f>
              <c:numCache>
                <c:formatCode>General</c:formatCode>
                <c:ptCount val="8"/>
                <c:pt idx="0">
                  <c:v>0</c:v>
                </c:pt>
                <c:pt idx="1">
                  <c:v>94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500-314F-BA4E-B3ECED0D4283}"/>
            </c:ext>
          </c:extLst>
        </c:ser>
        <c:ser>
          <c:idx val="1"/>
          <c:order val="2"/>
          <c:tx>
            <c:strRef>
              <c:f>'OEXs with line 9'!$Y$6</c:f>
              <c:strCache>
                <c:ptCount val="1"/>
                <c:pt idx="0">
                  <c:v>WT</c:v>
                </c:pt>
              </c:strCache>
            </c:strRef>
          </c:tx>
          <c:spPr>
            <a:ln w="19050">
              <a:solidFill>
                <a:schemeClr val="accent3"/>
              </a:solidFill>
            </a:ln>
          </c:spPr>
          <c:marker>
            <c:symbol val="star"/>
            <c:size val="3"/>
            <c:spPr>
              <a:noFill/>
              <a:ln>
                <a:solidFill>
                  <a:schemeClr val="accent3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'OEXs with line 9'!$Z$12:$AG$12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1.3333333333333333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</c:numCache>
              </c:numRef>
            </c:plus>
            <c:minus>
              <c:numRef>
                <c:f>'OEXs with line 9'!$Z$12:$AG$12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1.3333333333333333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</c:numCache>
              </c:numRef>
            </c:minus>
          </c:errBars>
          <c:xVal>
            <c:numRef>
              <c:f>'OEXs with line 9'!$Z$2:$AG$2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numCache>
            </c:numRef>
          </c:xVal>
          <c:yVal>
            <c:numRef>
              <c:f>'OEXs with line 9'!$Z$6:$AG$6</c:f>
              <c:numCache>
                <c:formatCode>General</c:formatCode>
                <c:ptCount val="8"/>
                <c:pt idx="0">
                  <c:v>0</c:v>
                </c:pt>
                <c:pt idx="1">
                  <c:v>94.666666666666671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0500-314F-BA4E-B3ECED0D42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3913056"/>
        <c:axId val="2073916320"/>
      </c:scatterChart>
      <c:valAx>
        <c:axId val="2073913056"/>
        <c:scaling>
          <c:orientation val="minMax"/>
          <c:max val="8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80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pPr>
            <a:endParaRPr lang="en-US"/>
          </a:p>
        </c:txPr>
        <c:crossAx val="2073916320"/>
        <c:crosses val="autoZero"/>
        <c:crossBetween val="midCat"/>
        <c:majorUnit val="1"/>
      </c:valAx>
      <c:valAx>
        <c:axId val="2073916320"/>
        <c:scaling>
          <c:orientation val="minMax"/>
          <c:max val="12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80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pPr>
            <a:endParaRPr lang="en-US"/>
          </a:p>
        </c:txPr>
        <c:crossAx val="2073913056"/>
        <c:crosses val="autoZero"/>
        <c:crossBetween val="midCat"/>
        <c:majorUnit val="20"/>
      </c:valAx>
    </c:plotArea>
    <c:legend>
      <c:legendPos val="r"/>
      <c:layout>
        <c:manualLayout>
          <c:xMode val="edge"/>
          <c:yMode val="edge"/>
          <c:x val="0.66657601190024129"/>
          <c:y val="0.3629271244829283"/>
          <c:w val="0.31360623387996317"/>
          <c:h val="0.38292566138621764"/>
        </c:manualLayout>
      </c:layout>
      <c:overlay val="0"/>
      <c:txPr>
        <a:bodyPr/>
        <a:lstStyle/>
        <a:p>
          <a:pPr>
            <a:defRPr sz="900">
              <a:solidFill>
                <a:schemeClr val="tx1"/>
              </a:solidFill>
              <a:latin typeface="+mn-lt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 w="6350">
      <a:noFill/>
    </a:ln>
  </c:sp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0.42858</cdr:x>
      <cdr:y>0.3051</cdr:y>
    </cdr:from>
    <cdr:to>
      <cdr:x>0.48948</cdr:x>
      <cdr:y>0.41501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1764448" y="591206"/>
          <a:ext cx="250720" cy="2129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dirty="0"/>
            <a:t>*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E3673-5D01-45CC-98D0-EC295D6E941D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DF624-7778-483C-979E-514187F6B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335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E3673-5D01-45CC-98D0-EC295D6E941D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DF624-7778-483C-979E-514187F6B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577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E3673-5D01-45CC-98D0-EC295D6E941D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DF624-7778-483C-979E-514187F6B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485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E3673-5D01-45CC-98D0-EC295D6E941D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DF624-7778-483C-979E-514187F6B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409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E3673-5D01-45CC-98D0-EC295D6E941D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DF624-7778-483C-979E-514187F6B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290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E3673-5D01-45CC-98D0-EC295D6E941D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DF624-7778-483C-979E-514187F6B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532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E3673-5D01-45CC-98D0-EC295D6E941D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DF624-7778-483C-979E-514187F6B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354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E3673-5D01-45CC-98D0-EC295D6E941D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DF624-7778-483C-979E-514187F6B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814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E3673-5D01-45CC-98D0-EC295D6E941D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DF624-7778-483C-979E-514187F6B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281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E3673-5D01-45CC-98D0-EC295D6E941D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DF624-7778-483C-979E-514187F6B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05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E3673-5D01-45CC-98D0-EC295D6E941D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DF624-7778-483C-979E-514187F6B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364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E3673-5D01-45CC-98D0-EC295D6E941D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DF624-7778-483C-979E-514187F6B9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249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3424" y="558437"/>
            <a:ext cx="51301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Table 1: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Sequence of primers used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all  PCR reactions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D410ED15-6DED-4E36-A72F-9728EF8C09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293717"/>
              </p:ext>
            </p:extLst>
          </p:nvPr>
        </p:nvGraphicFramePr>
        <p:xfrm>
          <a:off x="733425" y="1271588"/>
          <a:ext cx="4657725" cy="76820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47775">
                  <a:extLst>
                    <a:ext uri="{9D8B030D-6E8A-4147-A177-3AD203B41FA5}">
                      <a16:colId xmlns="" xmlns:a16="http://schemas.microsoft.com/office/drawing/2014/main" val="1291976513"/>
                    </a:ext>
                  </a:extLst>
                </a:gridCol>
                <a:gridCol w="904875">
                  <a:extLst>
                    <a:ext uri="{9D8B030D-6E8A-4147-A177-3AD203B41FA5}">
                      <a16:colId xmlns="" xmlns:a16="http://schemas.microsoft.com/office/drawing/2014/main" val="3171809359"/>
                    </a:ext>
                  </a:extLst>
                </a:gridCol>
                <a:gridCol w="2505075">
                  <a:extLst>
                    <a:ext uri="{9D8B030D-6E8A-4147-A177-3AD203B41FA5}">
                      <a16:colId xmlns="" xmlns:a16="http://schemas.microsoft.com/office/drawing/2014/main" val="1493065035"/>
                    </a:ext>
                  </a:extLst>
                </a:gridCol>
              </a:tblGrid>
              <a:tr h="3416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u="none" strike="noStrike" dirty="0">
                          <a:effectLst/>
                        </a:rPr>
                        <a:t>Target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u="none" strike="noStrike">
                          <a:effectLst/>
                        </a:rPr>
                        <a:t>Primer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u="none" strike="noStrike">
                          <a:effectLst/>
                        </a:rPr>
                        <a:t>  Primer sequence (5’-3’)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48667532"/>
                  </a:ext>
                </a:extLst>
              </a:tr>
              <a:tr h="460205">
                <a:tc>
                  <a:txBody>
                    <a:bodyPr/>
                    <a:lstStyle/>
                    <a:p>
                      <a:pPr algn="l" rtl="0" fontAlgn="ctr">
                        <a:lnSpc>
                          <a:spcPct val="100000"/>
                        </a:lnSpc>
                      </a:pPr>
                      <a:r>
                        <a:rPr lang="en-US" sz="1000" b="1" i="1" u="none" strike="noStrike" dirty="0">
                          <a:effectLst/>
                        </a:rPr>
                        <a:t>AtCuAO</a:t>
                      </a:r>
                      <a:r>
                        <a:rPr lang="el-GR" sz="1000" b="1" i="1" u="none" strike="noStrike" dirty="0">
                          <a:effectLst/>
                        </a:rPr>
                        <a:t>δ </a:t>
                      </a:r>
                      <a:r>
                        <a:rPr lang="el-GR" sz="1000" b="1" u="none" strike="noStrike" dirty="0">
                          <a:effectLst/>
                        </a:rPr>
                        <a:t>(</a:t>
                      </a:r>
                      <a:r>
                        <a:rPr lang="en-US" sz="1000" b="1" u="none" strike="noStrike" dirty="0">
                          <a:effectLst/>
                        </a:rPr>
                        <a:t>At4g12290)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>
                        <a:lnSpc>
                          <a:spcPct val="100000"/>
                        </a:lnSpc>
                      </a:pPr>
                      <a:r>
                        <a:rPr lang="en-US" sz="1000" b="1" u="none" strike="noStrike" dirty="0">
                          <a:effectLst/>
                        </a:rPr>
                        <a:t>(Flanking the T-DNA)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en-US" sz="1000" u="none" strike="noStrike" dirty="0">
                          <a:effectLst/>
                        </a:rPr>
                        <a:t>For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Rev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CTGGTTACCCGATGATGACTA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TCGGTTATCTCGATCACTTGC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19125652"/>
                  </a:ext>
                </a:extLst>
              </a:tr>
              <a:tr h="369562">
                <a:tc>
                  <a:txBody>
                    <a:bodyPr/>
                    <a:lstStyle/>
                    <a:p>
                      <a:pPr algn="l" rtl="0" fontAlgn="ctr">
                        <a:lnSpc>
                          <a:spcPct val="100000"/>
                        </a:lnSpc>
                      </a:pPr>
                      <a:r>
                        <a:rPr lang="en-US" sz="1000" b="1" i="1" u="none" strike="noStrike" dirty="0">
                          <a:effectLst/>
                        </a:rPr>
                        <a:t>AtCuAO</a:t>
                      </a:r>
                      <a:r>
                        <a:rPr lang="el-GR" sz="1000" b="1" i="1" u="none" strike="noStrike" dirty="0">
                          <a:effectLst/>
                        </a:rPr>
                        <a:t>δ </a:t>
                      </a:r>
                      <a:r>
                        <a:rPr lang="el-GR" sz="1000" b="1" u="none" strike="noStrike" dirty="0">
                          <a:effectLst/>
                        </a:rPr>
                        <a:t>(</a:t>
                      </a:r>
                      <a:r>
                        <a:rPr lang="en-US" sz="1000" b="1" u="none" strike="noStrike" dirty="0">
                          <a:effectLst/>
                        </a:rPr>
                        <a:t>At4g12290)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>
                        <a:lnSpc>
                          <a:spcPct val="100000"/>
                        </a:lnSpc>
                      </a:pPr>
                      <a:r>
                        <a:rPr lang="en-US" sz="1000" b="1" u="none" strike="noStrike" dirty="0">
                          <a:effectLst/>
                        </a:rPr>
                        <a:t>(Up-stream)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Up-For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Up-Rev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CTTTGCGCTTCGAGAAACTT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TGTGGTGTACCGGAAGTGAA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533139"/>
                  </a:ext>
                </a:extLst>
              </a:tr>
              <a:tr h="4602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1" u="none" strike="noStrike" dirty="0">
                          <a:effectLst/>
                        </a:rPr>
                        <a:t>AtCuAO</a:t>
                      </a:r>
                      <a:r>
                        <a:rPr lang="el-GR" sz="1000" b="1" i="1" u="none" strike="noStrike" dirty="0">
                          <a:effectLst/>
                        </a:rPr>
                        <a:t>δ </a:t>
                      </a:r>
                      <a:r>
                        <a:rPr lang="el-GR" sz="1000" b="1" u="none" strike="noStrike" dirty="0">
                          <a:effectLst/>
                        </a:rPr>
                        <a:t>(</a:t>
                      </a:r>
                      <a:r>
                        <a:rPr lang="en-US" sz="1000" b="1" u="none" strike="noStrike" dirty="0">
                          <a:effectLst/>
                        </a:rPr>
                        <a:t>At4g12290)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b="1" u="none" strike="noStrike" dirty="0">
                          <a:effectLst/>
                        </a:rPr>
                        <a:t>(Down-stream)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Down-For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Down-Rev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GAGTTACGCCGGAGATATTG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TAGCGTCACTTTTGGTCTCA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9352316"/>
                  </a:ext>
                </a:extLst>
              </a:tr>
              <a:tr h="36956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u="none" strike="noStrike" dirty="0">
                          <a:effectLst/>
                        </a:rPr>
                        <a:t>SALK_072954.55.00.x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b="1" u="none" strike="noStrike" dirty="0">
                          <a:effectLst/>
                        </a:rPr>
                        <a:t>Line C#4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LBa1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000" i="1" u="none" strike="noStrike" dirty="0">
                          <a:effectLst/>
                        </a:rPr>
                        <a:t>AtCuAO</a:t>
                      </a:r>
                      <a:r>
                        <a:rPr lang="el-GR" sz="1000" i="1" u="none" strike="noStrike" dirty="0">
                          <a:effectLst/>
                        </a:rPr>
                        <a:t>δ</a:t>
                      </a:r>
                      <a:r>
                        <a:rPr lang="el-GR" sz="1000" u="none" strike="noStrike" dirty="0">
                          <a:effectLst/>
                        </a:rPr>
                        <a:t>-</a:t>
                      </a:r>
                      <a:r>
                        <a:rPr lang="en-US" sz="1000" u="none" strike="noStrike" dirty="0">
                          <a:effectLst/>
                        </a:rPr>
                        <a:t>For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GATGGTTCACGTAGTGGGCCATCGC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CTGGTTACCCGATGATGACTA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10699531"/>
                  </a:ext>
                </a:extLst>
              </a:tr>
              <a:tr h="36956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u="none" strike="noStrike" dirty="0">
                          <a:effectLst/>
                        </a:rPr>
                        <a:t>GK-011C04-013046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b="1" u="none" strike="noStrike" dirty="0">
                          <a:effectLst/>
                        </a:rPr>
                        <a:t>Line BIS#4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P6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000" i="1" u="none" strike="noStrike" dirty="0">
                          <a:effectLst/>
                        </a:rPr>
                        <a:t>AtCuAO</a:t>
                      </a:r>
                      <a:r>
                        <a:rPr lang="el-GR" sz="1000" i="1" u="none" strike="noStrike" dirty="0">
                          <a:effectLst/>
                        </a:rPr>
                        <a:t>δ</a:t>
                      </a:r>
                      <a:r>
                        <a:rPr lang="el-GR" sz="1000" u="none" strike="noStrike" dirty="0">
                          <a:effectLst/>
                        </a:rPr>
                        <a:t>-</a:t>
                      </a:r>
                      <a:r>
                        <a:rPr lang="en-US" sz="1000" u="none" strike="noStrike" dirty="0">
                          <a:effectLst/>
                        </a:rPr>
                        <a:t>Rev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GAAGATAGTGGAAAAGGAAGGTGGCTC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TCGGTTATCTCGATCACTTGC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32412946"/>
                  </a:ext>
                </a:extLst>
              </a:tr>
              <a:tr h="33397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u="none" strike="noStrike" dirty="0">
                          <a:effectLst/>
                        </a:rPr>
                        <a:t> 6-His tag specific  primer 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6-His tag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GGGGACCACTTTGTACAAGAAAGCTGGGTCTAGTGGTGGTGGTGGTGGTGTCCTC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93462718"/>
                  </a:ext>
                </a:extLst>
              </a:tr>
              <a:tr h="33397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u="none" strike="noStrike" dirty="0">
                          <a:effectLst/>
                        </a:rPr>
                        <a:t>Vector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M13-For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M13-Rev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GTAAAACGACGGCCAG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CAGGAAACAGCTATGAC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84213620"/>
                  </a:ext>
                </a:extLst>
              </a:tr>
              <a:tr h="33397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u="none" strike="noStrike" dirty="0">
                          <a:effectLst/>
                        </a:rPr>
                        <a:t>Int-</a:t>
                      </a:r>
                      <a:r>
                        <a:rPr lang="en-US" sz="1000" b="1" i="1" u="none" strike="noStrike" dirty="0">
                          <a:effectLst/>
                        </a:rPr>
                        <a:t>AtCuAO</a:t>
                      </a:r>
                      <a:r>
                        <a:rPr lang="el-GR" sz="1000" b="1" i="1" u="none" strike="noStrike" dirty="0">
                          <a:effectLst/>
                        </a:rPr>
                        <a:t>δ</a:t>
                      </a:r>
                      <a:r>
                        <a:rPr lang="el-GR" sz="1000" b="1" u="none" strike="noStrike" dirty="0">
                          <a:effectLst/>
                        </a:rPr>
                        <a:t>  (</a:t>
                      </a:r>
                      <a:r>
                        <a:rPr lang="en-US" sz="1000" b="1" u="none" strike="noStrike" dirty="0">
                          <a:effectLst/>
                        </a:rPr>
                        <a:t>At4g12290)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 For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Rev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GTGGAGTTAATCTAACGGACG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CTTGCCTCTTGAGATTCACTT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39592289"/>
                  </a:ext>
                </a:extLst>
              </a:tr>
              <a:tr h="824480">
                <a:tc>
                  <a:txBody>
                    <a:bodyPr/>
                    <a:lstStyle/>
                    <a:p>
                      <a:pPr algn="l" rtl="0" fontAlgn="ctr">
                        <a:lnSpc>
                          <a:spcPct val="100000"/>
                        </a:lnSpc>
                      </a:pPr>
                      <a:r>
                        <a:rPr lang="en-US" sz="1000" b="1" u="none" strike="noStrike" dirty="0" err="1">
                          <a:effectLst/>
                        </a:rPr>
                        <a:t>over</a:t>
                      </a:r>
                      <a:r>
                        <a:rPr lang="en-US" sz="1000" b="1" i="1" u="none" strike="noStrike" dirty="0" err="1">
                          <a:effectLst/>
                        </a:rPr>
                        <a:t>AtCuAO</a:t>
                      </a:r>
                      <a:r>
                        <a:rPr lang="el-GR" sz="1000" b="1" i="1" u="none" strike="noStrike" dirty="0">
                          <a:effectLst/>
                        </a:rPr>
                        <a:t>δ</a:t>
                      </a:r>
                      <a:r>
                        <a:rPr lang="el-GR" sz="1000" b="1" u="none" strike="noStrike" dirty="0">
                          <a:effectLst/>
                        </a:rPr>
                        <a:t>  (</a:t>
                      </a:r>
                      <a:r>
                        <a:rPr lang="en-US" sz="1000" b="1" u="none" strike="noStrike" dirty="0">
                          <a:effectLst/>
                        </a:rPr>
                        <a:t>At4g12290)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For</a:t>
                      </a:r>
                    </a:p>
                    <a:p>
                      <a:pPr algn="ctr" rtl="0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Rev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GGGGACAAGTTTGTACAAAAAAGCAGGCTATGGACCAAAAAAGCTTTTTCCGG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t"/>
                      <a:r>
                        <a:rPr lang="en-US" sz="1000" u="none" strike="noStrike" dirty="0">
                          <a:effectLst/>
                        </a:rPr>
                        <a:t>GGGGACCACTTTGTACAAGAAAGCTGGGTTCAGTGGTGGTGGTGGTGGTGTCCTCCAGCAGAAACAGATTGAACTCCACAAACC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74880979"/>
                  </a:ext>
                </a:extLst>
              </a:tr>
              <a:tr h="3416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u="none" strike="noStrike" dirty="0" err="1">
                          <a:effectLst/>
                        </a:rPr>
                        <a:t>RTqPCR</a:t>
                      </a:r>
                      <a:r>
                        <a:rPr lang="en-US" sz="1000" b="1" u="none" strike="noStrike" dirty="0">
                          <a:effectLst/>
                        </a:rPr>
                        <a:t>-</a:t>
                      </a:r>
                      <a:r>
                        <a:rPr lang="en-US" sz="1000" b="1" i="1" u="none" strike="noStrike" dirty="0">
                          <a:effectLst/>
                        </a:rPr>
                        <a:t>AtCuAO</a:t>
                      </a:r>
                      <a:r>
                        <a:rPr lang="el-GR" sz="1000" b="1" i="1" u="none" strike="noStrike" dirty="0">
                          <a:effectLst/>
                        </a:rPr>
                        <a:t>δ</a:t>
                      </a:r>
                      <a:r>
                        <a:rPr lang="el-GR" sz="1000" b="1" u="none" strike="noStrike" dirty="0">
                          <a:effectLst/>
                        </a:rPr>
                        <a:t> (</a:t>
                      </a:r>
                      <a:r>
                        <a:rPr lang="en-US" sz="1000" b="1" u="none" strike="noStrike" dirty="0" smtClean="0">
                          <a:effectLst/>
                        </a:rPr>
                        <a:t>over-expression </a:t>
                      </a:r>
                      <a:r>
                        <a:rPr lang="en-US" sz="1000" b="1" u="none" strike="noStrike" dirty="0">
                          <a:effectLst/>
                        </a:rPr>
                        <a:t>lines)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For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Rev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GATGACACTCTTGCAGTTTGG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GGAATGTGATGGAAACCAAGTG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52844381"/>
                  </a:ext>
                </a:extLst>
              </a:tr>
              <a:tr h="33397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1" u="none" strike="noStrike" dirty="0">
                          <a:effectLst/>
                        </a:rPr>
                        <a:t>UBC21</a:t>
                      </a:r>
                      <a:r>
                        <a:rPr lang="en-US" sz="1000" b="1" u="none" strike="noStrike" dirty="0">
                          <a:effectLst/>
                        </a:rPr>
                        <a:t> (At5g25670)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For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Rev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CTGCGACTCAGGGAATCTTCTAA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TTGTGCCATTGAATTGAACCC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76029532"/>
                  </a:ext>
                </a:extLst>
              </a:tr>
              <a:tr h="3416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1" u="none" strike="noStrike" dirty="0">
                          <a:effectLst/>
                        </a:rPr>
                        <a:t>AtCuAO</a:t>
                      </a:r>
                      <a:r>
                        <a:rPr lang="el-GR" sz="1000" b="1" i="1" u="none" strike="noStrike" dirty="0">
                          <a:effectLst/>
                        </a:rPr>
                        <a:t>δ </a:t>
                      </a:r>
                      <a:r>
                        <a:rPr lang="el-GR" sz="1000" b="1" u="none" strike="noStrike" dirty="0">
                          <a:effectLst/>
                        </a:rPr>
                        <a:t>(</a:t>
                      </a:r>
                      <a:r>
                        <a:rPr lang="en-US" sz="1000" b="1" u="none" strike="noStrike" dirty="0">
                          <a:effectLst/>
                        </a:rPr>
                        <a:t>At4g12290) Real-time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For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Rev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CCGCTCCAAACTTTGAACAT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TCCGCATGAATATATGGATTCTC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66257106"/>
                  </a:ext>
                </a:extLst>
              </a:tr>
              <a:tr h="34169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u="none" strike="noStrike">
                          <a:effectLst/>
                        </a:rPr>
                        <a:t>18S rRNA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PUV2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PUV4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ATGGTGGTAACGGGTGAC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TCCCATGCTAATGTATCCAGAG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720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91133025"/>
                  </a:ext>
                </a:extLst>
              </a:tr>
              <a:tr h="33397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1" u="none" strike="noStrike" dirty="0">
                          <a:effectLst/>
                        </a:rPr>
                        <a:t>Actin2</a:t>
                      </a:r>
                      <a:endParaRPr lang="en-US" sz="1000" b="1" i="1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b="1" u="none" strike="noStrike" dirty="0">
                          <a:effectLst/>
                        </a:rPr>
                        <a:t>(At3g18780)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For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Rev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TGTGCCAATCTACGAGGG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TTTCCCGCTCTGCTGTTGT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02336362"/>
                  </a:ext>
                </a:extLst>
              </a:tr>
              <a:tr h="33397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1" u="none" strike="noStrike" dirty="0">
                          <a:effectLst/>
                        </a:rPr>
                        <a:t>ssActin2</a:t>
                      </a:r>
                      <a:endParaRPr lang="en-US" sz="1000" b="1" i="1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b="1" u="none" strike="noStrike" dirty="0">
                          <a:effectLst/>
                        </a:rPr>
                        <a:t>(At3g18780)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For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Rev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ACATTGTGCTCAGTGGTGGA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  CTGAGGGAAGCAAGAATGGA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4669195"/>
                  </a:ext>
                </a:extLst>
              </a:tr>
              <a:tr h="33397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1" u="none" strike="noStrike" dirty="0">
                          <a:effectLst/>
                        </a:rPr>
                        <a:t>AtKS1</a:t>
                      </a:r>
                      <a:endParaRPr lang="en-US" sz="1000" b="1" i="1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b="1" u="none" strike="noStrike" dirty="0">
                          <a:effectLst/>
                        </a:rPr>
                        <a:t>(At1g79460) 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For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Rev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TTTACAGGAAGGACGATGGA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TACCTGCCAGATCAACTTGG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95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20808295"/>
                  </a:ext>
                </a:extLst>
              </a:tr>
              <a:tr h="33397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1" u="none" strike="noStrike" dirty="0">
                          <a:effectLst/>
                        </a:rPr>
                        <a:t>AtGA2ox1</a:t>
                      </a:r>
                      <a:endParaRPr lang="en-US" sz="1000" b="1" i="1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b="1" u="none" strike="noStrike" dirty="0">
                          <a:effectLst/>
                        </a:rPr>
                        <a:t>(At1g78440)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For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Rev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GTACAACCTCTCGTCCTCATTGTCT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CTTCGCTGGACCTTCATTGAC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95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23522148"/>
                  </a:ext>
                </a:extLst>
              </a:tr>
              <a:tr h="33397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1" u="none" strike="noStrike" dirty="0">
                          <a:effectLst/>
                        </a:rPr>
                        <a:t>AtGA3ox1</a:t>
                      </a:r>
                      <a:endParaRPr lang="en-US" sz="1000" b="1" i="1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b="1" u="none" strike="noStrike" dirty="0">
                          <a:effectLst/>
                        </a:rPr>
                        <a:t>(At1g15550)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For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Rev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AGATCGTCTTTAGGGGTCCA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GAGCAAGATGCCTGCTATGT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95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07358575"/>
                  </a:ext>
                </a:extLst>
              </a:tr>
              <a:tr h="33397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1" u="none" strike="noStrike" dirty="0">
                          <a:effectLst/>
                        </a:rPr>
                        <a:t>AtGA20ox1</a:t>
                      </a:r>
                      <a:endParaRPr lang="en-US" sz="1000" b="1" i="1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b="1" u="none" strike="noStrike" dirty="0">
                          <a:effectLst/>
                        </a:rPr>
                        <a:t>(At4g25420)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499" marT="649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For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Rev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9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CTGCTTGCGTAGCCAACACT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US" sz="1000" u="none" strike="noStrike" dirty="0">
                          <a:effectLst/>
                        </a:rPr>
                        <a:t>GGCATCAGCGAGGAGCTTATT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95" marR="6499" marT="649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37672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0024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1169" y="464205"/>
            <a:ext cx="1933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2332" y="6303395"/>
            <a:ext cx="54836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 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AtCuAO</a:t>
            </a:r>
            <a:r>
              <a:rPr lang="en-GB" sz="1200" b="1" i="1" dirty="0"/>
              <a:t>δ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T-DNA insertion lines </a:t>
            </a:r>
          </a:p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Locations of the two T-DNA insertions on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AtCuAO</a:t>
            </a:r>
            <a:r>
              <a:rPr lang="el-G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two lines used (C#4, SALK_072954.55.00.x and BIS#4, GK_011C04-013046). Location of primers used to genotype mutant lines are shown in blue. Primers for upstream and downstream regions of the T-DNA insertion site are shown in brown and green respectively;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PCR showing confirmation of the insertion positions and genotype of the mutant plants. PCR products from gene specific primers: (i) AtCuAO</a:t>
            </a:r>
            <a:r>
              <a:rPr lang="en-GB" sz="1200" dirty="0"/>
              <a:t>δ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-F + AtCuAO</a:t>
            </a:r>
            <a:r>
              <a:rPr lang="en-GB" sz="1200" dirty="0"/>
              <a:t>δ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 primers, (ii) P6 + AtCuAO</a:t>
            </a:r>
            <a:r>
              <a:rPr lang="en-GB" sz="1200" dirty="0"/>
              <a:t>δ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 primers, and (iii) AtCuAO</a:t>
            </a:r>
            <a:r>
              <a:rPr lang="en-GB" sz="1200" dirty="0"/>
              <a:t>δ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-F + LBa1 primers.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gDNA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WT plant,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gDNA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known BIS#4 mutant, and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gDNA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known C#4 mutant were used as controls in (i), (ii) and (iii) respectively.</a:t>
            </a:r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PCR analysis of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AtCuAO</a:t>
            </a:r>
            <a:r>
              <a:rPr lang="en-GB" sz="1200" dirty="0"/>
              <a:t>δ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T-DNA insertional lines C#4 and BIS#4. Three different primer pairs were used to amplify three regions on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AtCuAO</a:t>
            </a:r>
            <a:r>
              <a:rPr lang="el-G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mRNA (i) primers for upstream of the T-DNA insertion site, (ii) primers 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spanning the T-DNA insertion site, (iii) primers for downstream of the T-DNA insertion site. Wild type mRNA (WT) was used as a positive control, and H</a:t>
            </a:r>
            <a:r>
              <a:rPr lang="en-GB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as a negative control. Since downstream primers span an intron, genomic DNA (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gDNA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was used in (iii) as another positive control. EtBr stained 1 % agarose gels were used to separate PCR products. </a:t>
            </a:r>
          </a:p>
          <a:p>
            <a:pPr algn="just"/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8318" y="998066"/>
            <a:ext cx="53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(a)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22358" y="2447149"/>
            <a:ext cx="53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(b)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48318" y="4267517"/>
            <a:ext cx="53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(c)</a:t>
            </a:r>
            <a:endParaRPr lang="en-GB" sz="1400" dirty="0"/>
          </a:p>
        </p:txBody>
      </p:sp>
      <p:pic>
        <p:nvPicPr>
          <p:cNvPr id="14" name="Picture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7" y="2707440"/>
            <a:ext cx="1876425" cy="1439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819"/>
          <a:stretch/>
        </p:blipFill>
        <p:spPr bwMode="auto">
          <a:xfrm>
            <a:off x="2671762" y="2707597"/>
            <a:ext cx="1735455" cy="14395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821"/>
          <a:stretch/>
        </p:blipFill>
        <p:spPr bwMode="auto">
          <a:xfrm>
            <a:off x="4407217" y="2707597"/>
            <a:ext cx="1619885" cy="14395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1" r="-1"/>
          <a:stretch/>
        </p:blipFill>
        <p:spPr bwMode="auto">
          <a:xfrm>
            <a:off x="821297" y="4421404"/>
            <a:ext cx="1598295" cy="18357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" r="57503"/>
          <a:stretch/>
        </p:blipFill>
        <p:spPr bwMode="auto">
          <a:xfrm>
            <a:off x="2540337" y="4421403"/>
            <a:ext cx="1641475" cy="18357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78" r="2473"/>
          <a:stretch/>
        </p:blipFill>
        <p:spPr bwMode="auto">
          <a:xfrm>
            <a:off x="4261292" y="4432312"/>
            <a:ext cx="2032000" cy="18357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396779" y="2671145"/>
            <a:ext cx="372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i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18696" y="2671146"/>
            <a:ext cx="372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ii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52119" y="2671144"/>
            <a:ext cx="372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iii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167359" y="4456702"/>
            <a:ext cx="372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i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889276" y="4456703"/>
            <a:ext cx="372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ii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992390" y="4456701"/>
            <a:ext cx="372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iii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47DF26B-040E-4FD9-AB4C-DD314F91F6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0910" y="778346"/>
            <a:ext cx="4902581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03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51"/>
          <a:stretch/>
        </p:blipFill>
        <p:spPr bwMode="auto">
          <a:xfrm>
            <a:off x="1607182" y="954141"/>
            <a:ext cx="3498850" cy="30092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14775" y="6433324"/>
            <a:ext cx="54836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2.  </a:t>
            </a:r>
            <a:r>
              <a:rPr lang="en-US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AtCuAO</a:t>
            </a:r>
            <a:r>
              <a:rPr lang="el-GR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over-expression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lines </a:t>
            </a:r>
          </a:p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representation of the construct used for generating the transgenic lines (P17 and P27 and P9).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Western blot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crude extract from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 27 (and line 24 – not used in this work) over-expressing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AtCuAO</a:t>
            </a:r>
            <a:r>
              <a:rPr lang="el-G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using an anti-His tag antibody, after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SDS-PAGE,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loaded on the basis of total protein content.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 time PCR analysis of over-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expressor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 P27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compared to WT using primers AtCuAO</a:t>
            </a:r>
            <a:r>
              <a:rPr lang="en-GB" sz="1200" dirty="0"/>
              <a:t>δ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-Real time-For and Rev (See Supp Table 1 for primer sequences).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2719" y="925380"/>
            <a:ext cx="509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(a)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952720" y="2069663"/>
            <a:ext cx="509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(b)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2720" y="4294932"/>
            <a:ext cx="509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(c)</a:t>
            </a:r>
            <a:endParaRPr lang="en-GB" sz="1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80" t="-12435" r="-7689" b="-4682"/>
          <a:stretch/>
        </p:blipFill>
        <p:spPr>
          <a:xfrm rot="5400000">
            <a:off x="2308331" y="1725113"/>
            <a:ext cx="2096556" cy="15943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62387" y="1530166"/>
            <a:ext cx="458278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b="1" dirty="0"/>
              <a:t>	 </a:t>
            </a:r>
            <a:r>
              <a:rPr lang="en-GB" sz="1200" b="1" dirty="0" smtClean="0"/>
              <a:t>P24 P27 WT</a:t>
            </a:r>
            <a:endParaRPr lang="en-GB" sz="1200" b="1" dirty="0"/>
          </a:p>
        </p:txBody>
      </p:sp>
      <p:sp>
        <p:nvSpPr>
          <p:cNvPr id="4" name="Isosceles Triangle 3"/>
          <p:cNvSpPr/>
          <p:nvPr/>
        </p:nvSpPr>
        <p:spPr>
          <a:xfrm rot="5400000">
            <a:off x="2386672" y="2115263"/>
            <a:ext cx="128954" cy="216577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9316709"/>
              </p:ext>
            </p:extLst>
          </p:nvPr>
        </p:nvGraphicFramePr>
        <p:xfrm>
          <a:off x="1761170" y="3855150"/>
          <a:ext cx="3190875" cy="2457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59438" y="6054763"/>
            <a:ext cx="219069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WT                                 P27</a:t>
            </a:r>
            <a:endParaRPr lang="en-GB" sz="1200" b="1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812350" y="4857936"/>
            <a:ext cx="162064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Relative expression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545191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3298" y="5896813"/>
            <a:ext cx="52871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0"/>
              </a:spcAft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Phenotypic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changes in </a:t>
            </a:r>
            <a:r>
              <a:rPr lang="en-US" sz="12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AtCuAO</a:t>
            </a:r>
            <a:r>
              <a:rPr lang="el-GR" sz="1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δ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mutant and </a:t>
            </a: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over-expression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lines. 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(a) rosette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fresh weight (FW), leaf number (No.) and number of yellow leaves (yellow) after 8 weeks growth in over-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expressor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line P9 and 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(b)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over-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expressor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lines P17 and P27  (n=8 ). 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(c) 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total number of siliques produced by the plant in a week in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mutants C#4 and Bis#4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(n = 30-33).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Means ± SE.</a:t>
            </a:r>
            <a:endParaRPr lang="en-GB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5277" y="1231683"/>
            <a:ext cx="496452" cy="308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(a)</a:t>
            </a:r>
            <a:endParaRPr lang="en-GB" sz="1400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6882023"/>
              </p:ext>
            </p:extLst>
          </p:nvPr>
        </p:nvGraphicFramePr>
        <p:xfrm>
          <a:off x="818255" y="1400063"/>
          <a:ext cx="2571750" cy="2114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2977964"/>
              </p:ext>
            </p:extLst>
          </p:nvPr>
        </p:nvGraphicFramePr>
        <p:xfrm>
          <a:off x="3599555" y="1409588"/>
          <a:ext cx="2571750" cy="2114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87586" y="1816294"/>
            <a:ext cx="2544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*</a:t>
            </a:r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4046691509"/>
              </p:ext>
            </p:extLst>
          </p:nvPr>
        </p:nvGraphicFramePr>
        <p:xfrm>
          <a:off x="625596" y="3774167"/>
          <a:ext cx="448818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TextBox 18"/>
          <p:cNvSpPr txBox="1"/>
          <p:nvPr/>
        </p:nvSpPr>
        <p:spPr>
          <a:xfrm rot="16200000">
            <a:off x="169492" y="1863394"/>
            <a:ext cx="11538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Count/ g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2936199" y="1831682"/>
            <a:ext cx="11538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Count/ 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13115" y="1223987"/>
            <a:ext cx="496452" cy="308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(b)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485183" y="3564248"/>
            <a:ext cx="496452" cy="308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(c)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69873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854241" y="5375295"/>
            <a:ext cx="53865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Germination and leaf emergence in over-</a:t>
            </a:r>
            <a:r>
              <a:rPr lang="en-GB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expressor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lines of </a:t>
            </a:r>
            <a:r>
              <a:rPr lang="en-GB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AtCuAO</a:t>
            </a:r>
            <a:r>
              <a:rPr lang="el-GR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l-G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seed germination  (n = 3 (50 seeds/ replicate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of over-</a:t>
            </a:r>
            <a:r>
              <a:rPr lang="en-US" sz="1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expressor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line P9  and (b) P17 and P27;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leaf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emergence in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over-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expressor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 P9 (n = 8)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Asterisks indicate statistically significant differences to WT (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≤ 0.05) based on a T-test where data were normally distributed or Mann-Whitney test where data were not.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950548" y="4404381"/>
            <a:ext cx="484477" cy="1913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760212" y="4339877"/>
            <a:ext cx="484477" cy="1913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854241" y="821808"/>
            <a:ext cx="591318" cy="314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(a)</a:t>
            </a:r>
            <a:endParaRPr lang="en-GB" sz="1400" dirty="0"/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1857878461"/>
              </p:ext>
            </p:extLst>
          </p:nvPr>
        </p:nvGraphicFramePr>
        <p:xfrm>
          <a:off x="1000949" y="3166318"/>
          <a:ext cx="4116916" cy="1937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54241" y="3309715"/>
            <a:ext cx="591318" cy="314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(c) </a:t>
            </a:r>
            <a:endParaRPr lang="en-GB" sz="1400" dirty="0"/>
          </a:p>
        </p:txBody>
      </p:sp>
      <p:graphicFrame>
        <p:nvGraphicFramePr>
          <p:cNvPr id="25" name="Chart 24"/>
          <p:cNvGraphicFramePr/>
          <p:nvPr>
            <p:extLst>
              <p:ext uri="{D42A27DB-BD31-4B8C-83A1-F6EECF244321}">
                <p14:modId xmlns:p14="http://schemas.microsoft.com/office/powerpoint/2010/main" val="2575047140"/>
              </p:ext>
            </p:extLst>
          </p:nvPr>
        </p:nvGraphicFramePr>
        <p:xfrm>
          <a:off x="634231" y="1272982"/>
          <a:ext cx="2560320" cy="1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" name="Char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1755801"/>
              </p:ext>
            </p:extLst>
          </p:nvPr>
        </p:nvGraphicFramePr>
        <p:xfrm>
          <a:off x="3381040" y="1272982"/>
          <a:ext cx="2356927" cy="1503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4140605" y="2723729"/>
            <a:ext cx="17838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Time (days)</a:t>
            </a:r>
          </a:p>
        </p:txBody>
      </p:sp>
      <p:sp>
        <p:nvSpPr>
          <p:cNvPr id="28" name="TextBox 27"/>
          <p:cNvSpPr txBox="1"/>
          <p:nvPr/>
        </p:nvSpPr>
        <p:spPr>
          <a:xfrm rot="16200000">
            <a:off x="2666823" y="1770844"/>
            <a:ext cx="12419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Germination (%))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101307" y="793398"/>
            <a:ext cx="591318" cy="314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(b)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5382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5534</TotalTime>
  <Words>842</Words>
  <Application>Microsoft Office PowerPoint</Application>
  <PresentationFormat>A4 Paper (210x297 mm)</PresentationFormat>
  <Paragraphs>148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Cardiff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insrv</dc:creator>
  <cp:lastModifiedBy>Hilary Rogers</cp:lastModifiedBy>
  <cp:revision>247</cp:revision>
  <dcterms:created xsi:type="dcterms:W3CDTF">2016-11-22T17:49:33Z</dcterms:created>
  <dcterms:modified xsi:type="dcterms:W3CDTF">2020-04-17T09:46:46Z</dcterms:modified>
</cp:coreProperties>
</file>