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356" r:id="rId9"/>
    <p:sldId id="264" r:id="rId10"/>
    <p:sldId id="355" r:id="rId11"/>
  </p:sldIdLst>
  <p:sldSz cx="12192000" cy="6858000"/>
  <p:notesSz cx="9661525" cy="6881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1841" autoAdjust="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186661" cy="3452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472630" y="1"/>
            <a:ext cx="4186661" cy="3452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F578C-2CB8-4165-B224-42655AC6864E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536529"/>
            <a:ext cx="4186661" cy="345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472630" y="6536529"/>
            <a:ext cx="4186661" cy="345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F7A1D-A5BE-430F-87A9-5E75956AB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152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186661" cy="3452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472630" y="1"/>
            <a:ext cx="4186661" cy="3452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BEE7B-67B7-443B-91AE-FBC066653950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767013" y="860425"/>
            <a:ext cx="4127500" cy="2322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66153" y="3311873"/>
            <a:ext cx="7729220" cy="27097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536529"/>
            <a:ext cx="4186661" cy="345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472630" y="6536529"/>
            <a:ext cx="4186661" cy="345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89B30-D215-4E29-A00A-46BDCCA964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zh-CN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4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39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67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799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9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6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11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39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68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68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8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zh-CN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zh-CN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20E4C-0AD8-4884-B0FB-545E54D4F6BA}" type="datetimeFigureOut">
              <a:rPr lang="zh-CN" altLang="en-US" smtClean="0"/>
              <a:t>2020/10/30</a:t>
            </a:fld>
            <a:endParaRPr lang="zh-CN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D7F3-0EDB-4E6D-BB3F-FB7F6684A9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35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Cell viability </a:t>
            </a:r>
            <a:r>
              <a:rPr lang="en-US" altLang="ko-KR"/>
              <a:t>assay by MTT</a:t>
            </a:r>
            <a:br>
              <a:rPr lang="en-US" altLang="ko-KR"/>
            </a:br>
            <a:r>
              <a:rPr lang="en-US" altLang="ko-KR"/>
              <a:t> on 3T3-L1 cells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8177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66663960-D138-4215-B939-745ABEFCD595}"/>
              </a:ext>
            </a:extLst>
          </p:cNvPr>
          <p:cNvGrpSpPr/>
          <p:nvPr/>
        </p:nvGrpSpPr>
        <p:grpSpPr>
          <a:xfrm>
            <a:off x="0" y="1828801"/>
            <a:ext cx="11938285" cy="3763311"/>
            <a:chOff x="0" y="2246779"/>
            <a:chExt cx="11938285" cy="3349103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AA5F5214-77DC-4A1B-932C-3F44DE7216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097" t="3832" r="977" b="9180"/>
            <a:stretch/>
          </p:blipFill>
          <p:spPr>
            <a:xfrm>
              <a:off x="665353" y="2720716"/>
              <a:ext cx="11272932" cy="2362682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249855" y="2636052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9855" y="3012290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6798" y="3380695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6798" y="3765071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6798" y="4146791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26799" y="4515269"/>
              <a:ext cx="3385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03743" y="4883747"/>
              <a:ext cx="26161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직선 연결선 43"/>
            <p:cNvCxnSpPr/>
            <p:nvPr/>
          </p:nvCxnSpPr>
          <p:spPr>
            <a:xfrm>
              <a:off x="667733" y="3519842"/>
              <a:ext cx="11196000" cy="47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665353" y="3133033"/>
              <a:ext cx="11196000" cy="2465"/>
            </a:xfrm>
            <a:prstGeom prst="line">
              <a:avLst/>
            </a:prstGeom>
            <a:ln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92270" y="5083398"/>
              <a:ext cx="4571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69607" y="5071802"/>
              <a:ext cx="2632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5198543" y="5349371"/>
              <a:ext cx="2117887" cy="246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/>
              <a:r>
                <a:rPr lang="en-US" altLang="ko-KR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Concentration</a:t>
              </a:r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 (31.25</a:t>
              </a:r>
              <a:r>
                <a:rPr lang="el-GR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g/mL)</a:t>
              </a:r>
              <a:endParaRPr lang="ko-KR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矩形 5"/>
            <p:cNvSpPr/>
            <p:nvPr/>
          </p:nvSpPr>
          <p:spPr>
            <a:xfrm>
              <a:off x="0" y="2469892"/>
              <a:ext cx="369332" cy="2871318"/>
            </a:xfrm>
            <a:prstGeom prst="rect">
              <a:avLst/>
            </a:prstGeom>
          </p:spPr>
          <p:txBody>
            <a:bodyPr vert="vert270" wrap="square">
              <a:spAutoFit/>
            </a:bodyPr>
            <a:lstStyle/>
            <a:p>
              <a:pPr algn="ctr"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ko-KR" sz="1200" b="1" dirty="0"/>
                <a:t>Cell Viability (%)</a:t>
              </a:r>
              <a:endParaRPr lang="ko-KR" altLang="ko-KR" sz="1200" b="1" dirty="0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5109245" y="2246779"/>
              <a:ext cx="244778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/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MTT </a:t>
              </a:r>
              <a:r>
                <a:rPr lang="en-US" altLang="ko-KR" sz="1400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Aassy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(3T3-L1)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48h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2CEE4E0-10A5-4055-AC32-031FF685A2A3}"/>
                </a:ext>
              </a:extLst>
            </p:cNvPr>
            <p:cNvSpPr txBox="1"/>
            <p:nvPr/>
          </p:nvSpPr>
          <p:spPr>
            <a:xfrm>
              <a:off x="2260999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5D6540-260C-4E8B-985F-D789DB13BE8E}"/>
                </a:ext>
              </a:extLst>
            </p:cNvPr>
            <p:cNvSpPr txBox="1"/>
            <p:nvPr/>
          </p:nvSpPr>
          <p:spPr>
            <a:xfrm>
              <a:off x="3193307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513C2FF-A8A0-4D8D-B7B4-4E2644D76721}"/>
                </a:ext>
              </a:extLst>
            </p:cNvPr>
            <p:cNvSpPr txBox="1"/>
            <p:nvPr/>
          </p:nvSpPr>
          <p:spPr>
            <a:xfrm>
              <a:off x="5057923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C629150-BB42-4513-AA7E-00C06F6CCF80}"/>
                </a:ext>
              </a:extLst>
            </p:cNvPr>
            <p:cNvSpPr txBox="1"/>
            <p:nvPr/>
          </p:nvSpPr>
          <p:spPr>
            <a:xfrm>
              <a:off x="1794845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E6E4B01-B1D1-4A18-8DCA-F794BAB60238}"/>
                </a:ext>
              </a:extLst>
            </p:cNvPr>
            <p:cNvSpPr txBox="1"/>
            <p:nvPr/>
          </p:nvSpPr>
          <p:spPr>
            <a:xfrm>
              <a:off x="2709397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1530855-367A-44D9-B61A-5E6BF228EA38}"/>
                </a:ext>
              </a:extLst>
            </p:cNvPr>
            <p:cNvSpPr txBox="1"/>
            <p:nvPr/>
          </p:nvSpPr>
          <p:spPr>
            <a:xfrm>
              <a:off x="3659461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D5F80F9-DB8B-4553-AB8D-95371D1F6057}"/>
                </a:ext>
              </a:extLst>
            </p:cNvPr>
            <p:cNvSpPr txBox="1"/>
            <p:nvPr/>
          </p:nvSpPr>
          <p:spPr>
            <a:xfrm>
              <a:off x="541006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AAE5482-4CDB-4B2B-9DA1-639D0453AC14}"/>
                </a:ext>
              </a:extLst>
            </p:cNvPr>
            <p:cNvSpPr txBox="1"/>
            <p:nvPr/>
          </p:nvSpPr>
          <p:spPr>
            <a:xfrm>
              <a:off x="4125615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0BF860D-1811-41C6-AB22-27852EA42BED}"/>
                </a:ext>
              </a:extLst>
            </p:cNvPr>
            <p:cNvSpPr txBox="1"/>
            <p:nvPr/>
          </p:nvSpPr>
          <p:spPr>
            <a:xfrm>
              <a:off x="4591769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B6D12011-151A-4CBC-BCE0-718C0DF55DF4}"/>
                </a:ext>
              </a:extLst>
            </p:cNvPr>
            <p:cNvSpPr txBox="1"/>
            <p:nvPr/>
          </p:nvSpPr>
          <p:spPr>
            <a:xfrm>
              <a:off x="587615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6C7D3E3-DF8A-40B8-A2B6-158BECE58403}"/>
                </a:ext>
              </a:extLst>
            </p:cNvPr>
            <p:cNvSpPr txBox="1"/>
            <p:nvPr/>
          </p:nvSpPr>
          <p:spPr>
            <a:xfrm>
              <a:off x="634223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FB8EF5E-71C5-4E25-8002-BC1BBC25EEC0}"/>
                </a:ext>
              </a:extLst>
            </p:cNvPr>
            <p:cNvSpPr txBox="1"/>
            <p:nvPr/>
          </p:nvSpPr>
          <p:spPr>
            <a:xfrm>
              <a:off x="727440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6BF7791-198F-4CA0-8FC3-3F14A6C2A37A}"/>
                </a:ext>
              </a:extLst>
            </p:cNvPr>
            <p:cNvSpPr txBox="1"/>
            <p:nvPr/>
          </p:nvSpPr>
          <p:spPr>
            <a:xfrm>
              <a:off x="774049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83BF357-5835-41F3-9C80-22705216FA29}"/>
                </a:ext>
              </a:extLst>
            </p:cNvPr>
            <p:cNvSpPr txBox="1"/>
            <p:nvPr/>
          </p:nvSpPr>
          <p:spPr>
            <a:xfrm>
              <a:off x="820657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D58925C-23F7-4A54-A9A4-A1E84E04688B}"/>
                </a:ext>
              </a:extLst>
            </p:cNvPr>
            <p:cNvSpPr txBox="1"/>
            <p:nvPr/>
          </p:nvSpPr>
          <p:spPr>
            <a:xfrm>
              <a:off x="867266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7C606BF-B47D-4477-9738-4CA685A74D27}"/>
                </a:ext>
              </a:extLst>
            </p:cNvPr>
            <p:cNvSpPr txBox="1"/>
            <p:nvPr/>
          </p:nvSpPr>
          <p:spPr>
            <a:xfrm>
              <a:off x="913874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9C5A3D81-C444-47D8-8F80-093D24A12D4F}"/>
                </a:ext>
              </a:extLst>
            </p:cNvPr>
            <p:cNvSpPr txBox="1"/>
            <p:nvPr/>
          </p:nvSpPr>
          <p:spPr>
            <a:xfrm>
              <a:off x="960483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2F5D5D2-3F4A-415E-82D2-F621336E857C}"/>
                </a:ext>
              </a:extLst>
            </p:cNvPr>
            <p:cNvSpPr txBox="1"/>
            <p:nvPr/>
          </p:nvSpPr>
          <p:spPr>
            <a:xfrm>
              <a:off x="1007091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9221BDC-2DAA-4F17-A30C-4610436389E9}"/>
                </a:ext>
              </a:extLst>
            </p:cNvPr>
            <p:cNvSpPr txBox="1"/>
            <p:nvPr/>
          </p:nvSpPr>
          <p:spPr>
            <a:xfrm>
              <a:off x="1053700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2245AA60-4C94-4FCB-9A63-54A61CE18B01}"/>
                </a:ext>
              </a:extLst>
            </p:cNvPr>
            <p:cNvSpPr txBox="1"/>
            <p:nvPr/>
          </p:nvSpPr>
          <p:spPr>
            <a:xfrm>
              <a:off x="1100308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21184FB-79ED-450F-9DE3-1C8FC94E11C4}"/>
                </a:ext>
              </a:extLst>
            </p:cNvPr>
            <p:cNvSpPr txBox="1"/>
            <p:nvPr/>
          </p:nvSpPr>
          <p:spPr>
            <a:xfrm>
              <a:off x="1146916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AE08D8D-EA37-4ED4-95BD-FED72D625784}"/>
                </a:ext>
              </a:extLst>
            </p:cNvPr>
            <p:cNvSpPr txBox="1"/>
            <p:nvPr/>
          </p:nvSpPr>
          <p:spPr>
            <a:xfrm>
              <a:off x="680832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직사각형 3">
            <a:extLst>
              <a:ext uri="{FF2B5EF4-FFF2-40B4-BE49-F238E27FC236}">
                <a16:creationId xmlns:a16="http://schemas.microsoft.com/office/drawing/2014/main" id="{DBF1FEFB-222A-4175-BDAB-5148B4CE392D}"/>
              </a:ext>
            </a:extLst>
          </p:cNvPr>
          <p:cNvSpPr/>
          <p:nvPr/>
        </p:nvSpPr>
        <p:spPr>
          <a:xfrm>
            <a:off x="172451" y="109248"/>
            <a:ext cx="40735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Peptides isolated 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23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2451" y="109248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U-1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344944" y="2318909"/>
            <a:ext cx="5573099" cy="3269430"/>
            <a:chOff x="344944" y="2318909"/>
            <a:chExt cx="5573099" cy="326943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/>
            <a:srcRect l="14289" t="17528" r="2701" b="9785"/>
            <a:stretch/>
          </p:blipFill>
          <p:spPr>
            <a:xfrm>
              <a:off x="1018024" y="2744290"/>
              <a:ext cx="4900018" cy="2310897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</a:t>
                  </a:r>
                  <a:r>
                    <a:rPr lang="en-US" altLang="ko-KR" sz="1200" b="1" dirty="0" err="1"/>
                    <a:t>Viabilty</a:t>
                  </a:r>
                  <a:r>
                    <a:rPr lang="en-US" altLang="ko-KR" sz="1200" b="1" dirty="0"/>
                    <a:t>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grpSp>
        <p:nvGrpSpPr>
          <p:cNvPr id="8" name="그룹 7"/>
          <p:cNvGrpSpPr/>
          <p:nvPr/>
        </p:nvGrpSpPr>
        <p:grpSpPr>
          <a:xfrm>
            <a:off x="6230278" y="2318909"/>
            <a:ext cx="5573099" cy="3269430"/>
            <a:chOff x="6230278" y="2318909"/>
            <a:chExt cx="5573099" cy="326943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3"/>
            <a:srcRect l="14289" t="17844" r="2511" b="10101"/>
            <a:stretch/>
          </p:blipFill>
          <p:spPr>
            <a:xfrm>
              <a:off x="6920735" y="2761708"/>
              <a:ext cx="4882642" cy="2295711"/>
            </a:xfrm>
            <a:prstGeom prst="rect">
              <a:avLst/>
            </a:prstGeom>
          </p:spPr>
        </p:pic>
        <p:grpSp>
          <p:nvGrpSpPr>
            <p:cNvPr id="68" name="그룹 67"/>
            <p:cNvGrpSpPr/>
            <p:nvPr/>
          </p:nvGrpSpPr>
          <p:grpSpPr>
            <a:xfrm>
              <a:off x="6230278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69" name="그룹 68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9" name="직선 연결선 78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직선 연결선 79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</a:t>
                  </a:r>
                  <a:r>
                    <a:rPr lang="en-US" altLang="ko-KR" sz="1200" b="1" dirty="0" err="1"/>
                    <a:t>Viabilty</a:t>
                  </a:r>
                  <a:r>
                    <a:rPr lang="en-US" altLang="ko-KR" sz="1200" b="1" dirty="0"/>
                    <a:t>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70" name="직사각형 69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08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344944" y="2318909"/>
            <a:ext cx="5577406" cy="3269430"/>
            <a:chOff x="344944" y="2318909"/>
            <a:chExt cx="5577406" cy="326943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/>
            <a:srcRect l="14099" t="17844" r="2511" b="9785"/>
            <a:stretch/>
          </p:blipFill>
          <p:spPr>
            <a:xfrm>
              <a:off x="1017728" y="2762525"/>
              <a:ext cx="4904622" cy="2310152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</a:t>
                  </a:r>
                  <a:r>
                    <a:rPr lang="en-US" altLang="ko-KR" sz="1200" b="1" dirty="0" err="1"/>
                    <a:t>Viabilty</a:t>
                  </a:r>
                  <a:r>
                    <a:rPr lang="en-US" altLang="ko-KR" sz="1200" b="1" dirty="0"/>
                    <a:t>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grpSp>
        <p:nvGrpSpPr>
          <p:cNvPr id="8" name="그룹 7"/>
          <p:cNvGrpSpPr/>
          <p:nvPr/>
        </p:nvGrpSpPr>
        <p:grpSpPr>
          <a:xfrm>
            <a:off x="6230278" y="2318909"/>
            <a:ext cx="5573099" cy="3269430"/>
            <a:chOff x="6230278" y="2318909"/>
            <a:chExt cx="5573099" cy="326943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3"/>
            <a:srcRect l="14098" t="18160" r="2892" b="9470"/>
            <a:stretch/>
          </p:blipFill>
          <p:spPr>
            <a:xfrm>
              <a:off x="6907671" y="2762526"/>
              <a:ext cx="4895706" cy="2303140"/>
            </a:xfrm>
            <a:prstGeom prst="rect">
              <a:avLst/>
            </a:prstGeom>
          </p:spPr>
        </p:pic>
        <p:grpSp>
          <p:nvGrpSpPr>
            <p:cNvPr id="68" name="그룹 67"/>
            <p:cNvGrpSpPr/>
            <p:nvPr/>
          </p:nvGrpSpPr>
          <p:grpSpPr>
            <a:xfrm>
              <a:off x="6230278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69" name="그룹 68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9" name="직선 연결선 78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직선 연결선 79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</a:t>
                  </a:r>
                  <a:r>
                    <a:rPr lang="en-US" altLang="ko-KR" sz="1200" b="1" dirty="0" err="1"/>
                    <a:t>Viabilty</a:t>
                  </a:r>
                  <a:r>
                    <a:rPr lang="en-US" altLang="ko-KR" sz="1200" b="1" dirty="0"/>
                    <a:t>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70" name="직사각형 69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6B3FA69F-0236-4BB2-B463-2E2D3CC43E5B}"/>
              </a:ext>
            </a:extLst>
          </p:cNvPr>
          <p:cNvSpPr/>
          <p:nvPr/>
        </p:nvSpPr>
        <p:spPr>
          <a:xfrm>
            <a:off x="172451" y="109248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U-2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9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344944" y="2318909"/>
            <a:ext cx="5573099" cy="3269430"/>
            <a:chOff x="335419" y="2585609"/>
            <a:chExt cx="5573099" cy="3269430"/>
          </a:xfrm>
        </p:grpSpPr>
        <p:grpSp>
          <p:nvGrpSpPr>
            <p:cNvPr id="35" name="그룹 34"/>
            <p:cNvGrpSpPr/>
            <p:nvPr/>
          </p:nvGrpSpPr>
          <p:grpSpPr>
            <a:xfrm>
              <a:off x="335419" y="2754347"/>
              <a:ext cx="5573099" cy="3100692"/>
              <a:chOff x="545116" y="2678147"/>
              <a:chExt cx="5573099" cy="3100692"/>
            </a:xfrm>
          </p:grpSpPr>
          <p:pic>
            <p:nvPicPr>
              <p:cNvPr id="36" name="그림 35"/>
              <p:cNvPicPr>
                <a:picLocks noChangeAspect="1"/>
              </p:cNvPicPr>
              <p:nvPr/>
            </p:nvPicPr>
            <p:blipFill rotWithShape="1">
              <a:blip r:embed="rId2"/>
              <a:srcRect l="14289" t="17212" r="2701" b="9153"/>
              <a:stretch/>
            </p:blipFill>
            <p:spPr>
              <a:xfrm>
                <a:off x="1210469" y="2934790"/>
                <a:ext cx="4907746" cy="2330084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794971" y="2844307"/>
                <a:ext cx="41549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94971" y="3220545"/>
                <a:ext cx="41549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71914" y="3588950"/>
                <a:ext cx="33855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871914" y="3973326"/>
                <a:ext cx="33855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71914" y="4355046"/>
                <a:ext cx="33855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871915" y="4723524"/>
                <a:ext cx="33855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948859" y="5092002"/>
                <a:ext cx="26161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4" name="직선 연결선 43"/>
              <p:cNvCxnSpPr/>
              <p:nvPr/>
            </p:nvCxnSpPr>
            <p:spPr>
              <a:xfrm>
                <a:off x="1212850" y="3736975"/>
                <a:ext cx="4905365" cy="47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>
              <a:xfrm>
                <a:off x="1210469" y="3359044"/>
                <a:ext cx="4907746" cy="2465"/>
              </a:xfrm>
              <a:prstGeom prst="line">
                <a:avLst/>
              </a:prstGeom>
              <a:ln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1394503" y="5254467"/>
                <a:ext cx="45717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163915" y="5254467"/>
                <a:ext cx="56023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31.25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424153" y="5254467"/>
                <a:ext cx="52897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541004" y="5254467"/>
                <a:ext cx="66407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900331" y="5254467"/>
                <a:ext cx="72869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62.5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793634" y="5254467"/>
                <a:ext cx="52829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125</a:t>
                </a:r>
                <a:endParaRPr lang="ko-KR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직사각형 63"/>
              <p:cNvSpPr/>
              <p:nvPr/>
            </p:nvSpPr>
            <p:spPr>
              <a:xfrm>
                <a:off x="2778522" y="5501840"/>
                <a:ext cx="177163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Concentration</a:t>
                </a:r>
                <a:r>
                  <a:rPr lang="en-US" altLang="zh-CN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(</a:t>
                </a:r>
                <a:r>
                  <a:rPr lang="el-GR" altLang="zh-CN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US" altLang="zh-CN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g/mL)</a:t>
                </a:r>
                <a:endParaRPr lang="ko-KR" alt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矩形 5"/>
              <p:cNvSpPr/>
              <p:nvPr/>
            </p:nvSpPr>
            <p:spPr>
              <a:xfrm>
                <a:off x="545116" y="2678147"/>
                <a:ext cx="369332" cy="2871318"/>
              </a:xfrm>
              <a:prstGeom prst="rect">
                <a:avLst/>
              </a:prstGeom>
            </p:spPr>
            <p:txBody>
              <a:bodyPr vert="vert270" wrap="square">
                <a:spAutoFit/>
              </a:bodyPr>
              <a:lstStyle/>
              <a:p>
                <a:pPr algn="ctr"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ko-KR" sz="1200" b="1" dirty="0"/>
                  <a:t>Cell Viability (%)</a:t>
                </a:r>
                <a:endParaRPr lang="ko-KR" altLang="ko-KR" sz="1200" b="1" dirty="0"/>
              </a:p>
            </p:txBody>
          </p:sp>
        </p:grpSp>
        <p:sp>
          <p:nvSpPr>
            <p:cNvPr id="66" name="직사각형 65"/>
            <p:cNvSpPr/>
            <p:nvPr/>
          </p:nvSpPr>
          <p:spPr>
            <a:xfrm>
              <a:off x="2195434" y="2585609"/>
              <a:ext cx="244778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/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MTT </a:t>
              </a:r>
              <a:r>
                <a:rPr lang="en-US" altLang="ko-KR" sz="1400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Aassy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(3T3-L1)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24h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6230278" y="2318909"/>
            <a:ext cx="5573099" cy="3269430"/>
            <a:chOff x="6230278" y="2318909"/>
            <a:chExt cx="5573099" cy="326943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3"/>
            <a:srcRect l="13909" t="18476" r="2892" b="9469"/>
            <a:stretch/>
          </p:blipFill>
          <p:spPr>
            <a:xfrm>
              <a:off x="6875110" y="2770417"/>
              <a:ext cx="4902140" cy="2308312"/>
            </a:xfrm>
            <a:prstGeom prst="rect">
              <a:avLst/>
            </a:prstGeom>
          </p:spPr>
        </p:pic>
        <p:grpSp>
          <p:nvGrpSpPr>
            <p:cNvPr id="68" name="그룹 67"/>
            <p:cNvGrpSpPr/>
            <p:nvPr/>
          </p:nvGrpSpPr>
          <p:grpSpPr>
            <a:xfrm>
              <a:off x="6230278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69" name="그룹 68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9" name="직선 연결선 78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직선 연결선 79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70" name="직사각형 69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AA32105E-F11F-46A2-AAFF-A0E629278F00}"/>
              </a:ext>
            </a:extLst>
          </p:cNvPr>
          <p:cNvSpPr/>
          <p:nvPr/>
        </p:nvSpPr>
        <p:spPr>
          <a:xfrm>
            <a:off x="172451" y="109248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U-3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1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344944" y="2318909"/>
            <a:ext cx="5575479" cy="3269430"/>
            <a:chOff x="344944" y="2318909"/>
            <a:chExt cx="5575479" cy="3269430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/>
            <a:srcRect l="14098" t="18160" r="2702" b="9470"/>
            <a:stretch/>
          </p:blipFill>
          <p:spPr>
            <a:xfrm>
              <a:off x="1027844" y="2768938"/>
              <a:ext cx="4892579" cy="2295030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grpSp>
        <p:nvGrpSpPr>
          <p:cNvPr id="12" name="그룹 11"/>
          <p:cNvGrpSpPr/>
          <p:nvPr/>
        </p:nvGrpSpPr>
        <p:grpSpPr>
          <a:xfrm>
            <a:off x="6230278" y="2318909"/>
            <a:ext cx="5573099" cy="3269430"/>
            <a:chOff x="6230278" y="2318909"/>
            <a:chExt cx="5573099" cy="3269430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/>
            <a:srcRect l="14099" t="18160" r="2511" b="9470"/>
            <a:stretch/>
          </p:blipFill>
          <p:spPr>
            <a:xfrm>
              <a:off x="6917361" y="2750683"/>
              <a:ext cx="4886015" cy="2306274"/>
            </a:xfrm>
            <a:prstGeom prst="rect">
              <a:avLst/>
            </a:prstGeom>
          </p:spPr>
        </p:pic>
        <p:grpSp>
          <p:nvGrpSpPr>
            <p:cNvPr id="6" name="그룹 5"/>
            <p:cNvGrpSpPr/>
            <p:nvPr/>
          </p:nvGrpSpPr>
          <p:grpSpPr>
            <a:xfrm>
              <a:off x="6230278" y="2318909"/>
              <a:ext cx="5573099" cy="3269430"/>
              <a:chOff x="6230278" y="2318909"/>
              <a:chExt cx="5573099" cy="3269430"/>
            </a:xfrm>
          </p:grpSpPr>
          <p:pic>
            <p:nvPicPr>
              <p:cNvPr id="5" name="그림 4"/>
              <p:cNvPicPr>
                <a:picLocks noChangeAspect="1"/>
              </p:cNvPicPr>
              <p:nvPr/>
            </p:nvPicPr>
            <p:blipFill rotWithShape="1">
              <a:blip r:embed="rId4"/>
              <a:srcRect l="14265" t="17854" r="2630" b="9558"/>
              <a:stretch/>
            </p:blipFill>
            <p:spPr>
              <a:xfrm>
                <a:off x="6916882" y="2752999"/>
                <a:ext cx="4886495" cy="2314761"/>
              </a:xfrm>
              <a:prstGeom prst="rect">
                <a:avLst/>
              </a:prstGeom>
            </p:spPr>
          </p:pic>
          <p:grpSp>
            <p:nvGrpSpPr>
              <p:cNvPr id="68" name="그룹 67"/>
              <p:cNvGrpSpPr/>
              <p:nvPr/>
            </p:nvGrpSpPr>
            <p:grpSpPr>
              <a:xfrm>
                <a:off x="6230278" y="2318909"/>
                <a:ext cx="5573099" cy="3269430"/>
                <a:chOff x="335419" y="2585609"/>
                <a:chExt cx="5573099" cy="3269430"/>
              </a:xfrm>
            </p:grpSpPr>
            <p:grpSp>
              <p:nvGrpSpPr>
                <p:cNvPr id="69" name="그룹 68"/>
                <p:cNvGrpSpPr/>
                <p:nvPr/>
              </p:nvGrpSpPr>
              <p:grpSpPr>
                <a:xfrm>
                  <a:off x="335419" y="2754347"/>
                  <a:ext cx="5573099" cy="3100692"/>
                  <a:chOff x="545116" y="2678147"/>
                  <a:chExt cx="5573099" cy="3100692"/>
                </a:xfrm>
              </p:grpSpPr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794971" y="2844307"/>
                    <a:ext cx="415498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120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794971" y="3220545"/>
                    <a:ext cx="415498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871914" y="3588950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871914" y="3973326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871914" y="4355046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871915" y="4723524"/>
                    <a:ext cx="338554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948859" y="5092002"/>
                    <a:ext cx="261610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79" name="직선 연결선 78"/>
                  <p:cNvCxnSpPr/>
                  <p:nvPr/>
                </p:nvCxnSpPr>
                <p:spPr>
                  <a:xfrm>
                    <a:off x="1212850" y="3736975"/>
                    <a:ext cx="4905365" cy="470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직선 연결선 79"/>
                  <p:cNvCxnSpPr/>
                  <p:nvPr/>
                </p:nvCxnSpPr>
                <p:spPr>
                  <a:xfrm>
                    <a:off x="1210469" y="3359044"/>
                    <a:ext cx="4907746" cy="2465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1394503" y="5254467"/>
                    <a:ext cx="457177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2163915" y="5254467"/>
                    <a:ext cx="56023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31.25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5424153" y="5254467"/>
                    <a:ext cx="528971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4541004" y="5254467"/>
                    <a:ext cx="66407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2900331" y="5254467"/>
                    <a:ext cx="72869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62.5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3793634" y="5254467"/>
                    <a:ext cx="52829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125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7" name="직사각형 86"/>
                  <p:cNvSpPr/>
                  <p:nvPr/>
                </p:nvSpPr>
                <p:spPr>
                  <a:xfrm>
                    <a:off x="2778522" y="5501840"/>
                    <a:ext cx="177163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lvl="0" algn="ctr" latinLnBrk="0"/>
                    <a:r>
                      <a:rPr lang="en-US" altLang="ko-KR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Concentration</a:t>
                    </a:r>
                    <a:r>
                      <a:rPr lang="en-US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 (</a:t>
                    </a:r>
                    <a:r>
                      <a:rPr lang="el-GR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μ</a:t>
                    </a:r>
                    <a:r>
                      <a:rPr lang="en-US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g/mL)</a:t>
                    </a:r>
                    <a:endParaRPr lang="ko-KR" altLang="en-US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8" name="矩形 5"/>
                  <p:cNvSpPr/>
                  <p:nvPr/>
                </p:nvSpPr>
                <p:spPr>
                  <a:xfrm>
                    <a:off x="545116" y="2678147"/>
                    <a:ext cx="369332" cy="2871318"/>
                  </a:xfrm>
                  <a:prstGeom prst="rect">
                    <a:avLst/>
                  </a:prstGeom>
                </p:spPr>
                <p:txBody>
                  <a:bodyPr vert="vert270" wrap="square">
                    <a:spAutoFit/>
                  </a:bodyPr>
                  <a:lstStyle/>
                  <a:p>
                    <a:pPr algn="ctr">
                      <a:defRPr sz="1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 altLang="ko-KR" sz="1200" b="1" dirty="0"/>
                      <a:t>Cell Viability (%)</a:t>
                    </a:r>
                    <a:endParaRPr lang="ko-KR" altLang="ko-KR" sz="1200" b="1" dirty="0"/>
                  </a:p>
                </p:txBody>
              </p:sp>
            </p:grpSp>
            <p:sp>
              <p:nvSpPr>
                <p:cNvPr id="70" name="직사각형 69"/>
                <p:cNvSpPr/>
                <p:nvPr/>
              </p:nvSpPr>
              <p:spPr>
                <a:xfrm>
                  <a:off x="2195434" y="2585609"/>
                  <a:ext cx="244778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MTT </a:t>
                  </a:r>
                  <a:r>
                    <a:rPr lang="en-US" altLang="ko-KR" sz="1400" b="1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Aassy</a:t>
                  </a:r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(3T3-L1)</a:t>
                  </a:r>
                  <a:r>
                    <a:rPr lang="ko-KR" altLang="en-US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（</a:t>
                  </a:r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48h</a:t>
                  </a:r>
                  <a:r>
                    <a:rPr lang="ko-KR" altLang="en-US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）</a:t>
                  </a:r>
                </a:p>
              </p:txBody>
            </p:sp>
          </p:grp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ABD4A015-7D06-41A5-AF43-040BEDBE8AF7}"/>
              </a:ext>
            </a:extLst>
          </p:cNvPr>
          <p:cNvSpPr/>
          <p:nvPr/>
        </p:nvSpPr>
        <p:spPr>
          <a:xfrm>
            <a:off x="172451" y="109248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U-4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72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175FE1F6-CF88-4BB8-A324-8AE9BADCE5B3}"/>
              </a:ext>
            </a:extLst>
          </p:cNvPr>
          <p:cNvGrpSpPr/>
          <p:nvPr/>
        </p:nvGrpSpPr>
        <p:grpSpPr>
          <a:xfrm>
            <a:off x="344944" y="2318909"/>
            <a:ext cx="5573099" cy="3269430"/>
            <a:chOff x="344944" y="2318909"/>
            <a:chExt cx="5573099" cy="3269430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66FB7DC2-21BD-4D67-8621-5A2409B083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776" t="4482" r="2897" b="9682"/>
            <a:stretch/>
          </p:blipFill>
          <p:spPr>
            <a:xfrm>
              <a:off x="1026510" y="2775288"/>
              <a:ext cx="4876969" cy="2288019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318909"/>
              <a:ext cx="5573099" cy="3269430"/>
              <a:chOff x="335419" y="2585609"/>
              <a:chExt cx="5573099" cy="3269430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5573099" cy="3100692"/>
                <a:chOff x="545116" y="2678147"/>
                <a:chExt cx="5573099" cy="3100692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905365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907746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31.25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424153" y="5254467"/>
                  <a:ext cx="528971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250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62.5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125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778522" y="5501840"/>
                  <a:ext cx="177163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A76538CD-1DB9-43F1-862D-0D3F2F846FD7}"/>
              </a:ext>
            </a:extLst>
          </p:cNvPr>
          <p:cNvGrpSpPr/>
          <p:nvPr/>
        </p:nvGrpSpPr>
        <p:grpSpPr>
          <a:xfrm>
            <a:off x="6230278" y="2318909"/>
            <a:ext cx="5573099" cy="3269430"/>
            <a:chOff x="6230278" y="2318909"/>
            <a:chExt cx="5573099" cy="3269430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CDD3D43A-62AF-4350-A6E5-DB43920554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41" t="4893" r="2896" b="9272"/>
            <a:stretch/>
          </p:blipFill>
          <p:spPr>
            <a:xfrm>
              <a:off x="6911845" y="2768937"/>
              <a:ext cx="4886015" cy="2298363"/>
            </a:xfrm>
            <a:prstGeom prst="rect">
              <a:avLst/>
            </a:prstGeom>
          </p:spPr>
        </p:pic>
        <p:grpSp>
          <p:nvGrpSpPr>
            <p:cNvPr id="12" name="그룹 11"/>
            <p:cNvGrpSpPr/>
            <p:nvPr/>
          </p:nvGrpSpPr>
          <p:grpSpPr>
            <a:xfrm>
              <a:off x="6230278" y="2318909"/>
              <a:ext cx="5573099" cy="3269430"/>
              <a:chOff x="6230278" y="2318909"/>
              <a:chExt cx="5573099" cy="3269430"/>
            </a:xfrm>
          </p:grpSpPr>
          <p:pic>
            <p:nvPicPr>
              <p:cNvPr id="9" name="그림 8"/>
              <p:cNvPicPr>
                <a:picLocks noChangeAspect="1"/>
              </p:cNvPicPr>
              <p:nvPr/>
            </p:nvPicPr>
            <p:blipFill rotWithShape="1">
              <a:blip r:embed="rId4"/>
              <a:srcRect l="14099" t="18160" r="2511" b="9470"/>
              <a:stretch/>
            </p:blipFill>
            <p:spPr>
              <a:xfrm>
                <a:off x="6917361" y="2769733"/>
                <a:ext cx="4886015" cy="2306274"/>
              </a:xfrm>
              <a:prstGeom prst="rect">
                <a:avLst/>
              </a:prstGeom>
            </p:spPr>
          </p:pic>
          <p:grpSp>
            <p:nvGrpSpPr>
              <p:cNvPr id="68" name="그룹 67"/>
              <p:cNvGrpSpPr/>
              <p:nvPr/>
            </p:nvGrpSpPr>
            <p:grpSpPr>
              <a:xfrm>
                <a:off x="6230278" y="2318909"/>
                <a:ext cx="5573099" cy="3269430"/>
                <a:chOff x="335419" y="2585609"/>
                <a:chExt cx="5573099" cy="3269430"/>
              </a:xfrm>
            </p:grpSpPr>
            <p:grpSp>
              <p:nvGrpSpPr>
                <p:cNvPr id="69" name="그룹 68"/>
                <p:cNvGrpSpPr/>
                <p:nvPr/>
              </p:nvGrpSpPr>
              <p:grpSpPr>
                <a:xfrm>
                  <a:off x="335419" y="2754347"/>
                  <a:ext cx="5573099" cy="3100692"/>
                  <a:chOff x="545116" y="2678147"/>
                  <a:chExt cx="5573099" cy="3100692"/>
                </a:xfrm>
              </p:grpSpPr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794971" y="2844307"/>
                    <a:ext cx="415498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120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794971" y="3220545"/>
                    <a:ext cx="415498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871914" y="3588950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871914" y="3973326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871914" y="4355046"/>
                    <a:ext cx="33855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871915" y="4723524"/>
                    <a:ext cx="338554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948859" y="5092002"/>
                    <a:ext cx="261610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79" name="직선 연결선 78"/>
                  <p:cNvCxnSpPr/>
                  <p:nvPr/>
                </p:nvCxnSpPr>
                <p:spPr>
                  <a:xfrm>
                    <a:off x="1212850" y="3736975"/>
                    <a:ext cx="4905365" cy="470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직선 연결선 79"/>
                  <p:cNvCxnSpPr/>
                  <p:nvPr/>
                </p:nvCxnSpPr>
                <p:spPr>
                  <a:xfrm>
                    <a:off x="1210469" y="3359044"/>
                    <a:ext cx="4907746" cy="2465"/>
                  </a:xfrm>
                  <a:prstGeom prst="line">
                    <a:avLst/>
                  </a:prstGeom>
                  <a:ln/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1394503" y="5254467"/>
                    <a:ext cx="457177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2163915" y="5254467"/>
                    <a:ext cx="560235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31.25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5424153" y="5254467"/>
                    <a:ext cx="528971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4541004" y="5254467"/>
                    <a:ext cx="66407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250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2900331" y="5254467"/>
                    <a:ext cx="72869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62.5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3793634" y="5254467"/>
                    <a:ext cx="528293" cy="276999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125</a:t>
                    </a:r>
                    <a:endParaRPr lang="ko-KR" alt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7" name="직사각형 86"/>
                  <p:cNvSpPr/>
                  <p:nvPr/>
                </p:nvSpPr>
                <p:spPr>
                  <a:xfrm>
                    <a:off x="2778522" y="5501840"/>
                    <a:ext cx="177163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lvl="0" algn="ctr" latinLnBrk="0"/>
                    <a:r>
                      <a:rPr lang="en-US" altLang="ko-KR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Concentration</a:t>
                    </a:r>
                    <a:r>
                      <a:rPr lang="en-US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 (</a:t>
                    </a:r>
                    <a:r>
                      <a:rPr lang="el-GR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μ</a:t>
                    </a:r>
                    <a:r>
                      <a:rPr lang="en-US" altLang="zh-CN" sz="12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g/mL)</a:t>
                    </a:r>
                    <a:endParaRPr lang="ko-KR" altLang="en-US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8" name="矩形 5"/>
                  <p:cNvSpPr/>
                  <p:nvPr/>
                </p:nvSpPr>
                <p:spPr>
                  <a:xfrm>
                    <a:off x="545116" y="2678147"/>
                    <a:ext cx="369332" cy="2871318"/>
                  </a:xfrm>
                  <a:prstGeom prst="rect">
                    <a:avLst/>
                  </a:prstGeom>
                </p:spPr>
                <p:txBody>
                  <a:bodyPr vert="vert270" wrap="square">
                    <a:spAutoFit/>
                  </a:bodyPr>
                  <a:lstStyle/>
                  <a:p>
                    <a:pPr algn="ctr">
                      <a:defRPr sz="1000" b="0" i="0" u="none" strike="noStrike" kern="1200" baseline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 altLang="ko-KR" sz="1200" b="1" dirty="0"/>
                      <a:t>Cell Viability (%)</a:t>
                    </a:r>
                    <a:endParaRPr lang="ko-KR" altLang="ko-KR" sz="1200" b="1" dirty="0"/>
                  </a:p>
                </p:txBody>
              </p:sp>
            </p:grpSp>
            <p:sp>
              <p:nvSpPr>
                <p:cNvPr id="70" name="직사각형 69"/>
                <p:cNvSpPr/>
                <p:nvPr/>
              </p:nvSpPr>
              <p:spPr>
                <a:xfrm>
                  <a:off x="2195434" y="2585609"/>
                  <a:ext cx="244778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MTT </a:t>
                  </a:r>
                  <a:r>
                    <a:rPr lang="en-US" altLang="ko-KR" sz="1400" b="1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Aassy</a:t>
                  </a:r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(3T3-L1)</a:t>
                  </a:r>
                  <a:r>
                    <a:rPr lang="ko-KR" altLang="en-US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（</a:t>
                  </a:r>
                  <a:r>
                    <a:rPr lang="en-US" altLang="ko-KR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48h</a:t>
                  </a:r>
                  <a:r>
                    <a:rPr lang="ko-KR" altLang="en-US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）</a:t>
                  </a:r>
                </a:p>
              </p:txBody>
            </p:sp>
          </p:grp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ABD4A015-7D06-41A5-AF43-040BEDBE8AF7}"/>
              </a:ext>
            </a:extLst>
          </p:cNvPr>
          <p:cNvSpPr/>
          <p:nvPr/>
        </p:nvSpPr>
        <p:spPr>
          <a:xfrm>
            <a:off x="172451" y="109248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U-5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49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404F8CB4-2F9C-4EF1-BEAC-69D7AA04B8C2}"/>
              </a:ext>
            </a:extLst>
          </p:cNvPr>
          <p:cNvGrpSpPr/>
          <p:nvPr/>
        </p:nvGrpSpPr>
        <p:grpSpPr>
          <a:xfrm>
            <a:off x="344944" y="2318909"/>
            <a:ext cx="4807734" cy="3269430"/>
            <a:chOff x="344944" y="2318909"/>
            <a:chExt cx="4807734" cy="326943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ADD80F68-38BD-49D5-82FF-1FDA2A454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031" t="4950" r="3047" b="9558"/>
            <a:stretch/>
          </p:blipFill>
          <p:spPr>
            <a:xfrm>
              <a:off x="1040808" y="2787987"/>
              <a:ext cx="4054358" cy="2288349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318909"/>
              <a:ext cx="4807734" cy="3269430"/>
              <a:chOff x="335419" y="2585609"/>
              <a:chExt cx="4807734" cy="3269430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4807734" cy="3100692"/>
                <a:chOff x="545116" y="2678147"/>
                <a:chExt cx="4807734" cy="3100692"/>
              </a:xfrm>
            </p:grpSpPr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72939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72939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72939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72939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140000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140000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72939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586163" y="5501840"/>
                  <a:ext cx="215636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(31.25 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1F82B5D5-074B-487B-934D-C498371C3F3E}"/>
              </a:ext>
            </a:extLst>
          </p:cNvPr>
          <p:cNvGrpSpPr/>
          <p:nvPr/>
        </p:nvGrpSpPr>
        <p:grpSpPr>
          <a:xfrm>
            <a:off x="6230278" y="2318909"/>
            <a:ext cx="4807734" cy="3269430"/>
            <a:chOff x="6230278" y="2318909"/>
            <a:chExt cx="4807734" cy="326943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88CD3B2F-B7FA-4076-A867-50AFDF762B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139" t="4656" r="2940" b="9852"/>
            <a:stretch/>
          </p:blipFill>
          <p:spPr>
            <a:xfrm>
              <a:off x="6940626" y="2775287"/>
              <a:ext cx="4027412" cy="2279973"/>
            </a:xfrm>
            <a:prstGeom prst="rect">
              <a:avLst/>
            </a:prstGeom>
          </p:spPr>
        </p:pic>
        <p:grpSp>
          <p:nvGrpSpPr>
            <p:cNvPr id="68" name="그룹 67"/>
            <p:cNvGrpSpPr/>
            <p:nvPr/>
          </p:nvGrpSpPr>
          <p:grpSpPr>
            <a:xfrm>
              <a:off x="6230278" y="2318909"/>
              <a:ext cx="4807734" cy="3269430"/>
              <a:chOff x="335419" y="2585609"/>
              <a:chExt cx="4807734" cy="3269430"/>
            </a:xfrm>
          </p:grpSpPr>
          <p:grpSp>
            <p:nvGrpSpPr>
              <p:cNvPr id="69" name="그룹 68"/>
              <p:cNvGrpSpPr/>
              <p:nvPr/>
            </p:nvGrpSpPr>
            <p:grpSpPr>
              <a:xfrm>
                <a:off x="335419" y="2754347"/>
                <a:ext cx="4807734" cy="3100692"/>
                <a:chOff x="545116" y="2678147"/>
                <a:chExt cx="4807734" cy="310069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79" name="직선 연결선 78"/>
                <p:cNvCxnSpPr/>
                <p:nvPr/>
              </p:nvCxnSpPr>
              <p:spPr>
                <a:xfrm>
                  <a:off x="1212850" y="3736975"/>
                  <a:ext cx="4140000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직선 연결선 79"/>
                <p:cNvCxnSpPr/>
                <p:nvPr/>
              </p:nvCxnSpPr>
              <p:spPr>
                <a:xfrm>
                  <a:off x="1210469" y="3359044"/>
                  <a:ext cx="4140000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1394503" y="5254467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163915" y="5254467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541004" y="5254467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2900331" y="5254467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793634" y="5254467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2624635" y="5501840"/>
                  <a:ext cx="207941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(62.5 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70" name="직사각형 69"/>
              <p:cNvSpPr/>
              <p:nvPr/>
            </p:nvSpPr>
            <p:spPr>
              <a:xfrm>
                <a:off x="2195434" y="2585609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ABD4A015-7D06-41A5-AF43-040BEDBE8AF7}"/>
              </a:ext>
            </a:extLst>
          </p:cNvPr>
          <p:cNvSpPr/>
          <p:nvPr/>
        </p:nvSpPr>
        <p:spPr>
          <a:xfrm>
            <a:off x="172451" y="109248"/>
            <a:ext cx="30139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B, C, D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564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0B9C0E45-C826-4672-8BF4-EEFB4F27B01E}"/>
              </a:ext>
            </a:extLst>
          </p:cNvPr>
          <p:cNvGrpSpPr/>
          <p:nvPr/>
        </p:nvGrpSpPr>
        <p:grpSpPr>
          <a:xfrm>
            <a:off x="344944" y="2256857"/>
            <a:ext cx="4807734" cy="3359019"/>
            <a:chOff x="344944" y="2256857"/>
            <a:chExt cx="4807734" cy="3359019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829B852C-8A29-452B-B4C0-17B1D207B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883" t="4107" r="1813" b="9172"/>
            <a:stretch/>
          </p:blipFill>
          <p:spPr>
            <a:xfrm>
              <a:off x="1031572" y="2760279"/>
              <a:ext cx="4109489" cy="2318937"/>
            </a:xfrm>
            <a:prstGeom prst="rect">
              <a:avLst/>
            </a:prstGeom>
          </p:spPr>
        </p:pic>
        <p:grpSp>
          <p:nvGrpSpPr>
            <p:cNvPr id="18" name="그룹 17"/>
            <p:cNvGrpSpPr/>
            <p:nvPr/>
          </p:nvGrpSpPr>
          <p:grpSpPr>
            <a:xfrm>
              <a:off x="344944" y="2256857"/>
              <a:ext cx="4807734" cy="3359019"/>
              <a:chOff x="335419" y="2523557"/>
              <a:chExt cx="4807734" cy="3359019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335419" y="2754347"/>
                <a:ext cx="4807734" cy="3128229"/>
                <a:chOff x="545116" y="2678147"/>
                <a:chExt cx="4807734" cy="3128229"/>
              </a:xfrm>
            </p:grpSpPr>
            <p:sp>
              <p:nvSpPr>
                <p:cNvPr id="47" name="TextBox 46"/>
                <p:cNvSpPr txBox="1"/>
                <p:nvPr/>
              </p:nvSpPr>
              <p:spPr>
                <a:xfrm>
                  <a:off x="2163915" y="5272939"/>
                  <a:ext cx="56023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C1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541004" y="5272939"/>
                  <a:ext cx="66407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C4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900331" y="5272939"/>
                  <a:ext cx="7286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C2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793634" y="5272939"/>
                  <a:ext cx="528293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C3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794971" y="2844307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94971" y="3220545"/>
                  <a:ext cx="415498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871914" y="3588950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71914" y="397332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71914" y="4355046"/>
                  <a:ext cx="338555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71915" y="4723524"/>
                  <a:ext cx="33855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48859" y="5092002"/>
                  <a:ext cx="26161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4" name="직선 연결선 43"/>
                <p:cNvCxnSpPr/>
                <p:nvPr/>
              </p:nvCxnSpPr>
              <p:spPr>
                <a:xfrm>
                  <a:off x="1212850" y="3736975"/>
                  <a:ext cx="4140000" cy="470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/>
                <p:cNvCxnSpPr/>
                <p:nvPr/>
              </p:nvCxnSpPr>
              <p:spPr>
                <a:xfrm>
                  <a:off x="1210469" y="3359044"/>
                  <a:ext cx="4140000" cy="2465"/>
                </a:xfrm>
                <a:prstGeom prst="line">
                  <a:avLst/>
                </a:prstGeom>
                <a:ln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1394503" y="5272939"/>
                  <a:ext cx="457177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</a:t>
                  </a:r>
                  <a:endParaRPr lang="ko-KR" alt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070757" y="5529377"/>
                  <a:ext cx="215636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/>
                  <a:r>
                    <a:rPr lang="en-US" altLang="ko-KR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Concentration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 (31.25 </a:t>
                  </a:r>
                  <a:r>
                    <a:rPr lang="el-GR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altLang="zh-CN" sz="12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g/mL)</a:t>
                  </a:r>
                  <a:endParaRPr lang="ko-KR" altLang="en-US" sz="12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矩形 5"/>
                <p:cNvSpPr/>
                <p:nvPr/>
              </p:nvSpPr>
              <p:spPr>
                <a:xfrm>
                  <a:off x="545116" y="2678147"/>
                  <a:ext cx="369332" cy="2871318"/>
                </a:xfrm>
                <a:prstGeom prst="rect">
                  <a:avLst/>
                </a:prstGeom>
              </p:spPr>
              <p:txBody>
                <a:bodyPr vert="vert270" wrap="square">
                  <a:spAutoFit/>
                </a:bodyPr>
                <a:lstStyle/>
                <a:p>
                  <a:pPr algn="ctr">
                    <a:defRPr sz="1000" b="0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r>
                    <a:rPr lang="en-US" altLang="ko-KR" sz="1200" b="1" dirty="0"/>
                    <a:t>Cell Viability (%)</a:t>
                  </a:r>
                  <a:endParaRPr lang="ko-KR" altLang="ko-KR" sz="1200" b="1" dirty="0"/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1715347" y="2523557"/>
                <a:ext cx="244778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 latinLnBrk="0"/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MTT </a:t>
                </a:r>
                <a:r>
                  <a:rPr lang="en-US" altLang="ko-KR" sz="1400" b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Aassy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(3T3-L1)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48h</a:t>
                </a:r>
                <a:r>
                  <a:rPr lang="ko-KR" altLang="en-US" sz="1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</p:grp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ABD4A015-7D06-41A5-AF43-040BEDBE8AF7}"/>
              </a:ext>
            </a:extLst>
          </p:cNvPr>
          <p:cNvSpPr/>
          <p:nvPr/>
        </p:nvSpPr>
        <p:spPr>
          <a:xfrm>
            <a:off x="172451" y="109248"/>
            <a:ext cx="37321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C1, C2, C3, C4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545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C1E924B1-FFB6-4F11-9CDB-3DB7D587CDF5}"/>
              </a:ext>
            </a:extLst>
          </p:cNvPr>
          <p:cNvGrpSpPr/>
          <p:nvPr/>
        </p:nvGrpSpPr>
        <p:grpSpPr>
          <a:xfrm>
            <a:off x="0" y="1811044"/>
            <a:ext cx="11938285" cy="3836662"/>
            <a:chOff x="0" y="2246779"/>
            <a:chExt cx="11938285" cy="3344024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97709040-BC50-4FFD-A3C1-7154A9E446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51" t="1946" r="873" b="8854"/>
            <a:stretch/>
          </p:blipFill>
          <p:spPr>
            <a:xfrm>
              <a:off x="692270" y="2701279"/>
              <a:ext cx="11246015" cy="2372594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249855" y="2636052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9855" y="3012290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6798" y="3380695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6798" y="3765071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6798" y="4146791"/>
              <a:ext cx="3385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26799" y="4515269"/>
              <a:ext cx="3385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03743" y="4883747"/>
              <a:ext cx="26161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직선 연결선 43"/>
            <p:cNvCxnSpPr/>
            <p:nvPr/>
          </p:nvCxnSpPr>
          <p:spPr>
            <a:xfrm>
              <a:off x="667733" y="3528720"/>
              <a:ext cx="11196000" cy="47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665353" y="3150789"/>
              <a:ext cx="11196000" cy="2465"/>
            </a:xfrm>
            <a:prstGeom prst="line">
              <a:avLst/>
            </a:prstGeom>
            <a:ln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92270" y="5083398"/>
              <a:ext cx="4571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69607" y="5071802"/>
              <a:ext cx="2632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5198543" y="5349371"/>
              <a:ext cx="2117887" cy="241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/>
              <a:r>
                <a:rPr lang="en-US" altLang="ko-KR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Concentration</a:t>
              </a:r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 (31.25</a:t>
              </a:r>
              <a:r>
                <a:rPr lang="el-GR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g/mL)</a:t>
              </a:r>
              <a:endParaRPr lang="ko-KR" alt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矩形 5"/>
            <p:cNvSpPr/>
            <p:nvPr/>
          </p:nvSpPr>
          <p:spPr>
            <a:xfrm>
              <a:off x="0" y="2469892"/>
              <a:ext cx="369332" cy="2871318"/>
            </a:xfrm>
            <a:prstGeom prst="rect">
              <a:avLst/>
            </a:prstGeom>
          </p:spPr>
          <p:txBody>
            <a:bodyPr vert="vert270" wrap="square">
              <a:spAutoFit/>
            </a:bodyPr>
            <a:lstStyle/>
            <a:p>
              <a:pPr algn="ctr"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US" altLang="ko-KR" sz="1200" b="1" dirty="0"/>
                <a:t>Cell Viability (%)</a:t>
              </a:r>
              <a:endParaRPr lang="ko-KR" altLang="ko-KR" sz="1200" b="1" dirty="0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5109245" y="2246779"/>
              <a:ext cx="244778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/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MTT </a:t>
              </a:r>
              <a:r>
                <a:rPr lang="en-US" altLang="ko-KR" sz="1400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Aassy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(3T3-L1)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ko-KR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24h</a:t>
              </a:r>
              <a:r>
                <a:rPr lang="ko-KR" altLang="en-US" sz="1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2CEE4E0-10A5-4055-AC32-031FF685A2A3}"/>
                </a:ext>
              </a:extLst>
            </p:cNvPr>
            <p:cNvSpPr txBox="1"/>
            <p:nvPr/>
          </p:nvSpPr>
          <p:spPr>
            <a:xfrm>
              <a:off x="2260999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5D6540-260C-4E8B-985F-D789DB13BE8E}"/>
                </a:ext>
              </a:extLst>
            </p:cNvPr>
            <p:cNvSpPr txBox="1"/>
            <p:nvPr/>
          </p:nvSpPr>
          <p:spPr>
            <a:xfrm>
              <a:off x="3193307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513C2FF-A8A0-4D8D-B7B4-4E2644D76721}"/>
                </a:ext>
              </a:extLst>
            </p:cNvPr>
            <p:cNvSpPr txBox="1"/>
            <p:nvPr/>
          </p:nvSpPr>
          <p:spPr>
            <a:xfrm>
              <a:off x="5057923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C629150-BB42-4513-AA7E-00C06F6CCF80}"/>
                </a:ext>
              </a:extLst>
            </p:cNvPr>
            <p:cNvSpPr txBox="1"/>
            <p:nvPr/>
          </p:nvSpPr>
          <p:spPr>
            <a:xfrm>
              <a:off x="1794845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E6E4B01-B1D1-4A18-8DCA-F794BAB60238}"/>
                </a:ext>
              </a:extLst>
            </p:cNvPr>
            <p:cNvSpPr txBox="1"/>
            <p:nvPr/>
          </p:nvSpPr>
          <p:spPr>
            <a:xfrm>
              <a:off x="2709397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1530855-367A-44D9-B61A-5E6BF228EA38}"/>
                </a:ext>
              </a:extLst>
            </p:cNvPr>
            <p:cNvSpPr txBox="1"/>
            <p:nvPr/>
          </p:nvSpPr>
          <p:spPr>
            <a:xfrm>
              <a:off x="3659461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D5F80F9-DB8B-4553-AB8D-95371D1F6057}"/>
                </a:ext>
              </a:extLst>
            </p:cNvPr>
            <p:cNvSpPr txBox="1"/>
            <p:nvPr/>
          </p:nvSpPr>
          <p:spPr>
            <a:xfrm>
              <a:off x="541006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AAE5482-4CDB-4B2B-9DA1-639D0453AC14}"/>
                </a:ext>
              </a:extLst>
            </p:cNvPr>
            <p:cNvSpPr txBox="1"/>
            <p:nvPr/>
          </p:nvSpPr>
          <p:spPr>
            <a:xfrm>
              <a:off x="4125615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0BF860D-1811-41C6-AB22-27852EA42BED}"/>
                </a:ext>
              </a:extLst>
            </p:cNvPr>
            <p:cNvSpPr txBox="1"/>
            <p:nvPr/>
          </p:nvSpPr>
          <p:spPr>
            <a:xfrm>
              <a:off x="4591769" y="5071802"/>
              <a:ext cx="20418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B6D12011-151A-4CBC-BCE0-718C0DF55DF4}"/>
                </a:ext>
              </a:extLst>
            </p:cNvPr>
            <p:cNvSpPr txBox="1"/>
            <p:nvPr/>
          </p:nvSpPr>
          <p:spPr>
            <a:xfrm>
              <a:off x="587615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6C7D3E3-DF8A-40B8-A2B6-158BECE58403}"/>
                </a:ext>
              </a:extLst>
            </p:cNvPr>
            <p:cNvSpPr txBox="1"/>
            <p:nvPr/>
          </p:nvSpPr>
          <p:spPr>
            <a:xfrm>
              <a:off x="634223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1FB8EF5E-71C5-4E25-8002-BC1BBC25EEC0}"/>
                </a:ext>
              </a:extLst>
            </p:cNvPr>
            <p:cNvSpPr txBox="1"/>
            <p:nvPr/>
          </p:nvSpPr>
          <p:spPr>
            <a:xfrm>
              <a:off x="727440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6BF7791-198F-4CA0-8FC3-3F14A6C2A37A}"/>
                </a:ext>
              </a:extLst>
            </p:cNvPr>
            <p:cNvSpPr txBox="1"/>
            <p:nvPr/>
          </p:nvSpPr>
          <p:spPr>
            <a:xfrm>
              <a:off x="774049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83BF357-5835-41F3-9C80-22705216FA29}"/>
                </a:ext>
              </a:extLst>
            </p:cNvPr>
            <p:cNvSpPr txBox="1"/>
            <p:nvPr/>
          </p:nvSpPr>
          <p:spPr>
            <a:xfrm>
              <a:off x="820657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D58925C-23F7-4A54-A9A4-A1E84E04688B}"/>
                </a:ext>
              </a:extLst>
            </p:cNvPr>
            <p:cNvSpPr txBox="1"/>
            <p:nvPr/>
          </p:nvSpPr>
          <p:spPr>
            <a:xfrm>
              <a:off x="867266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7C606BF-B47D-4477-9738-4CA685A74D27}"/>
                </a:ext>
              </a:extLst>
            </p:cNvPr>
            <p:cNvSpPr txBox="1"/>
            <p:nvPr/>
          </p:nvSpPr>
          <p:spPr>
            <a:xfrm>
              <a:off x="913874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9C5A3D81-C444-47D8-8F80-093D24A12D4F}"/>
                </a:ext>
              </a:extLst>
            </p:cNvPr>
            <p:cNvSpPr txBox="1"/>
            <p:nvPr/>
          </p:nvSpPr>
          <p:spPr>
            <a:xfrm>
              <a:off x="960483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2F5D5D2-3F4A-415E-82D2-F621336E857C}"/>
                </a:ext>
              </a:extLst>
            </p:cNvPr>
            <p:cNvSpPr txBox="1"/>
            <p:nvPr/>
          </p:nvSpPr>
          <p:spPr>
            <a:xfrm>
              <a:off x="1007091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9221BDC-2DAA-4F17-A30C-4610436389E9}"/>
                </a:ext>
              </a:extLst>
            </p:cNvPr>
            <p:cNvSpPr txBox="1"/>
            <p:nvPr/>
          </p:nvSpPr>
          <p:spPr>
            <a:xfrm>
              <a:off x="1053700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2245AA60-4C94-4FCB-9A63-54A61CE18B01}"/>
                </a:ext>
              </a:extLst>
            </p:cNvPr>
            <p:cNvSpPr txBox="1"/>
            <p:nvPr/>
          </p:nvSpPr>
          <p:spPr>
            <a:xfrm>
              <a:off x="1100308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22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21184FB-79ED-450F-9DE3-1C8FC94E11C4}"/>
                </a:ext>
              </a:extLst>
            </p:cNvPr>
            <p:cNvSpPr txBox="1"/>
            <p:nvPr/>
          </p:nvSpPr>
          <p:spPr>
            <a:xfrm>
              <a:off x="11469168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AE08D8D-EA37-4ED4-95BD-FED72D625784}"/>
                </a:ext>
              </a:extLst>
            </p:cNvPr>
            <p:cNvSpPr txBox="1"/>
            <p:nvPr/>
          </p:nvSpPr>
          <p:spPr>
            <a:xfrm>
              <a:off x="6808323" y="5071802"/>
              <a:ext cx="39809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D190307C-D30E-4790-8573-C321CD0189F8}"/>
              </a:ext>
            </a:extLst>
          </p:cNvPr>
          <p:cNvSpPr/>
          <p:nvPr/>
        </p:nvSpPr>
        <p:spPr>
          <a:xfrm>
            <a:off x="172451" y="109248"/>
            <a:ext cx="40735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Peptides isolated  pellet</a:t>
            </a:r>
            <a:endParaRPr lang="ko-KR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004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8336</TotalTime>
  <Words>545</Words>
  <Application>Microsoft Macintosh PowerPoint</Application>
  <PresentationFormat>와이드스크린</PresentationFormat>
  <Paragraphs>283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테마</vt:lpstr>
      <vt:lpstr>Cell viability assay by MTT  on 3T3-L1 cells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Kim EunKyung</cp:lastModifiedBy>
  <cp:revision>178</cp:revision>
  <cp:lastPrinted>2019-03-28T08:43:21Z</cp:lastPrinted>
  <dcterms:created xsi:type="dcterms:W3CDTF">2019-02-26T01:30:41Z</dcterms:created>
  <dcterms:modified xsi:type="dcterms:W3CDTF">2020-10-30T06:59:57Z</dcterms:modified>
</cp:coreProperties>
</file>