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71" r:id="rId3"/>
    <p:sldId id="277" r:id="rId4"/>
    <p:sldId id="289" r:id="rId5"/>
    <p:sldId id="290" r:id="rId6"/>
    <p:sldId id="291" r:id="rId7"/>
    <p:sldId id="275" r:id="rId8"/>
    <p:sldId id="292" r:id="rId9"/>
    <p:sldId id="261" r:id="rId10"/>
    <p:sldId id="285" r:id="rId11"/>
    <p:sldId id="281" r:id="rId12"/>
    <p:sldId id="282" r:id="rId1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703" autoAdjust="0"/>
  </p:normalViewPr>
  <p:slideViewPr>
    <p:cSldViewPr snapToGrid="0">
      <p:cViewPr varScale="1">
        <p:scale>
          <a:sx n="85" d="100"/>
          <a:sy n="85" d="100"/>
        </p:scale>
        <p:origin x="10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wmf"/><Relationship Id="rId7" Type="http://schemas.openxmlformats.org/officeDocument/2006/relationships/image" Target="../media/image7.e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e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6" Type="http://schemas.openxmlformats.org/officeDocument/2006/relationships/image" Target="../media/image23.emf"/><Relationship Id="rId11" Type="http://schemas.openxmlformats.org/officeDocument/2006/relationships/image" Target="../media/image28.emf"/><Relationship Id="rId5" Type="http://schemas.openxmlformats.org/officeDocument/2006/relationships/image" Target="../media/image22.emf"/><Relationship Id="rId10" Type="http://schemas.openxmlformats.org/officeDocument/2006/relationships/image" Target="../media/image27.emf"/><Relationship Id="rId4" Type="http://schemas.openxmlformats.org/officeDocument/2006/relationships/image" Target="../media/image21.emf"/><Relationship Id="rId9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12" Type="http://schemas.openxmlformats.org/officeDocument/2006/relationships/image" Target="../media/image48.e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11" Type="http://schemas.openxmlformats.org/officeDocument/2006/relationships/image" Target="../media/image47.emf"/><Relationship Id="rId5" Type="http://schemas.openxmlformats.org/officeDocument/2006/relationships/image" Target="../media/image41.wmf"/><Relationship Id="rId10" Type="http://schemas.openxmlformats.org/officeDocument/2006/relationships/image" Target="../media/image46.emf"/><Relationship Id="rId4" Type="http://schemas.openxmlformats.org/officeDocument/2006/relationships/image" Target="../media/image40.wmf"/><Relationship Id="rId9" Type="http://schemas.openxmlformats.org/officeDocument/2006/relationships/image" Target="../media/image4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078B3-1ABD-4D75-8CA5-8D626B30D5F0}" type="datetimeFigureOut">
              <a:rPr lang="ko-KR" altLang="en-US" smtClean="0"/>
              <a:t>2020-03-05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30A5C-A74B-4B69-873A-F409C548C20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4614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 lang="ko-KR" altLang="en-US"/>
            </a:pPr>
            <a:fld id="{36933F0C-96F7-4E9C-84F5-0CFF5D0D01FE}" type="slidenum">
              <a:rPr lang="en-US" altLang="en-US"/>
              <a:pPr lvl="0">
                <a:defRPr lang="ko-KR" altLang="en-US"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4163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6ADCE-4627-41DA-BAF8-8F03D780C4C3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1936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그래서 </a:t>
            </a:r>
            <a:r>
              <a:rPr lang="ko-KR" altLang="en-US" dirty="0" err="1" smtClean="0"/>
              <a:t>난소암</a:t>
            </a:r>
            <a:r>
              <a:rPr lang="ko-KR" altLang="en-US" dirty="0" smtClean="0"/>
              <a:t> 줄기세포에서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타입별로</a:t>
            </a:r>
            <a:r>
              <a:rPr lang="ko-KR" altLang="en-US" dirty="0" smtClean="0"/>
              <a:t> 확인해 보았다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33F0C-96F7-4E9C-84F5-0CFF5D0D01FE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8061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30A5C-A74B-4B69-873A-F409C548C200}" type="slidenum">
              <a:rPr lang="ko-KR" altLang="en-US" smtClean="0"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7284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D149-1DCA-4329-B8BF-52E11B796530}" type="datetimeFigureOut">
              <a:rPr lang="ko-KR" altLang="en-US" smtClean="0"/>
              <a:t>2020-03-05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BCA6-F372-4CA4-BDB8-235B5DF0C60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488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D149-1DCA-4329-B8BF-52E11B796530}" type="datetimeFigureOut">
              <a:rPr lang="ko-KR" altLang="en-US" smtClean="0"/>
              <a:t>2020-03-05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BCA6-F372-4CA4-BDB8-235B5DF0C60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8837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D149-1DCA-4329-B8BF-52E11B796530}" type="datetimeFigureOut">
              <a:rPr lang="ko-KR" altLang="en-US" smtClean="0"/>
              <a:t>2020-03-05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BCA6-F372-4CA4-BDB8-235B5DF0C60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5098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D149-1DCA-4329-B8BF-52E11B796530}" type="datetimeFigureOut">
              <a:rPr lang="ko-KR" altLang="en-US" smtClean="0"/>
              <a:t>2020-03-05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BCA6-F372-4CA4-BDB8-235B5DF0C60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19054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D149-1DCA-4329-B8BF-52E11B796530}" type="datetimeFigureOut">
              <a:rPr lang="ko-KR" altLang="en-US" smtClean="0"/>
              <a:t>2020-03-05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BCA6-F372-4CA4-BDB8-235B5DF0C60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5643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D149-1DCA-4329-B8BF-52E11B796530}" type="datetimeFigureOut">
              <a:rPr lang="ko-KR" altLang="en-US" smtClean="0"/>
              <a:t>2020-03-05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BCA6-F372-4CA4-BDB8-235B5DF0C60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0210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D149-1DCA-4329-B8BF-52E11B796530}" type="datetimeFigureOut">
              <a:rPr lang="ko-KR" altLang="en-US" smtClean="0"/>
              <a:t>2020-03-05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BCA6-F372-4CA4-BDB8-235B5DF0C60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4175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D149-1DCA-4329-B8BF-52E11B796530}" type="datetimeFigureOut">
              <a:rPr lang="ko-KR" altLang="en-US" smtClean="0"/>
              <a:t>2020-03-05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BCA6-F372-4CA4-BDB8-235B5DF0C60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02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D149-1DCA-4329-B8BF-52E11B796530}" type="datetimeFigureOut">
              <a:rPr lang="ko-KR" altLang="en-US" smtClean="0"/>
              <a:t>2020-03-05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BCA6-F372-4CA4-BDB8-235B5DF0C60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7641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D149-1DCA-4329-B8BF-52E11B796530}" type="datetimeFigureOut">
              <a:rPr lang="ko-KR" altLang="en-US" smtClean="0"/>
              <a:t>2020-03-05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BCA6-F372-4CA4-BDB8-235B5DF0C60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97994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D149-1DCA-4329-B8BF-52E11B796530}" type="datetimeFigureOut">
              <a:rPr lang="ko-KR" altLang="en-US" smtClean="0"/>
              <a:t>2020-03-05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BBCA6-F372-4CA4-BDB8-235B5DF0C60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20200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AD149-1DCA-4329-B8BF-52E11B796530}" type="datetimeFigureOut">
              <a:rPr lang="ko-KR" altLang="en-US" smtClean="0"/>
              <a:t>2020-03-05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BBCA6-F372-4CA4-BDB8-235B5DF0C60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786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18" Type="http://schemas.openxmlformats.org/officeDocument/2006/relationships/image" Target="../media/image14.png"/><Relationship Id="rId26" Type="http://schemas.openxmlformats.org/officeDocument/2006/relationships/image" Target="../media/image9.emf"/><Relationship Id="rId3" Type="http://schemas.openxmlformats.org/officeDocument/2006/relationships/notesSlide" Target="../notesSlides/notesSlide1.xml"/><Relationship Id="rId21" Type="http://schemas.openxmlformats.org/officeDocument/2006/relationships/oleObject" Target="../embeddings/oleObject7.bin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3.png"/><Relationship Id="rId25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.png"/><Relationship Id="rId20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24" Type="http://schemas.openxmlformats.org/officeDocument/2006/relationships/image" Target="../media/image8.emf"/><Relationship Id="rId5" Type="http://schemas.openxmlformats.org/officeDocument/2006/relationships/image" Target="../media/image1.wmf"/><Relationship Id="rId15" Type="http://schemas.openxmlformats.org/officeDocument/2006/relationships/image" Target="../media/image11.png"/><Relationship Id="rId23" Type="http://schemas.openxmlformats.org/officeDocument/2006/relationships/oleObject" Target="../embeddings/oleObject8.bin"/><Relationship Id="rId10" Type="http://schemas.openxmlformats.org/officeDocument/2006/relationships/oleObject" Target="../embeddings/oleObject4.bin"/><Relationship Id="rId19" Type="http://schemas.openxmlformats.org/officeDocument/2006/relationships/oleObject" Target="../embeddings/oleObject6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image" Target="../media/image10.png"/><Relationship Id="rId22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13" Type="http://schemas.openxmlformats.org/officeDocument/2006/relationships/image" Target="../media/image31.png"/><Relationship Id="rId18" Type="http://schemas.openxmlformats.org/officeDocument/2006/relationships/image" Target="../media/image23.emf"/><Relationship Id="rId26" Type="http://schemas.openxmlformats.org/officeDocument/2006/relationships/oleObject" Target="../embeddings/oleObject19.bin"/><Relationship Id="rId3" Type="http://schemas.openxmlformats.org/officeDocument/2006/relationships/image" Target="../media/image29.gif"/><Relationship Id="rId21" Type="http://schemas.openxmlformats.org/officeDocument/2006/relationships/image" Target="../media/image24.emf"/><Relationship Id="rId7" Type="http://schemas.openxmlformats.org/officeDocument/2006/relationships/image" Target="../media/image19.emf"/><Relationship Id="rId12" Type="http://schemas.openxmlformats.org/officeDocument/2006/relationships/image" Target="../media/image21.emf"/><Relationship Id="rId17" Type="http://schemas.openxmlformats.org/officeDocument/2006/relationships/oleObject" Target="../embeddings/oleObject15.bin"/><Relationship Id="rId25" Type="http://schemas.openxmlformats.org/officeDocument/2006/relationships/image" Target="../media/image26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.png"/><Relationship Id="rId20" Type="http://schemas.openxmlformats.org/officeDocument/2006/relationships/oleObject" Target="../embeddings/oleObject16.bin"/><Relationship Id="rId29" Type="http://schemas.openxmlformats.org/officeDocument/2006/relationships/image" Target="../media/image28.e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11" Type="http://schemas.openxmlformats.org/officeDocument/2006/relationships/oleObject" Target="../embeddings/oleObject13.bin"/><Relationship Id="rId24" Type="http://schemas.openxmlformats.org/officeDocument/2006/relationships/oleObject" Target="../embeddings/oleObject18.bin"/><Relationship Id="rId5" Type="http://schemas.openxmlformats.org/officeDocument/2006/relationships/image" Target="../media/image18.emf"/><Relationship Id="rId15" Type="http://schemas.openxmlformats.org/officeDocument/2006/relationships/image" Target="../media/image22.emf"/><Relationship Id="rId23" Type="http://schemas.openxmlformats.org/officeDocument/2006/relationships/image" Target="../media/image25.emf"/><Relationship Id="rId28" Type="http://schemas.openxmlformats.org/officeDocument/2006/relationships/oleObject" Target="../embeddings/oleObject20.bin"/><Relationship Id="rId10" Type="http://schemas.openxmlformats.org/officeDocument/2006/relationships/image" Target="../media/image20.emf"/><Relationship Id="rId19" Type="http://schemas.openxmlformats.org/officeDocument/2006/relationships/image" Target="../media/image33.png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2.bin"/><Relationship Id="rId14" Type="http://schemas.openxmlformats.org/officeDocument/2006/relationships/oleObject" Target="../embeddings/oleObject14.bin"/><Relationship Id="rId22" Type="http://schemas.openxmlformats.org/officeDocument/2006/relationships/oleObject" Target="../embeddings/oleObject17.bin"/><Relationship Id="rId27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41.wmf"/><Relationship Id="rId18" Type="http://schemas.openxmlformats.org/officeDocument/2006/relationships/oleObject" Target="../embeddings/oleObject28.bin"/><Relationship Id="rId26" Type="http://schemas.openxmlformats.org/officeDocument/2006/relationships/oleObject" Target="../embeddings/oleObject32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45.emf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25.bin"/><Relationship Id="rId17" Type="http://schemas.openxmlformats.org/officeDocument/2006/relationships/image" Target="../media/image43.wmf"/><Relationship Id="rId25" Type="http://schemas.openxmlformats.org/officeDocument/2006/relationships/image" Target="../media/image47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7.bin"/><Relationship Id="rId20" Type="http://schemas.openxmlformats.org/officeDocument/2006/relationships/oleObject" Target="../embeddings/oleObject29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40.wmf"/><Relationship Id="rId24" Type="http://schemas.openxmlformats.org/officeDocument/2006/relationships/oleObject" Target="../embeddings/oleObject31.bin"/><Relationship Id="rId5" Type="http://schemas.openxmlformats.org/officeDocument/2006/relationships/image" Target="../media/image37.wmf"/><Relationship Id="rId15" Type="http://schemas.openxmlformats.org/officeDocument/2006/relationships/image" Target="../media/image42.wmf"/><Relationship Id="rId23" Type="http://schemas.openxmlformats.org/officeDocument/2006/relationships/image" Target="../media/image46.emf"/><Relationship Id="rId10" Type="http://schemas.openxmlformats.org/officeDocument/2006/relationships/oleObject" Target="../embeddings/oleObject24.bin"/><Relationship Id="rId19" Type="http://schemas.openxmlformats.org/officeDocument/2006/relationships/image" Target="../media/image44.w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39.wmf"/><Relationship Id="rId14" Type="http://schemas.openxmlformats.org/officeDocument/2006/relationships/oleObject" Target="../embeddings/oleObject26.bin"/><Relationship Id="rId22" Type="http://schemas.openxmlformats.org/officeDocument/2006/relationships/oleObject" Target="../embeddings/oleObject30.bin"/><Relationship Id="rId27" Type="http://schemas.openxmlformats.org/officeDocument/2006/relationships/image" Target="../media/image4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83711" y="5871617"/>
            <a:ext cx="1169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1825" indent="-631825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S1. Expression of </a:t>
            </a:r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stemenss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 marker in ovarian cancer and CSCs. (A) Expression of ABCG2, OCT3/4, NANOG and KLF4 proteins was confirmed by immunoblotting in A2780 and A2780-SP cells (left panel) and shown in a graph (right panel). (B) ABCG2, OCT3/4, NANOG, SOX2 and ALDH1 mRNA levels of </a:t>
            </a:r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stemness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-associated genes were measured by real-time RT-PCR in A2780 and A2780-SP cells. Data are expressed as mean ± SD of n= 3 independent experiments, *P&lt;0.05, **P&lt;0.01, ***P&lt;0.001 compared with A2780.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83711" y="526017"/>
            <a:ext cx="7591852" cy="4915642"/>
            <a:chOff x="83711" y="283421"/>
            <a:chExt cx="7591852" cy="4915642"/>
          </a:xfrm>
        </p:grpSpPr>
        <p:sp>
          <p:nvSpPr>
            <p:cNvPr id="4" name="TextBox 3"/>
            <p:cNvSpPr txBox="1"/>
            <p:nvPr/>
          </p:nvSpPr>
          <p:spPr>
            <a:xfrm>
              <a:off x="83711" y="283421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39" name="개체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92993566"/>
                </p:ext>
              </p:extLst>
            </p:nvPr>
          </p:nvGraphicFramePr>
          <p:xfrm>
            <a:off x="3236913" y="3276600"/>
            <a:ext cx="1676400" cy="1922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08" name="Prism Project" r:id="rId4" imgW="2474640" imgH="2828520" progId="Prism5.Document">
                    <p:embed/>
                  </p:oleObj>
                </mc:Choice>
                <mc:Fallback>
                  <p:oleObj name="Prism Project" r:id="rId4" imgW="2474640" imgH="2828520" progId="Prism5.Document">
                    <p:embed/>
                    <p:pic>
                      <p:nvPicPr>
                        <p:cNvPr id="39" name="개체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6913" y="3276600"/>
                          <a:ext cx="1676400" cy="1922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개체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9203911"/>
                </p:ext>
              </p:extLst>
            </p:nvPr>
          </p:nvGraphicFramePr>
          <p:xfrm>
            <a:off x="409575" y="3276600"/>
            <a:ext cx="1679575" cy="1920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09" name="Prism Project" r:id="rId6" imgW="2471760" imgH="2828520" progId="Prism5.Document">
                    <p:embed/>
                  </p:oleObj>
                </mc:Choice>
                <mc:Fallback>
                  <p:oleObj name="Prism Project" r:id="rId6" imgW="2471760" imgH="2828520" progId="Prism5.Document">
                    <p:embed/>
                    <p:pic>
                      <p:nvPicPr>
                        <p:cNvPr id="42" name="개체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9575" y="3276600"/>
                          <a:ext cx="1679575" cy="19208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" name="개체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95186088"/>
                </p:ext>
              </p:extLst>
            </p:nvPr>
          </p:nvGraphicFramePr>
          <p:xfrm>
            <a:off x="1822450" y="3276600"/>
            <a:ext cx="1677988" cy="1922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10" name="Prism Project" r:id="rId8" imgW="2467080" imgH="2828520" progId="Prism5.Document">
                    <p:embed/>
                  </p:oleObj>
                </mc:Choice>
                <mc:Fallback>
                  <p:oleObj name="Prism Project" r:id="rId8" imgW="2467080" imgH="2828520" progId="Prism5.Document">
                    <p:embed/>
                    <p:pic>
                      <p:nvPicPr>
                        <p:cNvPr id="45" name="개체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22450" y="3276600"/>
                          <a:ext cx="1677988" cy="1922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개체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2047837"/>
                </p:ext>
              </p:extLst>
            </p:nvPr>
          </p:nvGraphicFramePr>
          <p:xfrm>
            <a:off x="4646613" y="3276600"/>
            <a:ext cx="1600200" cy="1922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11" name="Prism Project" r:id="rId10" imgW="2355840" imgH="2828520" progId="Prism5.Document">
                    <p:embed/>
                  </p:oleObj>
                </mc:Choice>
                <mc:Fallback>
                  <p:oleObj name="Prism Project" r:id="rId10" imgW="2355840" imgH="2828520" progId="Prism5.Document">
                    <p:embed/>
                    <p:pic>
                      <p:nvPicPr>
                        <p:cNvPr id="48" name="개체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6613" y="3276600"/>
                          <a:ext cx="1600200" cy="1922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" name="개체 53"/>
            <p:cNvGraphicFramePr/>
            <p:nvPr>
              <p:extLst>
                <p:ext uri="{D42A27DB-BD31-4B8C-83A1-F6EECF244321}">
                  <p14:modId xmlns:p14="http://schemas.microsoft.com/office/powerpoint/2010/main" val="599990989"/>
                </p:ext>
              </p:extLst>
            </p:nvPr>
          </p:nvGraphicFramePr>
          <p:xfrm>
            <a:off x="5978525" y="3276600"/>
            <a:ext cx="1697038" cy="1922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12" name="Prism Project" r:id="rId12" imgW="2585880" imgH="2828520" progId="Prism5.Document">
                    <p:embed/>
                  </p:oleObj>
                </mc:Choice>
                <mc:Fallback>
                  <p:oleObj name="Prism Project" r:id="rId12" imgW="2585880" imgH="2828520" progId="Prism5.Document">
                    <p:embed/>
                    <p:pic>
                      <p:nvPicPr>
                        <p:cNvPr id="54" name="개체 5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78525" y="3276600"/>
                          <a:ext cx="1697038" cy="1922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" name="TextBox 51"/>
            <p:cNvSpPr txBox="1"/>
            <p:nvPr/>
          </p:nvSpPr>
          <p:spPr>
            <a:xfrm>
              <a:off x="83711" y="304764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" name="그룹 1"/>
            <p:cNvGrpSpPr/>
            <p:nvPr/>
          </p:nvGrpSpPr>
          <p:grpSpPr>
            <a:xfrm>
              <a:off x="417443" y="525669"/>
              <a:ext cx="1814938" cy="2103099"/>
              <a:chOff x="387626" y="784083"/>
              <a:chExt cx="1814938" cy="2103099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447260" y="1266781"/>
                <a:ext cx="631639" cy="2439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r">
                  <a:defRPr lang="ko-KR" altLang="en-US"/>
                </a:pPr>
                <a:r>
                  <a:rPr lang="en-US" altLang="ko-KR" sz="1000" b="1" dirty="0">
                    <a:latin typeface="Arial"/>
                    <a:cs typeface="Arial"/>
                  </a:rPr>
                  <a:t>ABCG2</a:t>
                </a:r>
                <a:endParaRPr lang="ko-KR" alt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87626" y="2616347"/>
                <a:ext cx="691274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r">
                  <a:defRPr lang="ko-KR" altLang="en-US"/>
                </a:pPr>
                <a:r>
                  <a:rPr lang="en-US" altLang="ko-KR" sz="1000" b="1" dirty="0">
                    <a:latin typeface="Arial"/>
                    <a:cs typeface="Arial"/>
                  </a:rPr>
                  <a:t>GAPDH</a:t>
                </a:r>
                <a:endParaRPr lang="ko-KR" alt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07504" y="1604173"/>
                <a:ext cx="671396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r">
                  <a:defRPr lang="ko-KR" altLang="en-US"/>
                </a:pPr>
                <a:r>
                  <a:rPr lang="en-US" altLang="ko-KR" sz="1000" b="1" dirty="0" smtClean="0">
                    <a:latin typeface="Arial"/>
                    <a:cs typeface="Arial"/>
                  </a:rPr>
                  <a:t>OCT3/4</a:t>
                </a:r>
                <a:endParaRPr lang="ko-KR" alt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87626" y="1951503"/>
                <a:ext cx="691274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r">
                  <a:defRPr lang="ko-KR" altLang="en-US"/>
                </a:pPr>
                <a:r>
                  <a:rPr lang="en-US" altLang="ko-KR" sz="1000" b="1" dirty="0">
                    <a:latin typeface="Arial"/>
                    <a:cs typeface="Arial"/>
                  </a:rPr>
                  <a:t>NANOG</a:t>
                </a:r>
                <a:endParaRPr lang="ko-KR" altLang="en-US" sz="1000" b="1" dirty="0">
                  <a:latin typeface="Arial"/>
                  <a:cs typeface="Arial"/>
                </a:endParaRPr>
              </a:p>
            </p:txBody>
          </p:sp>
          <p:pic>
            <p:nvPicPr>
              <p:cNvPr id="22" name="그림 21"/>
              <p:cNvPicPr preferRelativeResize="0">
                <a:picLocks/>
              </p:cNvPicPr>
              <p:nvPr/>
            </p:nvPicPr>
            <p:blipFill rotWithShape="1">
              <a:blip r:embed="rId14"/>
              <a:stretch>
                <a:fillRect/>
              </a:stretch>
            </p:blipFill>
            <p:spPr>
              <a:xfrm>
                <a:off x="1080285" y="1923759"/>
                <a:ext cx="720000" cy="288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4" name="TextBox 33"/>
              <p:cNvSpPr txBox="1"/>
              <p:nvPr/>
            </p:nvSpPr>
            <p:spPr>
              <a:xfrm rot="18900000">
                <a:off x="1074058" y="840975"/>
                <a:ext cx="630167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defRPr lang="ko-KR" altLang="en-US"/>
                </a:pPr>
                <a:r>
                  <a:rPr lang="en-US" altLang="ko-KR" sz="1000" b="1" dirty="0">
                    <a:latin typeface="Arial"/>
                    <a:cs typeface="Arial"/>
                  </a:rPr>
                  <a:t>A2780</a:t>
                </a:r>
                <a:endParaRPr lang="ko-KR" alt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 rot="18900000">
                <a:off x="1411482" y="784083"/>
                <a:ext cx="791082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defRPr lang="ko-KR" altLang="en-US"/>
                </a:pPr>
                <a:r>
                  <a:rPr lang="en-US" altLang="ko-KR" sz="1000" b="1">
                    <a:latin typeface="Arial"/>
                    <a:cs typeface="Arial"/>
                  </a:rPr>
                  <a:t>A2780-SP</a:t>
                </a:r>
                <a:endParaRPr lang="ko-KR" altLang="en-US" sz="1000" b="1">
                  <a:latin typeface="Arial"/>
                  <a:cs typeface="Arial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66530" y="2273915"/>
                <a:ext cx="51237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KLF4</a:t>
                </a:r>
                <a:endParaRPr lang="ko-KR" alt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3" name="그림 32"/>
              <p:cNvPicPr preferRelativeResize="0">
                <a:picLocks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0285" y="1248337"/>
                <a:ext cx="720000" cy="288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36" name="그림 35"/>
              <p:cNvPicPr preferRelativeResize="0">
                <a:picLocks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0285" y="1586048"/>
                <a:ext cx="720000" cy="288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38" name="그림 37"/>
              <p:cNvPicPr preferRelativeResize="0">
                <a:picLocks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0285" y="2261470"/>
                <a:ext cx="720000" cy="288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40" name="그림 39"/>
              <p:cNvPicPr preferRelativeResize="0">
                <a:picLocks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0285" y="2599182"/>
                <a:ext cx="720000" cy="288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graphicFrame>
          <p:nvGraphicFramePr>
            <p:cNvPr id="3" name="개체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3464935"/>
                </p:ext>
              </p:extLst>
            </p:nvPr>
          </p:nvGraphicFramePr>
          <p:xfrm>
            <a:off x="1887542" y="825637"/>
            <a:ext cx="1440203" cy="198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13" name="Prism Project" r:id="rId19" imgW="2016000" imgH="2772000" progId="Prism5.Document">
                    <p:embed/>
                  </p:oleObj>
                </mc:Choice>
                <mc:Fallback>
                  <p:oleObj name="Prism Project" r:id="rId19" imgW="2016000" imgH="2772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1887542" y="825637"/>
                          <a:ext cx="1440203" cy="198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" name="개체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1025087"/>
                </p:ext>
              </p:extLst>
            </p:nvPr>
          </p:nvGraphicFramePr>
          <p:xfrm>
            <a:off x="3286751" y="825637"/>
            <a:ext cx="1440203" cy="198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14" name="Prism Project" r:id="rId21" imgW="2016000" imgH="2772000" progId="Prism5.Document">
                    <p:embed/>
                  </p:oleObj>
                </mc:Choice>
                <mc:Fallback>
                  <p:oleObj name="Prism Project" r:id="rId21" imgW="2016000" imgH="2772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3286751" y="825637"/>
                          <a:ext cx="1440203" cy="198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개체 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81888599"/>
                </p:ext>
              </p:extLst>
            </p:nvPr>
          </p:nvGraphicFramePr>
          <p:xfrm>
            <a:off x="4685960" y="825637"/>
            <a:ext cx="1440203" cy="198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15" name="Prism Project" r:id="rId23" imgW="2016000" imgH="2772000" progId="Prism5.Document">
                    <p:embed/>
                  </p:oleObj>
                </mc:Choice>
                <mc:Fallback>
                  <p:oleObj name="Prism Project" r:id="rId23" imgW="2016000" imgH="2772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4685960" y="825637"/>
                          <a:ext cx="1440203" cy="198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개체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61522792"/>
                </p:ext>
              </p:extLst>
            </p:nvPr>
          </p:nvGraphicFramePr>
          <p:xfrm>
            <a:off x="6085170" y="825637"/>
            <a:ext cx="1440203" cy="198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16" name="Prism Project" r:id="rId25" imgW="2016000" imgH="2772000" progId="Prism5.Document">
                    <p:embed/>
                  </p:oleObj>
                </mc:Choice>
                <mc:Fallback>
                  <p:oleObj name="Prism Project" r:id="rId25" imgW="2016000" imgH="2772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6085170" y="825637"/>
                          <a:ext cx="1440203" cy="198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6120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293511" y="356757"/>
            <a:ext cx="11144518" cy="5978971"/>
            <a:chOff x="0" y="356757"/>
            <a:chExt cx="11144518" cy="5978971"/>
          </a:xfrm>
        </p:grpSpPr>
        <p:sp>
          <p:nvSpPr>
            <p:cNvPr id="5" name="TextBox 4"/>
            <p:cNvSpPr txBox="1"/>
            <p:nvPr/>
          </p:nvSpPr>
          <p:spPr>
            <a:xfrm>
              <a:off x="0" y="6089507"/>
              <a:ext cx="78172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S10. Schematic representation to explain the mechanisms of calcium channel blockers in ovarian CSCs.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" name="그룹 12"/>
            <p:cNvGrpSpPr/>
            <p:nvPr/>
          </p:nvGrpSpPr>
          <p:grpSpPr>
            <a:xfrm>
              <a:off x="287269" y="356757"/>
              <a:ext cx="10857249" cy="5544000"/>
              <a:chOff x="287269" y="207469"/>
              <a:chExt cx="10857249" cy="5544000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440947" y="5301684"/>
                <a:ext cx="302679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Stemness</a:t>
                </a:r>
                <a:r>
                  <a:rPr lang="en-US" altLang="ko-KR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&amp; Proliferation of ovarian CSCs </a:t>
                </a:r>
                <a:endPara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" name="아래쪽 화살표 2"/>
              <p:cNvSpPr/>
              <p:nvPr/>
            </p:nvSpPr>
            <p:spPr>
              <a:xfrm rot="10800000">
                <a:off x="3376157" y="5252489"/>
                <a:ext cx="324740" cy="360000"/>
              </a:xfrm>
              <a:prstGeom prst="downArrow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8159395" y="5301684"/>
                <a:ext cx="263245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Apoptosis of ovarian CSCs by </a:t>
                </a:r>
                <a:r>
                  <a:rPr lang="en-US" altLang="ko-KR" sz="11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CCBs</a:t>
                </a:r>
                <a:endPara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아래쪽 화살표 7"/>
              <p:cNvSpPr/>
              <p:nvPr/>
            </p:nvSpPr>
            <p:spPr>
              <a:xfrm rot="10800000">
                <a:off x="10744758" y="5252489"/>
                <a:ext cx="324740" cy="360000"/>
              </a:xfrm>
              <a:prstGeom prst="downArrow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24" name="TextBox 223"/>
              <p:cNvSpPr txBox="1"/>
              <p:nvPr/>
            </p:nvSpPr>
            <p:spPr>
              <a:xfrm>
                <a:off x="3906993" y="1398700"/>
                <a:ext cx="69442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cytoplasm</a:t>
                </a:r>
                <a:endParaRPr lang="ko-KR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998494" y="883299"/>
                <a:ext cx="99899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L/T-type </a:t>
                </a:r>
                <a:r>
                  <a:rPr lang="en-US" altLang="ko-KR" sz="900" b="1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VGCC</a:t>
                </a:r>
                <a:endParaRPr lang="ko-KR" altLang="en-US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87269" y="1398700"/>
                <a:ext cx="69442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cytoplasm</a:t>
                </a:r>
                <a:endParaRPr lang="ko-KR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39" name="그림 23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65715" y="1800286"/>
                <a:ext cx="432000" cy="432000"/>
              </a:xfrm>
              <a:prstGeom prst="rect">
                <a:avLst/>
              </a:prstGeom>
            </p:spPr>
          </p:pic>
          <p:pic>
            <p:nvPicPr>
              <p:cNvPr id="261" name="그림 26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74288" y="2621091"/>
                <a:ext cx="691427" cy="360000"/>
              </a:xfrm>
              <a:prstGeom prst="rect">
                <a:avLst/>
              </a:prstGeom>
            </p:spPr>
          </p:pic>
          <p:pic>
            <p:nvPicPr>
              <p:cNvPr id="262" name="그림 26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69140" y="2637966"/>
                <a:ext cx="691427" cy="360000"/>
              </a:xfrm>
              <a:prstGeom prst="rect">
                <a:avLst/>
              </a:prstGeom>
            </p:spPr>
          </p:pic>
          <p:cxnSp>
            <p:nvCxnSpPr>
              <p:cNvPr id="264" name="직선 화살표 연결선 263"/>
              <p:cNvCxnSpPr/>
              <p:nvPr/>
            </p:nvCxnSpPr>
            <p:spPr>
              <a:xfrm flipH="1">
                <a:off x="1520002" y="2213236"/>
                <a:ext cx="318457" cy="407855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직선 화살표 연결선 264"/>
              <p:cNvCxnSpPr/>
              <p:nvPr/>
            </p:nvCxnSpPr>
            <p:spPr>
              <a:xfrm rot="17100000" flipH="1">
                <a:off x="2308382" y="2215892"/>
                <a:ext cx="318457" cy="407855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직선 화살표 연결선 267"/>
              <p:cNvCxnSpPr/>
              <p:nvPr/>
            </p:nvCxnSpPr>
            <p:spPr>
              <a:xfrm>
                <a:off x="2084414" y="872531"/>
                <a:ext cx="0" cy="900000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2" name="그룹 311"/>
              <p:cNvGrpSpPr/>
              <p:nvPr/>
            </p:nvGrpSpPr>
            <p:grpSpPr>
              <a:xfrm>
                <a:off x="313649" y="3566948"/>
                <a:ext cx="3550315" cy="1260000"/>
                <a:chOff x="510876" y="3970359"/>
                <a:chExt cx="3550315" cy="1260000"/>
              </a:xfrm>
            </p:grpSpPr>
            <p:pic>
              <p:nvPicPr>
                <p:cNvPr id="240" name="그림 239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0876" y="3970359"/>
                  <a:ext cx="3550315" cy="1260000"/>
                </a:xfrm>
                <a:prstGeom prst="rect">
                  <a:avLst/>
                </a:prstGeom>
              </p:spPr>
            </p:pic>
            <p:sp>
              <p:nvSpPr>
                <p:cNvPr id="11" name="TextBox 10"/>
                <p:cNvSpPr txBox="1"/>
                <p:nvPr/>
              </p:nvSpPr>
              <p:spPr>
                <a:xfrm>
                  <a:off x="561518" y="4967718"/>
                  <a:ext cx="57419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8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nucleus</a:t>
                  </a:r>
                  <a:endParaRPr lang="ko-KR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0" name="Freeform 258"/>
                <p:cNvSpPr>
                  <a:spLocks/>
                </p:cNvSpPr>
                <p:nvPr/>
              </p:nvSpPr>
              <p:spPr bwMode="auto">
                <a:xfrm>
                  <a:off x="1866069" y="4766062"/>
                  <a:ext cx="1260000" cy="252000"/>
                </a:xfrm>
                <a:custGeom>
                  <a:avLst/>
                  <a:gdLst>
                    <a:gd name="T0" fmla="*/ 0 w 576"/>
                    <a:gd name="T1" fmla="*/ 192 h 192"/>
                    <a:gd name="T2" fmla="*/ 0 w 576"/>
                    <a:gd name="T3" fmla="*/ 0 h 192"/>
                    <a:gd name="T4" fmla="*/ 576 w 576"/>
                    <a:gd name="T5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6" h="192">
                      <a:moveTo>
                        <a:pt x="0" y="192"/>
                      </a:moveTo>
                      <a:lnTo>
                        <a:pt x="0" y="0"/>
                      </a:lnTo>
                      <a:lnTo>
                        <a:pt x="576" y="0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 type="stealth" w="lg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cxnSp>
              <p:nvCxnSpPr>
                <p:cNvPr id="272" name="직선 연결선 271"/>
                <p:cNvCxnSpPr/>
                <p:nvPr/>
              </p:nvCxnSpPr>
              <p:spPr>
                <a:xfrm>
                  <a:off x="1371515" y="5008849"/>
                  <a:ext cx="199081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3" name="TextBox 272"/>
                <p:cNvSpPr txBox="1"/>
                <p:nvPr/>
              </p:nvSpPr>
              <p:spPr>
                <a:xfrm>
                  <a:off x="1788273" y="4481696"/>
                  <a:ext cx="155523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b="1" i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OCT</a:t>
                  </a:r>
                  <a:r>
                    <a:rPr lang="en-US" altLang="ko-KR" sz="10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, </a:t>
                  </a:r>
                  <a:r>
                    <a:rPr lang="en-US" altLang="ko-KR" sz="1000" b="1" i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NANOG</a:t>
                  </a:r>
                  <a:r>
                    <a:rPr lang="en-US" altLang="ko-KR" sz="10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, </a:t>
                  </a:r>
                  <a:r>
                    <a:rPr lang="en-US" altLang="ko-KR" sz="1000" b="1" i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SOX2</a:t>
                  </a:r>
                  <a:r>
                    <a:rPr lang="en-US" altLang="ko-KR" sz="10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...</a:t>
                  </a:r>
                  <a:endParaRPr lang="ko-KR" altLang="en-US" sz="10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269" name="직선 화살표 연결선 268"/>
              <p:cNvCxnSpPr/>
              <p:nvPr/>
            </p:nvCxnSpPr>
            <p:spPr>
              <a:xfrm>
                <a:off x="2084414" y="3060256"/>
                <a:ext cx="0" cy="936000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6" name="그림 35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78360" y="207469"/>
                <a:ext cx="28935" cy="5544000"/>
              </a:xfrm>
              <a:prstGeom prst="rect">
                <a:avLst/>
              </a:prstGeom>
            </p:spPr>
          </p:pic>
          <p:sp>
            <p:nvSpPr>
              <p:cNvPr id="227" name="TextBox 226"/>
              <p:cNvSpPr txBox="1"/>
              <p:nvPr/>
            </p:nvSpPr>
            <p:spPr>
              <a:xfrm>
                <a:off x="6350739" y="414645"/>
                <a:ext cx="2392001" cy="307777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>
                    <a:lumMod val="20000"/>
                    <a:lumOff val="8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Calcium channel blockers</a:t>
                </a:r>
                <a:endParaRPr lang="ko-KR" altLang="en-US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6" name="Freeform 373"/>
              <p:cNvSpPr>
                <a:spLocks noChangeAspect="1"/>
              </p:cNvSpPr>
              <p:nvPr/>
            </p:nvSpPr>
            <p:spPr bwMode="auto">
              <a:xfrm>
                <a:off x="3903890" y="1186109"/>
                <a:ext cx="73025" cy="107950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987" name="Freeform 374"/>
              <p:cNvSpPr>
                <a:spLocks noChangeAspect="1"/>
              </p:cNvSpPr>
              <p:nvPr/>
            </p:nvSpPr>
            <p:spPr bwMode="auto">
              <a:xfrm>
                <a:off x="3903890" y="1300409"/>
                <a:ext cx="73025" cy="106363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87" name="Freeform 377"/>
              <p:cNvSpPr>
                <a:spLocks noChangeAspect="1"/>
              </p:cNvSpPr>
              <p:nvPr/>
            </p:nvSpPr>
            <p:spPr bwMode="auto">
              <a:xfrm>
                <a:off x="7672388" y="1186109"/>
                <a:ext cx="69850" cy="107950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0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0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88" name="Freeform 378"/>
              <p:cNvSpPr>
                <a:spLocks noChangeAspect="1"/>
              </p:cNvSpPr>
              <p:nvPr/>
            </p:nvSpPr>
            <p:spPr bwMode="auto">
              <a:xfrm>
                <a:off x="7672388" y="1300409"/>
                <a:ext cx="69850" cy="106363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0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992" name="Freeform 379"/>
              <p:cNvSpPr>
                <a:spLocks noChangeAspect="1"/>
              </p:cNvSpPr>
              <p:nvPr/>
            </p:nvSpPr>
            <p:spPr bwMode="auto">
              <a:xfrm>
                <a:off x="7339240" y="1186109"/>
                <a:ext cx="71437" cy="107950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993" name="Freeform 380"/>
              <p:cNvSpPr>
                <a:spLocks noChangeAspect="1"/>
              </p:cNvSpPr>
              <p:nvPr/>
            </p:nvSpPr>
            <p:spPr bwMode="auto">
              <a:xfrm>
                <a:off x="7339240" y="1300409"/>
                <a:ext cx="71437" cy="106363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7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21" name="그룹 20"/>
              <p:cNvGrpSpPr/>
              <p:nvPr/>
            </p:nvGrpSpPr>
            <p:grpSpPr>
              <a:xfrm>
                <a:off x="3978502" y="1072460"/>
                <a:ext cx="7124473" cy="468000"/>
                <a:chOff x="3978502" y="1072460"/>
                <a:chExt cx="7124473" cy="468000"/>
              </a:xfrm>
            </p:grpSpPr>
            <p:grpSp>
              <p:nvGrpSpPr>
                <p:cNvPr id="20" name="그룹 19"/>
                <p:cNvGrpSpPr/>
                <p:nvPr/>
              </p:nvGrpSpPr>
              <p:grpSpPr>
                <a:xfrm>
                  <a:off x="3978502" y="1186109"/>
                  <a:ext cx="3359150" cy="220663"/>
                  <a:chOff x="3978502" y="1186109"/>
                  <a:chExt cx="3359150" cy="220663"/>
                </a:xfrm>
              </p:grpSpPr>
              <p:sp>
                <p:nvSpPr>
                  <p:cNvPr id="920" name="Freeform 307"/>
                  <p:cNvSpPr>
                    <a:spLocks noChangeAspect="1"/>
                  </p:cNvSpPr>
                  <p:nvPr/>
                </p:nvSpPr>
                <p:spPr bwMode="auto">
                  <a:xfrm>
                    <a:off x="6367690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2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2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21" name="Freeform 308"/>
                  <p:cNvSpPr>
                    <a:spLocks noChangeAspect="1"/>
                  </p:cNvSpPr>
                  <p:nvPr/>
                </p:nvSpPr>
                <p:spPr bwMode="auto">
                  <a:xfrm>
                    <a:off x="6367690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5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6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5" y="17"/>
                          <a:pt x="35" y="26"/>
                        </a:cubicBezTo>
                        <a:cubicBezTo>
                          <a:pt x="35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6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22" name="Freeform 309"/>
                  <p:cNvSpPr>
                    <a:spLocks noChangeAspect="1"/>
                  </p:cNvSpPr>
                  <p:nvPr/>
                </p:nvSpPr>
                <p:spPr bwMode="auto">
                  <a:xfrm>
                    <a:off x="6443890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1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23" name="Freeform 310"/>
                  <p:cNvSpPr>
                    <a:spLocks noChangeAspect="1"/>
                  </p:cNvSpPr>
                  <p:nvPr/>
                </p:nvSpPr>
                <p:spPr bwMode="auto">
                  <a:xfrm>
                    <a:off x="6443890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1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8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8"/>
                          <a:pt x="27" y="28"/>
                        </a:cubicBezTo>
                        <a:cubicBezTo>
                          <a:pt x="26" y="28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24" name="Freeform 311"/>
                  <p:cNvSpPr>
                    <a:spLocks noChangeAspect="1"/>
                  </p:cNvSpPr>
                  <p:nvPr/>
                </p:nvSpPr>
                <p:spPr bwMode="auto">
                  <a:xfrm>
                    <a:off x="6518502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25" name="Freeform 312"/>
                  <p:cNvSpPr>
                    <a:spLocks noChangeAspect="1"/>
                  </p:cNvSpPr>
                  <p:nvPr/>
                </p:nvSpPr>
                <p:spPr bwMode="auto">
                  <a:xfrm>
                    <a:off x="6518502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6" y="28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26" name="Freeform 313"/>
                  <p:cNvSpPr>
                    <a:spLocks noChangeAspect="1"/>
                  </p:cNvSpPr>
                  <p:nvPr/>
                </p:nvSpPr>
                <p:spPr bwMode="auto">
                  <a:xfrm>
                    <a:off x="6145440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27" name="Freeform 314"/>
                  <p:cNvSpPr>
                    <a:spLocks noChangeAspect="1"/>
                  </p:cNvSpPr>
                  <p:nvPr/>
                </p:nvSpPr>
                <p:spPr bwMode="auto">
                  <a:xfrm>
                    <a:off x="6145440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28" name="Freeform 315"/>
                  <p:cNvSpPr>
                    <a:spLocks noChangeAspect="1"/>
                  </p:cNvSpPr>
                  <p:nvPr/>
                </p:nvSpPr>
                <p:spPr bwMode="auto">
                  <a:xfrm>
                    <a:off x="6218465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9" y="55"/>
                          <a:pt x="30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29" name="Freeform 316"/>
                  <p:cNvSpPr>
                    <a:spLocks noChangeAspect="1"/>
                  </p:cNvSpPr>
                  <p:nvPr/>
                </p:nvSpPr>
                <p:spPr bwMode="auto">
                  <a:xfrm>
                    <a:off x="6218465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30" name="Freeform 317"/>
                  <p:cNvSpPr>
                    <a:spLocks noChangeAspect="1"/>
                  </p:cNvSpPr>
                  <p:nvPr/>
                </p:nvSpPr>
                <p:spPr bwMode="auto">
                  <a:xfrm>
                    <a:off x="6293077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31" name="Freeform 318"/>
                  <p:cNvSpPr>
                    <a:spLocks noChangeAspect="1"/>
                  </p:cNvSpPr>
                  <p:nvPr/>
                </p:nvSpPr>
                <p:spPr bwMode="auto">
                  <a:xfrm>
                    <a:off x="6293077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32" name="Freeform 319"/>
                  <p:cNvSpPr>
                    <a:spLocks noChangeAspect="1"/>
                  </p:cNvSpPr>
                  <p:nvPr/>
                </p:nvSpPr>
                <p:spPr bwMode="auto">
                  <a:xfrm>
                    <a:off x="5920015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33" name="Freeform 320"/>
                  <p:cNvSpPr>
                    <a:spLocks noChangeAspect="1"/>
                  </p:cNvSpPr>
                  <p:nvPr/>
                </p:nvSpPr>
                <p:spPr bwMode="auto">
                  <a:xfrm>
                    <a:off x="5920015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34" name="Freeform 321"/>
                  <p:cNvSpPr>
                    <a:spLocks noChangeAspect="1"/>
                  </p:cNvSpPr>
                  <p:nvPr/>
                </p:nvSpPr>
                <p:spPr bwMode="auto">
                  <a:xfrm>
                    <a:off x="5994627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2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2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1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3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35" name="Freeform 322"/>
                  <p:cNvSpPr>
                    <a:spLocks noChangeAspect="1"/>
                  </p:cNvSpPr>
                  <p:nvPr/>
                </p:nvSpPr>
                <p:spPr bwMode="auto">
                  <a:xfrm>
                    <a:off x="5994627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5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6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5" y="17"/>
                          <a:pt x="35" y="26"/>
                        </a:cubicBezTo>
                        <a:cubicBezTo>
                          <a:pt x="35" y="27"/>
                          <a:pt x="35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6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36" name="Freeform 323"/>
                  <p:cNvSpPr>
                    <a:spLocks noChangeAspect="1"/>
                  </p:cNvSpPr>
                  <p:nvPr/>
                </p:nvSpPr>
                <p:spPr bwMode="auto">
                  <a:xfrm>
                    <a:off x="6070827" y="1186109"/>
                    <a:ext cx="71437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37" name="Freeform 324"/>
                  <p:cNvSpPr>
                    <a:spLocks noChangeAspect="1"/>
                  </p:cNvSpPr>
                  <p:nvPr/>
                </p:nvSpPr>
                <p:spPr bwMode="auto">
                  <a:xfrm>
                    <a:off x="6070827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8"/>
                          <a:pt x="27" y="28"/>
                        </a:cubicBezTo>
                        <a:cubicBezTo>
                          <a:pt x="26" y="28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38" name="Freeform 325"/>
                  <p:cNvSpPr>
                    <a:spLocks noChangeAspect="1"/>
                  </p:cNvSpPr>
                  <p:nvPr/>
                </p:nvSpPr>
                <p:spPr bwMode="auto">
                  <a:xfrm>
                    <a:off x="5697765" y="1186109"/>
                    <a:ext cx="71437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39" name="Freeform 326"/>
                  <p:cNvSpPr>
                    <a:spLocks noChangeAspect="1"/>
                  </p:cNvSpPr>
                  <p:nvPr/>
                </p:nvSpPr>
                <p:spPr bwMode="auto">
                  <a:xfrm>
                    <a:off x="5697765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40" name="Freeform 327"/>
                  <p:cNvSpPr>
                    <a:spLocks noChangeAspect="1"/>
                  </p:cNvSpPr>
                  <p:nvPr/>
                </p:nvSpPr>
                <p:spPr bwMode="auto">
                  <a:xfrm>
                    <a:off x="5770790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41" name="Freeform 328"/>
                  <p:cNvSpPr>
                    <a:spLocks noChangeAspect="1"/>
                  </p:cNvSpPr>
                  <p:nvPr/>
                </p:nvSpPr>
                <p:spPr bwMode="auto">
                  <a:xfrm>
                    <a:off x="5770790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42" name="Freeform 329"/>
                  <p:cNvSpPr>
                    <a:spLocks noChangeAspect="1"/>
                  </p:cNvSpPr>
                  <p:nvPr/>
                </p:nvSpPr>
                <p:spPr bwMode="auto">
                  <a:xfrm>
                    <a:off x="5845402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43" name="Freeform 330"/>
                  <p:cNvSpPr>
                    <a:spLocks noChangeAspect="1"/>
                  </p:cNvSpPr>
                  <p:nvPr/>
                </p:nvSpPr>
                <p:spPr bwMode="auto">
                  <a:xfrm>
                    <a:off x="5845402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44" name="Freeform 331"/>
                  <p:cNvSpPr>
                    <a:spLocks noChangeAspect="1"/>
                  </p:cNvSpPr>
                  <p:nvPr/>
                </p:nvSpPr>
                <p:spPr bwMode="auto">
                  <a:xfrm>
                    <a:off x="5472340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45" name="Freeform 332"/>
                  <p:cNvSpPr>
                    <a:spLocks noChangeAspect="1"/>
                  </p:cNvSpPr>
                  <p:nvPr/>
                </p:nvSpPr>
                <p:spPr bwMode="auto">
                  <a:xfrm>
                    <a:off x="5472340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46" name="Freeform 333"/>
                  <p:cNvSpPr>
                    <a:spLocks noChangeAspect="1"/>
                  </p:cNvSpPr>
                  <p:nvPr/>
                </p:nvSpPr>
                <p:spPr bwMode="auto">
                  <a:xfrm>
                    <a:off x="5546952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47" name="Freeform 334"/>
                  <p:cNvSpPr>
                    <a:spLocks noChangeAspect="1"/>
                  </p:cNvSpPr>
                  <p:nvPr/>
                </p:nvSpPr>
                <p:spPr bwMode="auto">
                  <a:xfrm>
                    <a:off x="5546952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48" name="Freeform 335"/>
                  <p:cNvSpPr>
                    <a:spLocks noChangeAspect="1"/>
                  </p:cNvSpPr>
                  <p:nvPr/>
                </p:nvSpPr>
                <p:spPr bwMode="auto">
                  <a:xfrm>
                    <a:off x="5621565" y="1186109"/>
                    <a:ext cx="71437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0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0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0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49" name="Freeform 336"/>
                  <p:cNvSpPr>
                    <a:spLocks noChangeAspect="1"/>
                  </p:cNvSpPr>
                  <p:nvPr/>
                </p:nvSpPr>
                <p:spPr bwMode="auto">
                  <a:xfrm>
                    <a:off x="5621565" y="1300409"/>
                    <a:ext cx="71437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0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7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7" y="8"/>
                          <a:pt x="36" y="0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1" y="28"/>
                          <a:pt x="29" y="27"/>
                          <a:pt x="27" y="27"/>
                        </a:cubicBezTo>
                        <a:cubicBezTo>
                          <a:pt x="26" y="27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8" y="7"/>
                          <a:pt x="20" y="14"/>
                          <a:pt x="20" y="20"/>
                        </a:cubicBezTo>
                        <a:cubicBezTo>
                          <a:pt x="20" y="23"/>
                          <a:pt x="19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50" name="Freeform 337"/>
                  <p:cNvSpPr>
                    <a:spLocks noChangeAspect="1"/>
                  </p:cNvSpPr>
                  <p:nvPr/>
                </p:nvSpPr>
                <p:spPr bwMode="auto">
                  <a:xfrm>
                    <a:off x="5248502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1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0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51" name="Freeform 338"/>
                  <p:cNvSpPr>
                    <a:spLocks noChangeAspect="1"/>
                  </p:cNvSpPr>
                  <p:nvPr/>
                </p:nvSpPr>
                <p:spPr bwMode="auto">
                  <a:xfrm>
                    <a:off x="5248502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1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7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7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1" y="28"/>
                          <a:pt x="29" y="27"/>
                          <a:pt x="27" y="27"/>
                        </a:cubicBezTo>
                        <a:cubicBezTo>
                          <a:pt x="26" y="27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19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52" name="Freeform 339"/>
                  <p:cNvSpPr>
                    <a:spLocks noChangeAspect="1"/>
                  </p:cNvSpPr>
                  <p:nvPr/>
                </p:nvSpPr>
                <p:spPr bwMode="auto">
                  <a:xfrm>
                    <a:off x="5323115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53" name="Freeform 340"/>
                  <p:cNvSpPr>
                    <a:spLocks noChangeAspect="1"/>
                  </p:cNvSpPr>
                  <p:nvPr/>
                </p:nvSpPr>
                <p:spPr bwMode="auto">
                  <a:xfrm>
                    <a:off x="5323115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54" name="Freeform 341"/>
                  <p:cNvSpPr>
                    <a:spLocks noChangeAspect="1"/>
                  </p:cNvSpPr>
                  <p:nvPr/>
                </p:nvSpPr>
                <p:spPr bwMode="auto">
                  <a:xfrm>
                    <a:off x="5397727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55" name="Freeform 342"/>
                  <p:cNvSpPr>
                    <a:spLocks noChangeAspect="1"/>
                  </p:cNvSpPr>
                  <p:nvPr/>
                </p:nvSpPr>
                <p:spPr bwMode="auto">
                  <a:xfrm>
                    <a:off x="5397727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40" y="27"/>
                          <a:pt x="40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56" name="Freeform 343"/>
                  <p:cNvSpPr>
                    <a:spLocks noChangeAspect="1"/>
                  </p:cNvSpPr>
                  <p:nvPr/>
                </p:nvSpPr>
                <p:spPr bwMode="auto">
                  <a:xfrm>
                    <a:off x="5023077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57" name="Freeform 344"/>
                  <p:cNvSpPr>
                    <a:spLocks noChangeAspect="1"/>
                  </p:cNvSpPr>
                  <p:nvPr/>
                </p:nvSpPr>
                <p:spPr bwMode="auto">
                  <a:xfrm>
                    <a:off x="5023077" y="1300409"/>
                    <a:ext cx="73025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58" name="Freeform 345"/>
                  <p:cNvSpPr>
                    <a:spLocks noChangeAspect="1"/>
                  </p:cNvSpPr>
                  <p:nvPr/>
                </p:nvSpPr>
                <p:spPr bwMode="auto">
                  <a:xfrm>
                    <a:off x="5099277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59" name="Freeform 346"/>
                  <p:cNvSpPr>
                    <a:spLocks noChangeAspect="1"/>
                  </p:cNvSpPr>
                  <p:nvPr/>
                </p:nvSpPr>
                <p:spPr bwMode="auto">
                  <a:xfrm>
                    <a:off x="5099277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60" name="Freeform 347"/>
                  <p:cNvSpPr>
                    <a:spLocks noChangeAspect="1"/>
                  </p:cNvSpPr>
                  <p:nvPr/>
                </p:nvSpPr>
                <p:spPr bwMode="auto">
                  <a:xfrm>
                    <a:off x="5173890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61" name="Freeform 348"/>
                  <p:cNvSpPr>
                    <a:spLocks noChangeAspect="1"/>
                  </p:cNvSpPr>
                  <p:nvPr/>
                </p:nvSpPr>
                <p:spPr bwMode="auto">
                  <a:xfrm>
                    <a:off x="5173890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62" name="Freeform 349"/>
                  <p:cNvSpPr>
                    <a:spLocks noChangeAspect="1"/>
                  </p:cNvSpPr>
                  <p:nvPr/>
                </p:nvSpPr>
                <p:spPr bwMode="auto">
                  <a:xfrm>
                    <a:off x="4800827" y="1186109"/>
                    <a:ext cx="69850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2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2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63" name="Freeform 350"/>
                  <p:cNvSpPr>
                    <a:spLocks noChangeAspect="1"/>
                  </p:cNvSpPr>
                  <p:nvPr/>
                </p:nvSpPr>
                <p:spPr bwMode="auto">
                  <a:xfrm>
                    <a:off x="4800827" y="1300409"/>
                    <a:ext cx="69850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5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6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5" y="17"/>
                          <a:pt x="35" y="26"/>
                        </a:cubicBezTo>
                        <a:cubicBezTo>
                          <a:pt x="35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6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64" name="Freeform 351"/>
                  <p:cNvSpPr>
                    <a:spLocks noChangeAspect="1"/>
                  </p:cNvSpPr>
                  <p:nvPr/>
                </p:nvSpPr>
                <p:spPr bwMode="auto">
                  <a:xfrm>
                    <a:off x="4875440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1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65" name="Freeform 352"/>
                  <p:cNvSpPr>
                    <a:spLocks noChangeAspect="1"/>
                  </p:cNvSpPr>
                  <p:nvPr/>
                </p:nvSpPr>
                <p:spPr bwMode="auto">
                  <a:xfrm>
                    <a:off x="4875440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1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7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66" name="Freeform 353"/>
                  <p:cNvSpPr>
                    <a:spLocks noChangeAspect="1"/>
                  </p:cNvSpPr>
                  <p:nvPr/>
                </p:nvSpPr>
                <p:spPr bwMode="auto">
                  <a:xfrm>
                    <a:off x="4950052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67" name="Freeform 354"/>
                  <p:cNvSpPr>
                    <a:spLocks noChangeAspect="1"/>
                  </p:cNvSpPr>
                  <p:nvPr/>
                </p:nvSpPr>
                <p:spPr bwMode="auto">
                  <a:xfrm>
                    <a:off x="4950052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68" name="Freeform 355"/>
                  <p:cNvSpPr>
                    <a:spLocks noChangeAspect="1"/>
                  </p:cNvSpPr>
                  <p:nvPr/>
                </p:nvSpPr>
                <p:spPr bwMode="auto">
                  <a:xfrm>
                    <a:off x="4576990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69" name="Freeform 356"/>
                  <p:cNvSpPr>
                    <a:spLocks noChangeAspect="1"/>
                  </p:cNvSpPr>
                  <p:nvPr/>
                </p:nvSpPr>
                <p:spPr bwMode="auto">
                  <a:xfrm>
                    <a:off x="4576990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70" name="Freeform 357"/>
                  <p:cNvSpPr>
                    <a:spLocks noChangeAspect="1"/>
                  </p:cNvSpPr>
                  <p:nvPr/>
                </p:nvSpPr>
                <p:spPr bwMode="auto">
                  <a:xfrm>
                    <a:off x="4650015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30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71" name="Freeform 358"/>
                  <p:cNvSpPr>
                    <a:spLocks noChangeAspect="1"/>
                  </p:cNvSpPr>
                  <p:nvPr/>
                </p:nvSpPr>
                <p:spPr bwMode="auto">
                  <a:xfrm>
                    <a:off x="4650015" y="1300409"/>
                    <a:ext cx="73025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72" name="Freeform 359"/>
                  <p:cNvSpPr>
                    <a:spLocks noChangeAspect="1"/>
                  </p:cNvSpPr>
                  <p:nvPr/>
                </p:nvSpPr>
                <p:spPr bwMode="auto">
                  <a:xfrm>
                    <a:off x="4724627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73" name="Freeform 360"/>
                  <p:cNvSpPr>
                    <a:spLocks noChangeAspect="1"/>
                  </p:cNvSpPr>
                  <p:nvPr/>
                </p:nvSpPr>
                <p:spPr bwMode="auto">
                  <a:xfrm>
                    <a:off x="4724627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74" name="Freeform 361"/>
                  <p:cNvSpPr>
                    <a:spLocks noChangeAspect="1"/>
                  </p:cNvSpPr>
                  <p:nvPr/>
                </p:nvSpPr>
                <p:spPr bwMode="auto">
                  <a:xfrm>
                    <a:off x="4351565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75" name="Freeform 362"/>
                  <p:cNvSpPr>
                    <a:spLocks noChangeAspect="1"/>
                  </p:cNvSpPr>
                  <p:nvPr/>
                </p:nvSpPr>
                <p:spPr bwMode="auto">
                  <a:xfrm>
                    <a:off x="4351565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76" name="Freeform 363"/>
                  <p:cNvSpPr>
                    <a:spLocks noChangeAspect="1"/>
                  </p:cNvSpPr>
                  <p:nvPr/>
                </p:nvSpPr>
                <p:spPr bwMode="auto">
                  <a:xfrm>
                    <a:off x="4426177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2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2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3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77" name="Freeform 364"/>
                  <p:cNvSpPr>
                    <a:spLocks noChangeAspect="1"/>
                  </p:cNvSpPr>
                  <p:nvPr/>
                </p:nvSpPr>
                <p:spPr bwMode="auto">
                  <a:xfrm>
                    <a:off x="4426177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5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6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5" y="17"/>
                          <a:pt x="35" y="26"/>
                        </a:cubicBezTo>
                        <a:cubicBezTo>
                          <a:pt x="35" y="27"/>
                          <a:pt x="35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6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78" name="Freeform 365"/>
                  <p:cNvSpPr>
                    <a:spLocks noChangeAspect="1"/>
                  </p:cNvSpPr>
                  <p:nvPr/>
                </p:nvSpPr>
                <p:spPr bwMode="auto">
                  <a:xfrm>
                    <a:off x="4502377" y="1186109"/>
                    <a:ext cx="71437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79" name="Freeform 366"/>
                  <p:cNvSpPr>
                    <a:spLocks noChangeAspect="1"/>
                  </p:cNvSpPr>
                  <p:nvPr/>
                </p:nvSpPr>
                <p:spPr bwMode="auto">
                  <a:xfrm>
                    <a:off x="4502377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80" name="Freeform 367"/>
                  <p:cNvSpPr>
                    <a:spLocks noChangeAspect="1"/>
                  </p:cNvSpPr>
                  <p:nvPr/>
                </p:nvSpPr>
                <p:spPr bwMode="auto">
                  <a:xfrm>
                    <a:off x="4129315" y="1186109"/>
                    <a:ext cx="71437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81" name="Freeform 368"/>
                  <p:cNvSpPr>
                    <a:spLocks noChangeAspect="1"/>
                  </p:cNvSpPr>
                  <p:nvPr/>
                </p:nvSpPr>
                <p:spPr bwMode="auto">
                  <a:xfrm>
                    <a:off x="4129315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82" name="Freeform 369"/>
                  <p:cNvSpPr>
                    <a:spLocks noChangeAspect="1"/>
                  </p:cNvSpPr>
                  <p:nvPr/>
                </p:nvSpPr>
                <p:spPr bwMode="auto">
                  <a:xfrm>
                    <a:off x="4202340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83" name="Freeform 370"/>
                  <p:cNvSpPr>
                    <a:spLocks noChangeAspect="1"/>
                  </p:cNvSpPr>
                  <p:nvPr/>
                </p:nvSpPr>
                <p:spPr bwMode="auto">
                  <a:xfrm>
                    <a:off x="4202340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84" name="Freeform 371"/>
                  <p:cNvSpPr>
                    <a:spLocks noChangeAspect="1"/>
                  </p:cNvSpPr>
                  <p:nvPr/>
                </p:nvSpPr>
                <p:spPr bwMode="auto">
                  <a:xfrm>
                    <a:off x="4276952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85" name="Freeform 372"/>
                  <p:cNvSpPr>
                    <a:spLocks noChangeAspect="1"/>
                  </p:cNvSpPr>
                  <p:nvPr/>
                </p:nvSpPr>
                <p:spPr bwMode="auto">
                  <a:xfrm>
                    <a:off x="4276952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88" name="Freeform 375"/>
                  <p:cNvSpPr>
                    <a:spLocks noChangeAspect="1"/>
                  </p:cNvSpPr>
                  <p:nvPr/>
                </p:nvSpPr>
                <p:spPr bwMode="auto">
                  <a:xfrm>
                    <a:off x="3978502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89" name="Freeform 376"/>
                  <p:cNvSpPr>
                    <a:spLocks noChangeAspect="1"/>
                  </p:cNvSpPr>
                  <p:nvPr/>
                </p:nvSpPr>
                <p:spPr bwMode="auto">
                  <a:xfrm>
                    <a:off x="3978502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90" name="Freeform 377"/>
                  <p:cNvSpPr>
                    <a:spLocks noChangeAspect="1"/>
                  </p:cNvSpPr>
                  <p:nvPr/>
                </p:nvSpPr>
                <p:spPr bwMode="auto">
                  <a:xfrm>
                    <a:off x="4054702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0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0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0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91" name="Freeform 378"/>
                  <p:cNvSpPr>
                    <a:spLocks noChangeAspect="1"/>
                  </p:cNvSpPr>
                  <p:nvPr/>
                </p:nvSpPr>
                <p:spPr bwMode="auto">
                  <a:xfrm>
                    <a:off x="4054702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0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7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7" y="8"/>
                          <a:pt x="36" y="0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1" y="28"/>
                          <a:pt x="29" y="27"/>
                          <a:pt x="27" y="27"/>
                        </a:cubicBezTo>
                        <a:cubicBezTo>
                          <a:pt x="26" y="27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8" y="7"/>
                          <a:pt x="20" y="14"/>
                          <a:pt x="20" y="20"/>
                        </a:cubicBezTo>
                        <a:cubicBezTo>
                          <a:pt x="20" y="23"/>
                          <a:pt x="19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96" name="Freeform 385"/>
                  <p:cNvSpPr>
                    <a:spLocks noChangeAspect="1"/>
                  </p:cNvSpPr>
                  <p:nvPr/>
                </p:nvSpPr>
                <p:spPr bwMode="auto">
                  <a:xfrm>
                    <a:off x="7115402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97" name="Freeform 386"/>
                  <p:cNvSpPr>
                    <a:spLocks noChangeAspect="1"/>
                  </p:cNvSpPr>
                  <p:nvPr/>
                </p:nvSpPr>
                <p:spPr bwMode="auto">
                  <a:xfrm>
                    <a:off x="7115402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98" name="Freeform 387"/>
                  <p:cNvSpPr>
                    <a:spLocks noChangeAspect="1"/>
                  </p:cNvSpPr>
                  <p:nvPr/>
                </p:nvSpPr>
                <p:spPr bwMode="auto">
                  <a:xfrm>
                    <a:off x="7190015" y="1186109"/>
                    <a:ext cx="71437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0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0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0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999" name="Freeform 388"/>
                  <p:cNvSpPr>
                    <a:spLocks noChangeAspect="1"/>
                  </p:cNvSpPr>
                  <p:nvPr/>
                </p:nvSpPr>
                <p:spPr bwMode="auto">
                  <a:xfrm>
                    <a:off x="7190015" y="1300409"/>
                    <a:ext cx="71437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0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8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7" y="8"/>
                          <a:pt x="36" y="0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1" y="28"/>
                          <a:pt x="29" y="28"/>
                          <a:pt x="27" y="28"/>
                        </a:cubicBezTo>
                        <a:cubicBezTo>
                          <a:pt x="26" y="28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19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00" name="Freeform 389"/>
                  <p:cNvSpPr>
                    <a:spLocks noChangeAspect="1"/>
                  </p:cNvSpPr>
                  <p:nvPr/>
                </p:nvSpPr>
                <p:spPr bwMode="auto">
                  <a:xfrm>
                    <a:off x="7264627" y="1186109"/>
                    <a:ext cx="73025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01" name="Freeform 390"/>
                  <p:cNvSpPr>
                    <a:spLocks noChangeAspect="1"/>
                  </p:cNvSpPr>
                  <p:nvPr/>
                </p:nvSpPr>
                <p:spPr bwMode="auto">
                  <a:xfrm>
                    <a:off x="7264627" y="1300409"/>
                    <a:ext cx="73025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8"/>
                          <a:pt x="27" y="28"/>
                        </a:cubicBezTo>
                        <a:cubicBezTo>
                          <a:pt x="26" y="28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02" name="Freeform 391"/>
                  <p:cNvSpPr>
                    <a:spLocks noChangeAspect="1"/>
                  </p:cNvSpPr>
                  <p:nvPr/>
                </p:nvSpPr>
                <p:spPr bwMode="auto">
                  <a:xfrm>
                    <a:off x="6891565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03" name="Freeform 392"/>
                  <p:cNvSpPr>
                    <a:spLocks noChangeAspect="1"/>
                  </p:cNvSpPr>
                  <p:nvPr/>
                </p:nvSpPr>
                <p:spPr bwMode="auto">
                  <a:xfrm>
                    <a:off x="6891565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8"/>
                          <a:pt x="27" y="28"/>
                        </a:cubicBezTo>
                        <a:cubicBezTo>
                          <a:pt x="26" y="28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04" name="Freeform 393"/>
                  <p:cNvSpPr>
                    <a:spLocks noChangeAspect="1"/>
                  </p:cNvSpPr>
                  <p:nvPr/>
                </p:nvSpPr>
                <p:spPr bwMode="auto">
                  <a:xfrm>
                    <a:off x="6966177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05" name="Freeform 394"/>
                  <p:cNvSpPr>
                    <a:spLocks noChangeAspect="1"/>
                  </p:cNvSpPr>
                  <p:nvPr/>
                </p:nvSpPr>
                <p:spPr bwMode="auto">
                  <a:xfrm>
                    <a:off x="6966177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06" name="Freeform 395"/>
                  <p:cNvSpPr>
                    <a:spLocks noChangeAspect="1"/>
                  </p:cNvSpPr>
                  <p:nvPr/>
                </p:nvSpPr>
                <p:spPr bwMode="auto">
                  <a:xfrm>
                    <a:off x="7039202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07" name="Freeform 396"/>
                  <p:cNvSpPr>
                    <a:spLocks noChangeAspect="1"/>
                  </p:cNvSpPr>
                  <p:nvPr/>
                </p:nvSpPr>
                <p:spPr bwMode="auto">
                  <a:xfrm>
                    <a:off x="7039202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08" name="Freeform 397"/>
                  <p:cNvSpPr>
                    <a:spLocks noChangeAspect="1"/>
                  </p:cNvSpPr>
                  <p:nvPr/>
                </p:nvSpPr>
                <p:spPr bwMode="auto">
                  <a:xfrm>
                    <a:off x="6666140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09" name="Freeform 398"/>
                  <p:cNvSpPr>
                    <a:spLocks noChangeAspect="1"/>
                  </p:cNvSpPr>
                  <p:nvPr/>
                </p:nvSpPr>
                <p:spPr bwMode="auto">
                  <a:xfrm>
                    <a:off x="6666140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10" name="Freeform 399"/>
                  <p:cNvSpPr>
                    <a:spLocks noChangeAspect="1"/>
                  </p:cNvSpPr>
                  <p:nvPr/>
                </p:nvSpPr>
                <p:spPr bwMode="auto">
                  <a:xfrm>
                    <a:off x="6740752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11" name="Freeform 400"/>
                  <p:cNvSpPr>
                    <a:spLocks noChangeAspect="1"/>
                  </p:cNvSpPr>
                  <p:nvPr/>
                </p:nvSpPr>
                <p:spPr bwMode="auto">
                  <a:xfrm>
                    <a:off x="6740752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12" name="Freeform 401"/>
                  <p:cNvSpPr>
                    <a:spLocks noChangeAspect="1"/>
                  </p:cNvSpPr>
                  <p:nvPr/>
                </p:nvSpPr>
                <p:spPr bwMode="auto">
                  <a:xfrm>
                    <a:off x="6816952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1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0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13" name="Freeform 402"/>
                  <p:cNvSpPr>
                    <a:spLocks noChangeAspect="1"/>
                  </p:cNvSpPr>
                  <p:nvPr/>
                </p:nvSpPr>
                <p:spPr bwMode="auto">
                  <a:xfrm>
                    <a:off x="6816952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1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7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7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1" y="28"/>
                          <a:pt x="29" y="27"/>
                          <a:pt x="27" y="27"/>
                        </a:cubicBezTo>
                        <a:cubicBezTo>
                          <a:pt x="26" y="27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19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14" name="Freeform 403"/>
                  <p:cNvSpPr>
                    <a:spLocks noChangeAspect="1"/>
                  </p:cNvSpPr>
                  <p:nvPr/>
                </p:nvSpPr>
                <p:spPr bwMode="auto">
                  <a:xfrm>
                    <a:off x="6593115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15" name="Freeform 404"/>
                  <p:cNvSpPr>
                    <a:spLocks noChangeAspect="1"/>
                  </p:cNvSpPr>
                  <p:nvPr/>
                </p:nvSpPr>
                <p:spPr bwMode="auto">
                  <a:xfrm>
                    <a:off x="6593115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6" name="그룹 5"/>
                <p:cNvGrpSpPr/>
                <p:nvPr/>
              </p:nvGrpSpPr>
              <p:grpSpPr>
                <a:xfrm>
                  <a:off x="7747001" y="1186109"/>
                  <a:ext cx="3355974" cy="220663"/>
                  <a:chOff x="7747001" y="1186109"/>
                  <a:chExt cx="3355974" cy="220663"/>
                </a:xfrm>
              </p:grpSpPr>
              <p:sp>
                <p:nvSpPr>
                  <p:cNvPr id="1017" name="Freeform 307"/>
                  <p:cNvSpPr>
                    <a:spLocks noChangeAspect="1"/>
                  </p:cNvSpPr>
                  <p:nvPr/>
                </p:nvSpPr>
                <p:spPr bwMode="auto">
                  <a:xfrm>
                    <a:off x="9985376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2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2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18" name="Freeform 308"/>
                  <p:cNvSpPr>
                    <a:spLocks noChangeAspect="1"/>
                  </p:cNvSpPr>
                  <p:nvPr/>
                </p:nvSpPr>
                <p:spPr bwMode="auto">
                  <a:xfrm>
                    <a:off x="9985376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5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6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5" y="17"/>
                          <a:pt x="35" y="26"/>
                        </a:cubicBezTo>
                        <a:cubicBezTo>
                          <a:pt x="35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6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19" name="Freeform 309"/>
                  <p:cNvSpPr>
                    <a:spLocks noChangeAspect="1"/>
                  </p:cNvSpPr>
                  <p:nvPr/>
                </p:nvSpPr>
                <p:spPr bwMode="auto">
                  <a:xfrm>
                    <a:off x="10061576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1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20" name="Freeform 310"/>
                  <p:cNvSpPr>
                    <a:spLocks noChangeAspect="1"/>
                  </p:cNvSpPr>
                  <p:nvPr/>
                </p:nvSpPr>
                <p:spPr bwMode="auto">
                  <a:xfrm>
                    <a:off x="10061576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1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8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8"/>
                          <a:pt x="27" y="28"/>
                        </a:cubicBezTo>
                        <a:cubicBezTo>
                          <a:pt x="26" y="28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21" name="Freeform 311"/>
                  <p:cNvSpPr>
                    <a:spLocks noChangeAspect="1"/>
                  </p:cNvSpPr>
                  <p:nvPr/>
                </p:nvSpPr>
                <p:spPr bwMode="auto">
                  <a:xfrm>
                    <a:off x="10136188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22" name="Freeform 312"/>
                  <p:cNvSpPr>
                    <a:spLocks noChangeAspect="1"/>
                  </p:cNvSpPr>
                  <p:nvPr/>
                </p:nvSpPr>
                <p:spPr bwMode="auto">
                  <a:xfrm>
                    <a:off x="10136188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6" y="28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23" name="Freeform 313"/>
                  <p:cNvSpPr>
                    <a:spLocks noChangeAspect="1"/>
                  </p:cNvSpPr>
                  <p:nvPr/>
                </p:nvSpPr>
                <p:spPr bwMode="auto">
                  <a:xfrm>
                    <a:off x="9763126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24" name="Freeform 314"/>
                  <p:cNvSpPr>
                    <a:spLocks noChangeAspect="1"/>
                  </p:cNvSpPr>
                  <p:nvPr/>
                </p:nvSpPr>
                <p:spPr bwMode="auto">
                  <a:xfrm>
                    <a:off x="9763126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25" name="Freeform 315"/>
                  <p:cNvSpPr>
                    <a:spLocks noChangeAspect="1"/>
                  </p:cNvSpPr>
                  <p:nvPr/>
                </p:nvSpPr>
                <p:spPr bwMode="auto">
                  <a:xfrm>
                    <a:off x="9836151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9" y="55"/>
                          <a:pt x="30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26" name="Freeform 316"/>
                  <p:cNvSpPr>
                    <a:spLocks noChangeAspect="1"/>
                  </p:cNvSpPr>
                  <p:nvPr/>
                </p:nvSpPr>
                <p:spPr bwMode="auto">
                  <a:xfrm>
                    <a:off x="9836151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27" name="Freeform 317"/>
                  <p:cNvSpPr>
                    <a:spLocks noChangeAspect="1"/>
                  </p:cNvSpPr>
                  <p:nvPr/>
                </p:nvSpPr>
                <p:spPr bwMode="auto">
                  <a:xfrm>
                    <a:off x="9910763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28" name="Freeform 318"/>
                  <p:cNvSpPr>
                    <a:spLocks noChangeAspect="1"/>
                  </p:cNvSpPr>
                  <p:nvPr/>
                </p:nvSpPr>
                <p:spPr bwMode="auto">
                  <a:xfrm>
                    <a:off x="9910763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29" name="Freeform 319"/>
                  <p:cNvSpPr>
                    <a:spLocks noChangeAspect="1"/>
                  </p:cNvSpPr>
                  <p:nvPr/>
                </p:nvSpPr>
                <p:spPr bwMode="auto">
                  <a:xfrm>
                    <a:off x="9537701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30" name="Freeform 320"/>
                  <p:cNvSpPr>
                    <a:spLocks noChangeAspect="1"/>
                  </p:cNvSpPr>
                  <p:nvPr/>
                </p:nvSpPr>
                <p:spPr bwMode="auto">
                  <a:xfrm>
                    <a:off x="9537701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31" name="Freeform 321"/>
                  <p:cNvSpPr>
                    <a:spLocks noChangeAspect="1"/>
                  </p:cNvSpPr>
                  <p:nvPr/>
                </p:nvSpPr>
                <p:spPr bwMode="auto">
                  <a:xfrm>
                    <a:off x="9612313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2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2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1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3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32" name="Freeform 322"/>
                  <p:cNvSpPr>
                    <a:spLocks noChangeAspect="1"/>
                  </p:cNvSpPr>
                  <p:nvPr/>
                </p:nvSpPr>
                <p:spPr bwMode="auto">
                  <a:xfrm>
                    <a:off x="9612313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5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6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5" y="17"/>
                          <a:pt x="35" y="26"/>
                        </a:cubicBezTo>
                        <a:cubicBezTo>
                          <a:pt x="35" y="27"/>
                          <a:pt x="35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6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33" name="Freeform 323"/>
                  <p:cNvSpPr>
                    <a:spLocks noChangeAspect="1"/>
                  </p:cNvSpPr>
                  <p:nvPr/>
                </p:nvSpPr>
                <p:spPr bwMode="auto">
                  <a:xfrm>
                    <a:off x="9688513" y="1186109"/>
                    <a:ext cx="71437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34" name="Freeform 324"/>
                  <p:cNvSpPr>
                    <a:spLocks noChangeAspect="1"/>
                  </p:cNvSpPr>
                  <p:nvPr/>
                </p:nvSpPr>
                <p:spPr bwMode="auto">
                  <a:xfrm>
                    <a:off x="9688513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8"/>
                          <a:pt x="27" y="28"/>
                        </a:cubicBezTo>
                        <a:cubicBezTo>
                          <a:pt x="26" y="28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35" name="Freeform 325"/>
                  <p:cNvSpPr>
                    <a:spLocks noChangeAspect="1"/>
                  </p:cNvSpPr>
                  <p:nvPr/>
                </p:nvSpPr>
                <p:spPr bwMode="auto">
                  <a:xfrm>
                    <a:off x="9315451" y="1186109"/>
                    <a:ext cx="71437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36" name="Freeform 326"/>
                  <p:cNvSpPr>
                    <a:spLocks noChangeAspect="1"/>
                  </p:cNvSpPr>
                  <p:nvPr/>
                </p:nvSpPr>
                <p:spPr bwMode="auto">
                  <a:xfrm>
                    <a:off x="9315451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37" name="Freeform 327"/>
                  <p:cNvSpPr>
                    <a:spLocks noChangeAspect="1"/>
                  </p:cNvSpPr>
                  <p:nvPr/>
                </p:nvSpPr>
                <p:spPr bwMode="auto">
                  <a:xfrm>
                    <a:off x="9388476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38" name="Freeform 328"/>
                  <p:cNvSpPr>
                    <a:spLocks noChangeAspect="1"/>
                  </p:cNvSpPr>
                  <p:nvPr/>
                </p:nvSpPr>
                <p:spPr bwMode="auto">
                  <a:xfrm>
                    <a:off x="9388476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39" name="Freeform 329"/>
                  <p:cNvSpPr>
                    <a:spLocks noChangeAspect="1"/>
                  </p:cNvSpPr>
                  <p:nvPr/>
                </p:nvSpPr>
                <p:spPr bwMode="auto">
                  <a:xfrm>
                    <a:off x="9463088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40" name="Freeform 330"/>
                  <p:cNvSpPr>
                    <a:spLocks noChangeAspect="1"/>
                  </p:cNvSpPr>
                  <p:nvPr/>
                </p:nvSpPr>
                <p:spPr bwMode="auto">
                  <a:xfrm>
                    <a:off x="9463088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41" name="Freeform 331"/>
                  <p:cNvSpPr>
                    <a:spLocks noChangeAspect="1"/>
                  </p:cNvSpPr>
                  <p:nvPr/>
                </p:nvSpPr>
                <p:spPr bwMode="auto">
                  <a:xfrm>
                    <a:off x="9090026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42" name="Freeform 332"/>
                  <p:cNvSpPr>
                    <a:spLocks noChangeAspect="1"/>
                  </p:cNvSpPr>
                  <p:nvPr/>
                </p:nvSpPr>
                <p:spPr bwMode="auto">
                  <a:xfrm>
                    <a:off x="9090026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43" name="Freeform 333"/>
                  <p:cNvSpPr>
                    <a:spLocks noChangeAspect="1"/>
                  </p:cNvSpPr>
                  <p:nvPr/>
                </p:nvSpPr>
                <p:spPr bwMode="auto">
                  <a:xfrm>
                    <a:off x="9164638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44" name="Freeform 334"/>
                  <p:cNvSpPr>
                    <a:spLocks noChangeAspect="1"/>
                  </p:cNvSpPr>
                  <p:nvPr/>
                </p:nvSpPr>
                <p:spPr bwMode="auto">
                  <a:xfrm>
                    <a:off x="9164638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45" name="Freeform 335"/>
                  <p:cNvSpPr>
                    <a:spLocks noChangeAspect="1"/>
                  </p:cNvSpPr>
                  <p:nvPr/>
                </p:nvSpPr>
                <p:spPr bwMode="auto">
                  <a:xfrm>
                    <a:off x="9239251" y="1186109"/>
                    <a:ext cx="71437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0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0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0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46" name="Freeform 336"/>
                  <p:cNvSpPr>
                    <a:spLocks noChangeAspect="1"/>
                  </p:cNvSpPr>
                  <p:nvPr/>
                </p:nvSpPr>
                <p:spPr bwMode="auto">
                  <a:xfrm>
                    <a:off x="9239251" y="1300409"/>
                    <a:ext cx="71437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0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7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7" y="8"/>
                          <a:pt x="36" y="0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1" y="28"/>
                          <a:pt x="29" y="27"/>
                          <a:pt x="27" y="27"/>
                        </a:cubicBezTo>
                        <a:cubicBezTo>
                          <a:pt x="26" y="27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8" y="7"/>
                          <a:pt x="20" y="14"/>
                          <a:pt x="20" y="20"/>
                        </a:cubicBezTo>
                        <a:cubicBezTo>
                          <a:pt x="20" y="23"/>
                          <a:pt x="19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47" name="Freeform 337"/>
                  <p:cNvSpPr>
                    <a:spLocks noChangeAspect="1"/>
                  </p:cNvSpPr>
                  <p:nvPr/>
                </p:nvSpPr>
                <p:spPr bwMode="auto">
                  <a:xfrm>
                    <a:off x="8866188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1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0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48" name="Freeform 338"/>
                  <p:cNvSpPr>
                    <a:spLocks noChangeAspect="1"/>
                  </p:cNvSpPr>
                  <p:nvPr/>
                </p:nvSpPr>
                <p:spPr bwMode="auto">
                  <a:xfrm>
                    <a:off x="8866188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1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7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7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1" y="28"/>
                          <a:pt x="29" y="27"/>
                          <a:pt x="27" y="27"/>
                        </a:cubicBezTo>
                        <a:cubicBezTo>
                          <a:pt x="26" y="27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19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49" name="Freeform 339"/>
                  <p:cNvSpPr>
                    <a:spLocks noChangeAspect="1"/>
                  </p:cNvSpPr>
                  <p:nvPr/>
                </p:nvSpPr>
                <p:spPr bwMode="auto">
                  <a:xfrm>
                    <a:off x="8940801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50" name="Freeform 340"/>
                  <p:cNvSpPr>
                    <a:spLocks noChangeAspect="1"/>
                  </p:cNvSpPr>
                  <p:nvPr/>
                </p:nvSpPr>
                <p:spPr bwMode="auto">
                  <a:xfrm>
                    <a:off x="8940801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51" name="Freeform 341"/>
                  <p:cNvSpPr>
                    <a:spLocks noChangeAspect="1"/>
                  </p:cNvSpPr>
                  <p:nvPr/>
                </p:nvSpPr>
                <p:spPr bwMode="auto">
                  <a:xfrm>
                    <a:off x="9015413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52" name="Freeform 342"/>
                  <p:cNvSpPr>
                    <a:spLocks noChangeAspect="1"/>
                  </p:cNvSpPr>
                  <p:nvPr/>
                </p:nvSpPr>
                <p:spPr bwMode="auto">
                  <a:xfrm>
                    <a:off x="9015413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40" y="27"/>
                          <a:pt x="40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53" name="Freeform 343"/>
                  <p:cNvSpPr>
                    <a:spLocks noChangeAspect="1"/>
                  </p:cNvSpPr>
                  <p:nvPr/>
                </p:nvSpPr>
                <p:spPr bwMode="auto">
                  <a:xfrm>
                    <a:off x="8640763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54" name="Freeform 344"/>
                  <p:cNvSpPr>
                    <a:spLocks noChangeAspect="1"/>
                  </p:cNvSpPr>
                  <p:nvPr/>
                </p:nvSpPr>
                <p:spPr bwMode="auto">
                  <a:xfrm>
                    <a:off x="8640763" y="1300409"/>
                    <a:ext cx="73025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55" name="Freeform 345"/>
                  <p:cNvSpPr>
                    <a:spLocks noChangeAspect="1"/>
                  </p:cNvSpPr>
                  <p:nvPr/>
                </p:nvSpPr>
                <p:spPr bwMode="auto">
                  <a:xfrm>
                    <a:off x="8716963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56" name="Freeform 346"/>
                  <p:cNvSpPr>
                    <a:spLocks noChangeAspect="1"/>
                  </p:cNvSpPr>
                  <p:nvPr/>
                </p:nvSpPr>
                <p:spPr bwMode="auto">
                  <a:xfrm>
                    <a:off x="8716963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57" name="Freeform 347"/>
                  <p:cNvSpPr>
                    <a:spLocks noChangeAspect="1"/>
                  </p:cNvSpPr>
                  <p:nvPr/>
                </p:nvSpPr>
                <p:spPr bwMode="auto">
                  <a:xfrm>
                    <a:off x="8791576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58" name="Freeform 348"/>
                  <p:cNvSpPr>
                    <a:spLocks noChangeAspect="1"/>
                  </p:cNvSpPr>
                  <p:nvPr/>
                </p:nvSpPr>
                <p:spPr bwMode="auto">
                  <a:xfrm>
                    <a:off x="8791576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59" name="Freeform 349"/>
                  <p:cNvSpPr>
                    <a:spLocks noChangeAspect="1"/>
                  </p:cNvSpPr>
                  <p:nvPr/>
                </p:nvSpPr>
                <p:spPr bwMode="auto">
                  <a:xfrm>
                    <a:off x="8418513" y="1186109"/>
                    <a:ext cx="69850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2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2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60" name="Freeform 350"/>
                  <p:cNvSpPr>
                    <a:spLocks noChangeAspect="1"/>
                  </p:cNvSpPr>
                  <p:nvPr/>
                </p:nvSpPr>
                <p:spPr bwMode="auto">
                  <a:xfrm>
                    <a:off x="8418513" y="1300409"/>
                    <a:ext cx="69850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5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6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5" y="17"/>
                          <a:pt x="35" y="26"/>
                        </a:cubicBezTo>
                        <a:cubicBezTo>
                          <a:pt x="35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6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61" name="Freeform 351"/>
                  <p:cNvSpPr>
                    <a:spLocks noChangeAspect="1"/>
                  </p:cNvSpPr>
                  <p:nvPr/>
                </p:nvSpPr>
                <p:spPr bwMode="auto">
                  <a:xfrm>
                    <a:off x="8493126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1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62" name="Freeform 352"/>
                  <p:cNvSpPr>
                    <a:spLocks noChangeAspect="1"/>
                  </p:cNvSpPr>
                  <p:nvPr/>
                </p:nvSpPr>
                <p:spPr bwMode="auto">
                  <a:xfrm>
                    <a:off x="8493126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1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7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63" name="Freeform 353"/>
                  <p:cNvSpPr>
                    <a:spLocks noChangeAspect="1"/>
                  </p:cNvSpPr>
                  <p:nvPr/>
                </p:nvSpPr>
                <p:spPr bwMode="auto">
                  <a:xfrm>
                    <a:off x="8567738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64" name="Freeform 354"/>
                  <p:cNvSpPr>
                    <a:spLocks noChangeAspect="1"/>
                  </p:cNvSpPr>
                  <p:nvPr/>
                </p:nvSpPr>
                <p:spPr bwMode="auto">
                  <a:xfrm>
                    <a:off x="8567738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65" name="Freeform 355"/>
                  <p:cNvSpPr>
                    <a:spLocks noChangeAspect="1"/>
                  </p:cNvSpPr>
                  <p:nvPr/>
                </p:nvSpPr>
                <p:spPr bwMode="auto">
                  <a:xfrm>
                    <a:off x="8194676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66" name="Freeform 356"/>
                  <p:cNvSpPr>
                    <a:spLocks noChangeAspect="1"/>
                  </p:cNvSpPr>
                  <p:nvPr/>
                </p:nvSpPr>
                <p:spPr bwMode="auto">
                  <a:xfrm>
                    <a:off x="8194676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67" name="Freeform 357"/>
                  <p:cNvSpPr>
                    <a:spLocks noChangeAspect="1"/>
                  </p:cNvSpPr>
                  <p:nvPr/>
                </p:nvSpPr>
                <p:spPr bwMode="auto">
                  <a:xfrm>
                    <a:off x="8267701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30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68" name="Freeform 358"/>
                  <p:cNvSpPr>
                    <a:spLocks noChangeAspect="1"/>
                  </p:cNvSpPr>
                  <p:nvPr/>
                </p:nvSpPr>
                <p:spPr bwMode="auto">
                  <a:xfrm>
                    <a:off x="8267701" y="1300409"/>
                    <a:ext cx="73025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69" name="Freeform 359"/>
                  <p:cNvSpPr>
                    <a:spLocks noChangeAspect="1"/>
                  </p:cNvSpPr>
                  <p:nvPr/>
                </p:nvSpPr>
                <p:spPr bwMode="auto">
                  <a:xfrm>
                    <a:off x="8342313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70" name="Freeform 360"/>
                  <p:cNvSpPr>
                    <a:spLocks noChangeAspect="1"/>
                  </p:cNvSpPr>
                  <p:nvPr/>
                </p:nvSpPr>
                <p:spPr bwMode="auto">
                  <a:xfrm>
                    <a:off x="8342313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71" name="Freeform 361"/>
                  <p:cNvSpPr>
                    <a:spLocks noChangeAspect="1"/>
                  </p:cNvSpPr>
                  <p:nvPr/>
                </p:nvSpPr>
                <p:spPr bwMode="auto">
                  <a:xfrm>
                    <a:off x="7969251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72" name="Freeform 362"/>
                  <p:cNvSpPr>
                    <a:spLocks noChangeAspect="1"/>
                  </p:cNvSpPr>
                  <p:nvPr/>
                </p:nvSpPr>
                <p:spPr bwMode="auto">
                  <a:xfrm>
                    <a:off x="7969251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73" name="Freeform 363"/>
                  <p:cNvSpPr>
                    <a:spLocks noChangeAspect="1"/>
                  </p:cNvSpPr>
                  <p:nvPr/>
                </p:nvSpPr>
                <p:spPr bwMode="auto">
                  <a:xfrm>
                    <a:off x="8043863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2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2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3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74" name="Freeform 364"/>
                  <p:cNvSpPr>
                    <a:spLocks noChangeAspect="1"/>
                  </p:cNvSpPr>
                  <p:nvPr/>
                </p:nvSpPr>
                <p:spPr bwMode="auto">
                  <a:xfrm>
                    <a:off x="8043863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5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6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5" y="17"/>
                          <a:pt x="35" y="26"/>
                        </a:cubicBezTo>
                        <a:cubicBezTo>
                          <a:pt x="35" y="27"/>
                          <a:pt x="35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6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75" name="Freeform 365"/>
                  <p:cNvSpPr>
                    <a:spLocks noChangeAspect="1"/>
                  </p:cNvSpPr>
                  <p:nvPr/>
                </p:nvSpPr>
                <p:spPr bwMode="auto">
                  <a:xfrm>
                    <a:off x="8120063" y="1186109"/>
                    <a:ext cx="71437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76" name="Freeform 366"/>
                  <p:cNvSpPr>
                    <a:spLocks noChangeAspect="1"/>
                  </p:cNvSpPr>
                  <p:nvPr/>
                </p:nvSpPr>
                <p:spPr bwMode="auto">
                  <a:xfrm>
                    <a:off x="8120063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77" name="Freeform 367"/>
                  <p:cNvSpPr>
                    <a:spLocks noChangeAspect="1"/>
                  </p:cNvSpPr>
                  <p:nvPr/>
                </p:nvSpPr>
                <p:spPr bwMode="auto">
                  <a:xfrm>
                    <a:off x="7747001" y="1186109"/>
                    <a:ext cx="71437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78" name="Freeform 368"/>
                  <p:cNvSpPr>
                    <a:spLocks noChangeAspect="1"/>
                  </p:cNvSpPr>
                  <p:nvPr/>
                </p:nvSpPr>
                <p:spPr bwMode="auto">
                  <a:xfrm>
                    <a:off x="7747001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79" name="Freeform 369"/>
                  <p:cNvSpPr>
                    <a:spLocks noChangeAspect="1"/>
                  </p:cNvSpPr>
                  <p:nvPr/>
                </p:nvSpPr>
                <p:spPr bwMode="auto">
                  <a:xfrm>
                    <a:off x="7820026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80" name="Freeform 370"/>
                  <p:cNvSpPr>
                    <a:spLocks noChangeAspect="1"/>
                  </p:cNvSpPr>
                  <p:nvPr/>
                </p:nvSpPr>
                <p:spPr bwMode="auto">
                  <a:xfrm>
                    <a:off x="7820026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81" name="Freeform 371"/>
                  <p:cNvSpPr>
                    <a:spLocks noChangeAspect="1"/>
                  </p:cNvSpPr>
                  <p:nvPr/>
                </p:nvSpPr>
                <p:spPr bwMode="auto">
                  <a:xfrm>
                    <a:off x="7894638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82" name="Freeform 372"/>
                  <p:cNvSpPr>
                    <a:spLocks noChangeAspect="1"/>
                  </p:cNvSpPr>
                  <p:nvPr/>
                </p:nvSpPr>
                <p:spPr bwMode="auto">
                  <a:xfrm>
                    <a:off x="7894638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89" name="Freeform 379"/>
                  <p:cNvSpPr>
                    <a:spLocks noChangeAspect="1"/>
                  </p:cNvSpPr>
                  <p:nvPr/>
                </p:nvSpPr>
                <p:spPr bwMode="auto">
                  <a:xfrm>
                    <a:off x="10956926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90" name="Freeform 380"/>
                  <p:cNvSpPr>
                    <a:spLocks noChangeAspect="1"/>
                  </p:cNvSpPr>
                  <p:nvPr/>
                </p:nvSpPr>
                <p:spPr bwMode="auto">
                  <a:xfrm>
                    <a:off x="10956926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91" name="Freeform 381"/>
                  <p:cNvSpPr>
                    <a:spLocks noChangeAspect="1"/>
                  </p:cNvSpPr>
                  <p:nvPr/>
                </p:nvSpPr>
                <p:spPr bwMode="auto">
                  <a:xfrm>
                    <a:off x="11031538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92" name="Freeform 382"/>
                  <p:cNvSpPr>
                    <a:spLocks noChangeAspect="1"/>
                  </p:cNvSpPr>
                  <p:nvPr/>
                </p:nvSpPr>
                <p:spPr bwMode="auto">
                  <a:xfrm>
                    <a:off x="11031538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93" name="Freeform 385"/>
                  <p:cNvSpPr>
                    <a:spLocks noChangeAspect="1"/>
                  </p:cNvSpPr>
                  <p:nvPr/>
                </p:nvSpPr>
                <p:spPr bwMode="auto">
                  <a:xfrm>
                    <a:off x="10733088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94" name="Freeform 386"/>
                  <p:cNvSpPr>
                    <a:spLocks noChangeAspect="1"/>
                  </p:cNvSpPr>
                  <p:nvPr/>
                </p:nvSpPr>
                <p:spPr bwMode="auto">
                  <a:xfrm>
                    <a:off x="10733088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95" name="Freeform 387"/>
                  <p:cNvSpPr>
                    <a:spLocks noChangeAspect="1"/>
                  </p:cNvSpPr>
                  <p:nvPr/>
                </p:nvSpPr>
                <p:spPr bwMode="auto">
                  <a:xfrm>
                    <a:off x="10807701" y="1186109"/>
                    <a:ext cx="71437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0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0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0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96" name="Freeform 388"/>
                  <p:cNvSpPr>
                    <a:spLocks noChangeAspect="1"/>
                  </p:cNvSpPr>
                  <p:nvPr/>
                </p:nvSpPr>
                <p:spPr bwMode="auto">
                  <a:xfrm>
                    <a:off x="10807701" y="1300409"/>
                    <a:ext cx="71437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0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8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7" y="8"/>
                          <a:pt x="36" y="0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1" y="28"/>
                          <a:pt x="29" y="28"/>
                          <a:pt x="27" y="28"/>
                        </a:cubicBezTo>
                        <a:cubicBezTo>
                          <a:pt x="26" y="28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19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97" name="Freeform 389"/>
                  <p:cNvSpPr>
                    <a:spLocks noChangeAspect="1"/>
                  </p:cNvSpPr>
                  <p:nvPr/>
                </p:nvSpPr>
                <p:spPr bwMode="auto">
                  <a:xfrm>
                    <a:off x="10882313" y="1186109"/>
                    <a:ext cx="73025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98" name="Freeform 390"/>
                  <p:cNvSpPr>
                    <a:spLocks noChangeAspect="1"/>
                  </p:cNvSpPr>
                  <p:nvPr/>
                </p:nvSpPr>
                <p:spPr bwMode="auto">
                  <a:xfrm>
                    <a:off x="10882313" y="1300409"/>
                    <a:ext cx="73025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8"/>
                          <a:pt x="27" y="28"/>
                        </a:cubicBezTo>
                        <a:cubicBezTo>
                          <a:pt x="26" y="28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099" name="Freeform 391"/>
                  <p:cNvSpPr>
                    <a:spLocks noChangeAspect="1"/>
                  </p:cNvSpPr>
                  <p:nvPr/>
                </p:nvSpPr>
                <p:spPr bwMode="auto">
                  <a:xfrm>
                    <a:off x="10509251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100" name="Freeform 392"/>
                  <p:cNvSpPr>
                    <a:spLocks noChangeAspect="1"/>
                  </p:cNvSpPr>
                  <p:nvPr/>
                </p:nvSpPr>
                <p:spPr bwMode="auto">
                  <a:xfrm>
                    <a:off x="10509251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8"/>
                          <a:pt x="27" y="28"/>
                        </a:cubicBezTo>
                        <a:cubicBezTo>
                          <a:pt x="26" y="28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101" name="Freeform 393"/>
                  <p:cNvSpPr>
                    <a:spLocks noChangeAspect="1"/>
                  </p:cNvSpPr>
                  <p:nvPr/>
                </p:nvSpPr>
                <p:spPr bwMode="auto">
                  <a:xfrm>
                    <a:off x="10583863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102" name="Freeform 394"/>
                  <p:cNvSpPr>
                    <a:spLocks noChangeAspect="1"/>
                  </p:cNvSpPr>
                  <p:nvPr/>
                </p:nvSpPr>
                <p:spPr bwMode="auto">
                  <a:xfrm>
                    <a:off x="10583863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103" name="Freeform 395"/>
                  <p:cNvSpPr>
                    <a:spLocks noChangeAspect="1"/>
                  </p:cNvSpPr>
                  <p:nvPr/>
                </p:nvSpPr>
                <p:spPr bwMode="auto">
                  <a:xfrm>
                    <a:off x="10656888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104" name="Freeform 396"/>
                  <p:cNvSpPr>
                    <a:spLocks noChangeAspect="1"/>
                  </p:cNvSpPr>
                  <p:nvPr/>
                </p:nvSpPr>
                <p:spPr bwMode="auto">
                  <a:xfrm>
                    <a:off x="10656888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105" name="Freeform 397"/>
                  <p:cNvSpPr>
                    <a:spLocks noChangeAspect="1"/>
                  </p:cNvSpPr>
                  <p:nvPr/>
                </p:nvSpPr>
                <p:spPr bwMode="auto">
                  <a:xfrm>
                    <a:off x="10283826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106" name="Freeform 398"/>
                  <p:cNvSpPr>
                    <a:spLocks noChangeAspect="1"/>
                  </p:cNvSpPr>
                  <p:nvPr/>
                </p:nvSpPr>
                <p:spPr bwMode="auto">
                  <a:xfrm>
                    <a:off x="10283826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107" name="Freeform 399"/>
                  <p:cNvSpPr>
                    <a:spLocks noChangeAspect="1"/>
                  </p:cNvSpPr>
                  <p:nvPr/>
                </p:nvSpPr>
                <p:spPr bwMode="auto">
                  <a:xfrm>
                    <a:off x="10358438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108" name="Freeform 400"/>
                  <p:cNvSpPr>
                    <a:spLocks noChangeAspect="1"/>
                  </p:cNvSpPr>
                  <p:nvPr/>
                </p:nvSpPr>
                <p:spPr bwMode="auto">
                  <a:xfrm>
                    <a:off x="10358438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109" name="Freeform 401"/>
                  <p:cNvSpPr>
                    <a:spLocks noChangeAspect="1"/>
                  </p:cNvSpPr>
                  <p:nvPr/>
                </p:nvSpPr>
                <p:spPr bwMode="auto">
                  <a:xfrm>
                    <a:off x="10434638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1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0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110" name="Freeform 402"/>
                  <p:cNvSpPr>
                    <a:spLocks noChangeAspect="1"/>
                  </p:cNvSpPr>
                  <p:nvPr/>
                </p:nvSpPr>
                <p:spPr bwMode="auto">
                  <a:xfrm>
                    <a:off x="10434638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1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7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7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1" y="28"/>
                          <a:pt x="29" y="27"/>
                          <a:pt x="27" y="27"/>
                        </a:cubicBezTo>
                        <a:cubicBezTo>
                          <a:pt x="26" y="27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19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111" name="Freeform 403"/>
                  <p:cNvSpPr>
                    <a:spLocks noChangeAspect="1"/>
                  </p:cNvSpPr>
                  <p:nvPr/>
                </p:nvSpPr>
                <p:spPr bwMode="auto">
                  <a:xfrm>
                    <a:off x="10210801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1112" name="Freeform 404"/>
                  <p:cNvSpPr>
                    <a:spLocks noChangeAspect="1"/>
                  </p:cNvSpPr>
                  <p:nvPr/>
                </p:nvSpPr>
                <p:spPr bwMode="auto">
                  <a:xfrm>
                    <a:off x="10210801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231" name="타원 230"/>
                <p:cNvSpPr/>
                <p:nvPr/>
              </p:nvSpPr>
              <p:spPr>
                <a:xfrm>
                  <a:off x="7277866" y="1072460"/>
                  <a:ext cx="144000" cy="468000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타원 231"/>
                <p:cNvSpPr/>
                <p:nvPr/>
              </p:nvSpPr>
              <p:spPr>
                <a:xfrm>
                  <a:off x="7623843" y="1072460"/>
                  <a:ext cx="144000" cy="468000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74" name="Group 293"/>
              <p:cNvGrpSpPr>
                <a:grpSpLocks/>
              </p:cNvGrpSpPr>
              <p:nvPr/>
            </p:nvGrpSpPr>
            <p:grpSpPr bwMode="auto">
              <a:xfrm rot="5400000">
                <a:off x="7342509" y="866135"/>
                <a:ext cx="396000" cy="288000"/>
                <a:chOff x="432" y="912"/>
                <a:chExt cx="576" cy="118"/>
              </a:xfrm>
            </p:grpSpPr>
            <p:sp>
              <p:nvSpPr>
                <p:cNvPr id="275" name="Freeform 20"/>
                <p:cNvSpPr>
                  <a:spLocks/>
                </p:cNvSpPr>
                <p:nvPr/>
              </p:nvSpPr>
              <p:spPr bwMode="auto">
                <a:xfrm>
                  <a:off x="432" y="972"/>
                  <a:ext cx="576" cy="2"/>
                </a:xfrm>
                <a:custGeom>
                  <a:avLst/>
                  <a:gdLst>
                    <a:gd name="T0" fmla="*/ 0 w 432"/>
                    <a:gd name="T1" fmla="*/ 0 h 1"/>
                    <a:gd name="T2" fmla="*/ 432 w 432"/>
                    <a:gd name="T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32" h="1">
                      <a:moveTo>
                        <a:pt x="0" y="0"/>
                      </a:moveTo>
                      <a:lnTo>
                        <a:pt x="432" y="0"/>
                      </a:lnTo>
                    </a:path>
                  </a:pathLst>
                </a:custGeom>
                <a:noFill/>
                <a:ln w="38100" cap="rnd">
                  <a:solidFill>
                    <a:srgbClr val="FF0000"/>
                  </a:solidFill>
                  <a:prstDash val="solid"/>
                  <a:miter lim="800000"/>
                  <a:headEnd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76" name="Line 21"/>
                <p:cNvSpPr>
                  <a:spLocks noChangeShapeType="1"/>
                </p:cNvSpPr>
                <p:nvPr/>
              </p:nvSpPr>
              <p:spPr bwMode="auto">
                <a:xfrm>
                  <a:off x="1008" y="912"/>
                  <a:ext cx="0" cy="118"/>
                </a:xfrm>
                <a:prstGeom prst="line">
                  <a:avLst/>
                </a:prstGeom>
                <a:noFill/>
                <a:ln w="3810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pic>
            <p:nvPicPr>
              <p:cNvPr id="27" name="그림 26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68296">
                <a:off x="7636113" y="1938636"/>
                <a:ext cx="1109568" cy="695004"/>
              </a:xfrm>
              <a:prstGeom prst="rect">
                <a:avLst/>
              </a:prstGeom>
            </p:spPr>
          </p:pic>
          <p:sp>
            <p:nvSpPr>
              <p:cNvPr id="298" name="TextBox 297"/>
              <p:cNvSpPr txBox="1"/>
              <p:nvPr/>
            </p:nvSpPr>
            <p:spPr>
              <a:xfrm>
                <a:off x="7913466" y="4175102"/>
                <a:ext cx="7473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PARP</a:t>
                </a:r>
              </a:p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(Active)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TextBox 298"/>
              <p:cNvSpPr txBox="1"/>
              <p:nvPr/>
            </p:nvSpPr>
            <p:spPr>
              <a:xfrm>
                <a:off x="9615873" y="4175102"/>
                <a:ext cx="120558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cleaved PARP</a:t>
                </a:r>
              </a:p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(Inactive)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01" name="직선 화살표 연결선 300"/>
              <p:cNvCxnSpPr/>
              <p:nvPr/>
            </p:nvCxnSpPr>
            <p:spPr>
              <a:xfrm>
                <a:off x="8715190" y="4405934"/>
                <a:ext cx="864000" cy="0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extBox 304"/>
              <p:cNvSpPr txBox="1"/>
              <p:nvPr/>
            </p:nvSpPr>
            <p:spPr>
              <a:xfrm>
                <a:off x="10244913" y="3087473"/>
                <a:ext cx="89960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Caspase3</a:t>
                </a:r>
              </a:p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(Inactive)</a:t>
                </a:r>
              </a:p>
            </p:txBody>
          </p:sp>
          <p:sp>
            <p:nvSpPr>
              <p:cNvPr id="306" name="TextBox 305"/>
              <p:cNvSpPr txBox="1"/>
              <p:nvPr/>
            </p:nvSpPr>
            <p:spPr>
              <a:xfrm>
                <a:off x="8152196" y="3087473"/>
                <a:ext cx="15055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cleaved Caspase3</a:t>
                </a:r>
              </a:p>
              <a:p>
                <a:pPr algn="ctr"/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(Active)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1" name="그룹 30"/>
              <p:cNvGrpSpPr/>
              <p:nvPr/>
            </p:nvGrpSpPr>
            <p:grpSpPr>
              <a:xfrm>
                <a:off x="7756671" y="1819604"/>
                <a:ext cx="908069" cy="873170"/>
                <a:chOff x="4282573" y="2250941"/>
                <a:chExt cx="908069" cy="873170"/>
              </a:xfrm>
            </p:grpSpPr>
            <p:sp>
              <p:nvSpPr>
                <p:cNvPr id="307" name="TextBox 306"/>
                <p:cNvSpPr txBox="1"/>
                <p:nvPr/>
              </p:nvSpPr>
              <p:spPr>
                <a:xfrm>
                  <a:off x="4282573" y="2847112"/>
                  <a:ext cx="90806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200" b="1" dirty="0" err="1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SURVIVIN</a:t>
                  </a:r>
                  <a:endParaRPr lang="ko-KR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8" name="TextBox 307"/>
                <p:cNvSpPr txBox="1"/>
                <p:nvPr/>
              </p:nvSpPr>
              <p:spPr>
                <a:xfrm>
                  <a:off x="4431652" y="2250941"/>
                  <a:ext cx="58541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200" b="1" dirty="0" err="1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BCL2</a:t>
                  </a:r>
                  <a:endParaRPr lang="ko-KR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9" name="TextBox 308"/>
                <p:cNvSpPr txBox="1"/>
                <p:nvPr/>
              </p:nvSpPr>
              <p:spPr>
                <a:xfrm>
                  <a:off x="4424439" y="2549027"/>
                  <a:ext cx="60305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200" b="1" dirty="0" err="1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MCL1</a:t>
                  </a:r>
                  <a:endParaRPr lang="ko-KR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310" name="직선 화살표 연결선 309"/>
              <p:cNvCxnSpPr/>
              <p:nvPr/>
            </p:nvCxnSpPr>
            <p:spPr>
              <a:xfrm rot="10800000">
                <a:off x="9646730" y="3318305"/>
                <a:ext cx="576000" cy="0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6" name="Group 293"/>
              <p:cNvGrpSpPr>
                <a:grpSpLocks/>
              </p:cNvGrpSpPr>
              <p:nvPr/>
            </p:nvGrpSpPr>
            <p:grpSpPr bwMode="auto">
              <a:xfrm>
                <a:off x="8717952" y="2144324"/>
                <a:ext cx="468000" cy="216000"/>
                <a:chOff x="432" y="912"/>
                <a:chExt cx="576" cy="118"/>
              </a:xfrm>
            </p:grpSpPr>
            <p:sp>
              <p:nvSpPr>
                <p:cNvPr id="317" name="Freeform 20"/>
                <p:cNvSpPr>
                  <a:spLocks/>
                </p:cNvSpPr>
                <p:nvPr/>
              </p:nvSpPr>
              <p:spPr bwMode="auto">
                <a:xfrm>
                  <a:off x="432" y="972"/>
                  <a:ext cx="576" cy="2"/>
                </a:xfrm>
                <a:custGeom>
                  <a:avLst/>
                  <a:gdLst>
                    <a:gd name="T0" fmla="*/ 0 w 432"/>
                    <a:gd name="T1" fmla="*/ 0 h 1"/>
                    <a:gd name="T2" fmla="*/ 432 w 432"/>
                    <a:gd name="T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32" h="1">
                      <a:moveTo>
                        <a:pt x="0" y="0"/>
                      </a:moveTo>
                      <a:lnTo>
                        <a:pt x="432" y="0"/>
                      </a:lnTo>
                    </a:path>
                  </a:pathLst>
                </a:custGeom>
                <a:noFill/>
                <a:ln w="38100" cap="rnd">
                  <a:solidFill>
                    <a:srgbClr val="FF0000"/>
                  </a:solidFill>
                  <a:prstDash val="solid"/>
                  <a:miter lim="800000"/>
                  <a:headEnd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18" name="Line 21"/>
                <p:cNvSpPr>
                  <a:spLocks noChangeShapeType="1"/>
                </p:cNvSpPr>
                <p:nvPr/>
              </p:nvSpPr>
              <p:spPr bwMode="auto">
                <a:xfrm>
                  <a:off x="1008" y="912"/>
                  <a:ext cx="0" cy="118"/>
                </a:xfrm>
                <a:prstGeom prst="line">
                  <a:avLst/>
                </a:prstGeom>
                <a:noFill/>
                <a:ln w="3810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319" name="TextBox 318"/>
              <p:cNvSpPr txBox="1"/>
              <p:nvPr/>
            </p:nvSpPr>
            <p:spPr>
              <a:xfrm>
                <a:off x="9260673" y="2121900"/>
                <a:ext cx="157607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Caspase activation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71" name="Group 293"/>
              <p:cNvGrpSpPr>
                <a:grpSpLocks/>
              </p:cNvGrpSpPr>
              <p:nvPr/>
            </p:nvGrpSpPr>
            <p:grpSpPr bwMode="auto">
              <a:xfrm rot="5400000">
                <a:off x="7788492" y="1057121"/>
                <a:ext cx="900000" cy="396000"/>
                <a:chOff x="432" y="912"/>
                <a:chExt cx="576" cy="118"/>
              </a:xfrm>
            </p:grpSpPr>
            <p:sp>
              <p:nvSpPr>
                <p:cNvPr id="72" name="Freeform 20"/>
                <p:cNvSpPr>
                  <a:spLocks/>
                </p:cNvSpPr>
                <p:nvPr/>
              </p:nvSpPr>
              <p:spPr bwMode="auto">
                <a:xfrm>
                  <a:off x="432" y="972"/>
                  <a:ext cx="576" cy="2"/>
                </a:xfrm>
                <a:custGeom>
                  <a:avLst/>
                  <a:gdLst>
                    <a:gd name="T0" fmla="*/ 0 w 432"/>
                    <a:gd name="T1" fmla="*/ 0 h 1"/>
                    <a:gd name="T2" fmla="*/ 432 w 432"/>
                    <a:gd name="T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32" h="1">
                      <a:moveTo>
                        <a:pt x="0" y="0"/>
                      </a:moveTo>
                      <a:lnTo>
                        <a:pt x="432" y="0"/>
                      </a:lnTo>
                    </a:path>
                  </a:pathLst>
                </a:custGeom>
                <a:noFill/>
                <a:ln w="38100" cap="rnd">
                  <a:solidFill>
                    <a:srgbClr val="FF0000"/>
                  </a:solidFill>
                  <a:prstDash val="solid"/>
                  <a:miter lim="800000"/>
                  <a:headEnd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73" name="Line 21"/>
                <p:cNvSpPr>
                  <a:spLocks noChangeShapeType="1"/>
                </p:cNvSpPr>
                <p:nvPr/>
              </p:nvSpPr>
              <p:spPr bwMode="auto">
                <a:xfrm>
                  <a:off x="1008" y="912"/>
                  <a:ext cx="0" cy="118"/>
                </a:xfrm>
                <a:prstGeom prst="line">
                  <a:avLst/>
                </a:prstGeom>
                <a:noFill/>
                <a:ln w="3810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80" name="TextBox 79"/>
              <p:cNvSpPr txBox="1"/>
              <p:nvPr/>
            </p:nvSpPr>
            <p:spPr>
              <a:xfrm>
                <a:off x="7614761" y="2655650"/>
                <a:ext cx="83548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mitochondria</a:t>
                </a:r>
                <a:endParaRPr lang="ko-KR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5" name="직선 화살표 연결선 94"/>
              <p:cNvCxnSpPr/>
              <p:nvPr/>
            </p:nvCxnSpPr>
            <p:spPr>
              <a:xfrm>
                <a:off x="9966617" y="2428714"/>
                <a:ext cx="0" cy="720000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직선 화살표 연결선 62"/>
              <p:cNvCxnSpPr/>
              <p:nvPr/>
            </p:nvCxnSpPr>
            <p:spPr>
              <a:xfrm>
                <a:off x="8957560" y="3583072"/>
                <a:ext cx="0" cy="720000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6429820" y="883299"/>
                <a:ext cx="99899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L/T-type </a:t>
                </a:r>
                <a:r>
                  <a:rPr lang="en-US" altLang="ko-KR" sz="900" b="1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VGCC</a:t>
                </a:r>
                <a:endParaRPr lang="ko-KR" altLang="en-US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74" name="그림 7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79125" y="1798363"/>
                <a:ext cx="432000" cy="432000"/>
              </a:xfrm>
              <a:prstGeom prst="rect">
                <a:avLst/>
              </a:prstGeom>
            </p:spPr>
          </p:pic>
          <p:pic>
            <p:nvPicPr>
              <p:cNvPr id="75" name="그림 7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87698" y="2619168"/>
                <a:ext cx="691427" cy="360000"/>
              </a:xfrm>
              <a:prstGeom prst="rect">
                <a:avLst/>
              </a:prstGeom>
            </p:spPr>
          </p:pic>
          <p:pic>
            <p:nvPicPr>
              <p:cNvPr id="76" name="그림 7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82550" y="2636043"/>
                <a:ext cx="691427" cy="360000"/>
              </a:xfrm>
              <a:prstGeom prst="rect">
                <a:avLst/>
              </a:prstGeom>
            </p:spPr>
          </p:pic>
          <p:grpSp>
            <p:nvGrpSpPr>
              <p:cNvPr id="81" name="그룹 80"/>
              <p:cNvGrpSpPr/>
              <p:nvPr/>
            </p:nvGrpSpPr>
            <p:grpSpPr>
              <a:xfrm>
                <a:off x="3959717" y="3565025"/>
                <a:ext cx="3550315" cy="1260000"/>
                <a:chOff x="510876" y="3970359"/>
                <a:chExt cx="3550315" cy="1260000"/>
              </a:xfrm>
            </p:grpSpPr>
            <p:pic>
              <p:nvPicPr>
                <p:cNvPr id="83" name="그림 82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0876" y="3970359"/>
                  <a:ext cx="3550315" cy="1260000"/>
                </a:xfrm>
                <a:prstGeom prst="rect">
                  <a:avLst/>
                </a:prstGeom>
              </p:spPr>
            </p:pic>
            <p:sp>
              <p:nvSpPr>
                <p:cNvPr id="84" name="TextBox 83"/>
                <p:cNvSpPr txBox="1"/>
                <p:nvPr/>
              </p:nvSpPr>
              <p:spPr>
                <a:xfrm>
                  <a:off x="561518" y="4967718"/>
                  <a:ext cx="57419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8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nucleus</a:t>
                  </a:r>
                  <a:endParaRPr lang="ko-KR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Freeform 258"/>
                <p:cNvSpPr>
                  <a:spLocks/>
                </p:cNvSpPr>
                <p:nvPr/>
              </p:nvSpPr>
              <p:spPr bwMode="auto">
                <a:xfrm>
                  <a:off x="1866069" y="4766062"/>
                  <a:ext cx="1260000" cy="252000"/>
                </a:xfrm>
                <a:custGeom>
                  <a:avLst/>
                  <a:gdLst>
                    <a:gd name="T0" fmla="*/ 0 w 576"/>
                    <a:gd name="T1" fmla="*/ 192 h 192"/>
                    <a:gd name="T2" fmla="*/ 0 w 576"/>
                    <a:gd name="T3" fmla="*/ 0 h 192"/>
                    <a:gd name="T4" fmla="*/ 576 w 576"/>
                    <a:gd name="T5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6" h="192">
                      <a:moveTo>
                        <a:pt x="0" y="192"/>
                      </a:moveTo>
                      <a:lnTo>
                        <a:pt x="0" y="0"/>
                      </a:lnTo>
                      <a:lnTo>
                        <a:pt x="576" y="0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 type="stealth" w="lg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cxnSp>
              <p:nvCxnSpPr>
                <p:cNvPr id="86" name="직선 연결선 85"/>
                <p:cNvCxnSpPr/>
                <p:nvPr/>
              </p:nvCxnSpPr>
              <p:spPr>
                <a:xfrm>
                  <a:off x="1371515" y="5008849"/>
                  <a:ext cx="199081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TextBox 86"/>
                <p:cNvSpPr txBox="1"/>
                <p:nvPr/>
              </p:nvSpPr>
              <p:spPr>
                <a:xfrm>
                  <a:off x="1788273" y="4481696"/>
                  <a:ext cx="155523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b="1" i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OCT</a:t>
                  </a:r>
                  <a:r>
                    <a:rPr lang="en-US" altLang="ko-KR" sz="10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, </a:t>
                  </a:r>
                  <a:r>
                    <a:rPr lang="en-US" altLang="ko-KR" sz="1000" b="1" i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NANOG</a:t>
                  </a:r>
                  <a:r>
                    <a:rPr lang="en-US" altLang="ko-KR" sz="10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, </a:t>
                  </a:r>
                  <a:r>
                    <a:rPr lang="en-US" altLang="ko-KR" sz="1000" b="1" i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SOX2</a:t>
                  </a:r>
                  <a:r>
                    <a:rPr lang="en-US" altLang="ko-KR" sz="10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...</a:t>
                  </a:r>
                  <a:endParaRPr lang="ko-KR" altLang="en-US" sz="10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3" name="그룹 22"/>
              <p:cNvGrpSpPr/>
              <p:nvPr/>
            </p:nvGrpSpPr>
            <p:grpSpPr>
              <a:xfrm>
                <a:off x="308429" y="1072460"/>
                <a:ext cx="3562349" cy="468000"/>
                <a:chOff x="308429" y="1072460"/>
                <a:chExt cx="3562349" cy="468000"/>
              </a:xfrm>
            </p:grpSpPr>
            <p:grpSp>
              <p:nvGrpSpPr>
                <p:cNvPr id="18" name="그룹 17"/>
                <p:cNvGrpSpPr/>
                <p:nvPr/>
              </p:nvGrpSpPr>
              <p:grpSpPr>
                <a:xfrm>
                  <a:off x="308429" y="1186109"/>
                  <a:ext cx="1633537" cy="220663"/>
                  <a:chOff x="308429" y="1186109"/>
                  <a:chExt cx="1633537" cy="220663"/>
                </a:xfrm>
              </p:grpSpPr>
              <p:sp>
                <p:nvSpPr>
                  <p:cNvPr id="747" name="Freeform 331"/>
                  <p:cNvSpPr>
                    <a:spLocks noChangeAspect="1"/>
                  </p:cNvSpPr>
                  <p:nvPr/>
                </p:nvSpPr>
                <p:spPr bwMode="auto">
                  <a:xfrm>
                    <a:off x="1870529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48" name="Freeform 332"/>
                  <p:cNvSpPr>
                    <a:spLocks noChangeAspect="1"/>
                  </p:cNvSpPr>
                  <p:nvPr/>
                </p:nvSpPr>
                <p:spPr bwMode="auto">
                  <a:xfrm>
                    <a:off x="1870529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53" name="Freeform 337"/>
                  <p:cNvSpPr>
                    <a:spLocks noChangeAspect="1"/>
                  </p:cNvSpPr>
                  <p:nvPr/>
                </p:nvSpPr>
                <p:spPr bwMode="auto">
                  <a:xfrm>
                    <a:off x="1653041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1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0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54" name="Freeform 338"/>
                  <p:cNvSpPr>
                    <a:spLocks noChangeAspect="1"/>
                  </p:cNvSpPr>
                  <p:nvPr/>
                </p:nvSpPr>
                <p:spPr bwMode="auto">
                  <a:xfrm>
                    <a:off x="1653041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1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7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7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1" y="28"/>
                          <a:pt x="29" y="27"/>
                          <a:pt x="27" y="27"/>
                        </a:cubicBezTo>
                        <a:cubicBezTo>
                          <a:pt x="26" y="27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19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55" name="Freeform 339"/>
                  <p:cNvSpPr>
                    <a:spLocks noChangeAspect="1"/>
                  </p:cNvSpPr>
                  <p:nvPr/>
                </p:nvSpPr>
                <p:spPr bwMode="auto">
                  <a:xfrm>
                    <a:off x="1727654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56" name="Freeform 340"/>
                  <p:cNvSpPr>
                    <a:spLocks noChangeAspect="1"/>
                  </p:cNvSpPr>
                  <p:nvPr/>
                </p:nvSpPr>
                <p:spPr bwMode="auto">
                  <a:xfrm>
                    <a:off x="1727654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57" name="Freeform 341"/>
                  <p:cNvSpPr>
                    <a:spLocks noChangeAspect="1"/>
                  </p:cNvSpPr>
                  <p:nvPr/>
                </p:nvSpPr>
                <p:spPr bwMode="auto">
                  <a:xfrm>
                    <a:off x="1802266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58" name="Freeform 342"/>
                  <p:cNvSpPr>
                    <a:spLocks noChangeAspect="1"/>
                  </p:cNvSpPr>
                  <p:nvPr/>
                </p:nvSpPr>
                <p:spPr bwMode="auto">
                  <a:xfrm>
                    <a:off x="1802266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40" y="27"/>
                          <a:pt x="40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59" name="Freeform 343"/>
                  <p:cNvSpPr>
                    <a:spLocks noChangeAspect="1"/>
                  </p:cNvSpPr>
                  <p:nvPr/>
                </p:nvSpPr>
                <p:spPr bwMode="auto">
                  <a:xfrm>
                    <a:off x="1427616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60" name="Freeform 344"/>
                  <p:cNvSpPr>
                    <a:spLocks noChangeAspect="1"/>
                  </p:cNvSpPr>
                  <p:nvPr/>
                </p:nvSpPr>
                <p:spPr bwMode="auto">
                  <a:xfrm>
                    <a:off x="1427616" y="1300409"/>
                    <a:ext cx="73025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61" name="Freeform 345"/>
                  <p:cNvSpPr>
                    <a:spLocks noChangeAspect="1"/>
                  </p:cNvSpPr>
                  <p:nvPr/>
                </p:nvSpPr>
                <p:spPr bwMode="auto">
                  <a:xfrm>
                    <a:off x="1503816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62" name="Freeform 346"/>
                  <p:cNvSpPr>
                    <a:spLocks noChangeAspect="1"/>
                  </p:cNvSpPr>
                  <p:nvPr/>
                </p:nvSpPr>
                <p:spPr bwMode="auto">
                  <a:xfrm>
                    <a:off x="1503816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63" name="Freeform 347"/>
                  <p:cNvSpPr>
                    <a:spLocks noChangeAspect="1"/>
                  </p:cNvSpPr>
                  <p:nvPr/>
                </p:nvSpPr>
                <p:spPr bwMode="auto">
                  <a:xfrm>
                    <a:off x="1578429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64" name="Freeform 348"/>
                  <p:cNvSpPr>
                    <a:spLocks noChangeAspect="1"/>
                  </p:cNvSpPr>
                  <p:nvPr/>
                </p:nvSpPr>
                <p:spPr bwMode="auto">
                  <a:xfrm>
                    <a:off x="1578429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65" name="Freeform 349"/>
                  <p:cNvSpPr>
                    <a:spLocks noChangeAspect="1"/>
                  </p:cNvSpPr>
                  <p:nvPr/>
                </p:nvSpPr>
                <p:spPr bwMode="auto">
                  <a:xfrm>
                    <a:off x="1205366" y="1186109"/>
                    <a:ext cx="69850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2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2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66" name="Freeform 350"/>
                  <p:cNvSpPr>
                    <a:spLocks noChangeAspect="1"/>
                  </p:cNvSpPr>
                  <p:nvPr/>
                </p:nvSpPr>
                <p:spPr bwMode="auto">
                  <a:xfrm>
                    <a:off x="1205366" y="1300409"/>
                    <a:ext cx="69850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5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6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5" y="17"/>
                          <a:pt x="35" y="26"/>
                        </a:cubicBezTo>
                        <a:cubicBezTo>
                          <a:pt x="35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6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67" name="Freeform 351"/>
                  <p:cNvSpPr>
                    <a:spLocks noChangeAspect="1"/>
                  </p:cNvSpPr>
                  <p:nvPr/>
                </p:nvSpPr>
                <p:spPr bwMode="auto">
                  <a:xfrm>
                    <a:off x="1279979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1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68" name="Freeform 352"/>
                  <p:cNvSpPr>
                    <a:spLocks noChangeAspect="1"/>
                  </p:cNvSpPr>
                  <p:nvPr/>
                </p:nvSpPr>
                <p:spPr bwMode="auto">
                  <a:xfrm>
                    <a:off x="1279979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1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7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69" name="Freeform 353"/>
                  <p:cNvSpPr>
                    <a:spLocks noChangeAspect="1"/>
                  </p:cNvSpPr>
                  <p:nvPr/>
                </p:nvSpPr>
                <p:spPr bwMode="auto">
                  <a:xfrm>
                    <a:off x="1354591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70" name="Freeform 354"/>
                  <p:cNvSpPr>
                    <a:spLocks noChangeAspect="1"/>
                  </p:cNvSpPr>
                  <p:nvPr/>
                </p:nvSpPr>
                <p:spPr bwMode="auto">
                  <a:xfrm>
                    <a:off x="1354591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71" name="Freeform 355"/>
                  <p:cNvSpPr>
                    <a:spLocks noChangeAspect="1"/>
                  </p:cNvSpPr>
                  <p:nvPr/>
                </p:nvSpPr>
                <p:spPr bwMode="auto">
                  <a:xfrm>
                    <a:off x="981529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72" name="Freeform 356"/>
                  <p:cNvSpPr>
                    <a:spLocks noChangeAspect="1"/>
                  </p:cNvSpPr>
                  <p:nvPr/>
                </p:nvSpPr>
                <p:spPr bwMode="auto">
                  <a:xfrm>
                    <a:off x="981529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73" name="Freeform 357"/>
                  <p:cNvSpPr>
                    <a:spLocks noChangeAspect="1"/>
                  </p:cNvSpPr>
                  <p:nvPr/>
                </p:nvSpPr>
                <p:spPr bwMode="auto">
                  <a:xfrm>
                    <a:off x="1054554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30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74" name="Freeform 358"/>
                  <p:cNvSpPr>
                    <a:spLocks noChangeAspect="1"/>
                  </p:cNvSpPr>
                  <p:nvPr/>
                </p:nvSpPr>
                <p:spPr bwMode="auto">
                  <a:xfrm>
                    <a:off x="1054554" y="1300409"/>
                    <a:ext cx="73025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75" name="Freeform 359"/>
                  <p:cNvSpPr>
                    <a:spLocks noChangeAspect="1"/>
                  </p:cNvSpPr>
                  <p:nvPr/>
                </p:nvSpPr>
                <p:spPr bwMode="auto">
                  <a:xfrm>
                    <a:off x="1129166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76" name="Freeform 360"/>
                  <p:cNvSpPr>
                    <a:spLocks noChangeAspect="1"/>
                  </p:cNvSpPr>
                  <p:nvPr/>
                </p:nvSpPr>
                <p:spPr bwMode="auto">
                  <a:xfrm>
                    <a:off x="1129166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77" name="Freeform 361"/>
                  <p:cNvSpPr>
                    <a:spLocks noChangeAspect="1"/>
                  </p:cNvSpPr>
                  <p:nvPr/>
                </p:nvSpPr>
                <p:spPr bwMode="auto">
                  <a:xfrm>
                    <a:off x="756104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78" name="Freeform 362"/>
                  <p:cNvSpPr>
                    <a:spLocks noChangeAspect="1"/>
                  </p:cNvSpPr>
                  <p:nvPr/>
                </p:nvSpPr>
                <p:spPr bwMode="auto">
                  <a:xfrm>
                    <a:off x="756104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79" name="Freeform 363"/>
                  <p:cNvSpPr>
                    <a:spLocks noChangeAspect="1"/>
                  </p:cNvSpPr>
                  <p:nvPr/>
                </p:nvSpPr>
                <p:spPr bwMode="auto">
                  <a:xfrm>
                    <a:off x="830716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2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2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3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80" name="Freeform 364"/>
                  <p:cNvSpPr>
                    <a:spLocks noChangeAspect="1"/>
                  </p:cNvSpPr>
                  <p:nvPr/>
                </p:nvSpPr>
                <p:spPr bwMode="auto">
                  <a:xfrm>
                    <a:off x="830716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5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6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5" y="17"/>
                          <a:pt x="35" y="26"/>
                        </a:cubicBezTo>
                        <a:cubicBezTo>
                          <a:pt x="35" y="27"/>
                          <a:pt x="35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6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81" name="Freeform 365"/>
                  <p:cNvSpPr>
                    <a:spLocks noChangeAspect="1"/>
                  </p:cNvSpPr>
                  <p:nvPr/>
                </p:nvSpPr>
                <p:spPr bwMode="auto">
                  <a:xfrm>
                    <a:off x="906916" y="1186109"/>
                    <a:ext cx="71437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82" name="Freeform 366"/>
                  <p:cNvSpPr>
                    <a:spLocks noChangeAspect="1"/>
                  </p:cNvSpPr>
                  <p:nvPr/>
                </p:nvSpPr>
                <p:spPr bwMode="auto">
                  <a:xfrm>
                    <a:off x="906916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83" name="Freeform 367"/>
                  <p:cNvSpPr>
                    <a:spLocks noChangeAspect="1"/>
                  </p:cNvSpPr>
                  <p:nvPr/>
                </p:nvSpPr>
                <p:spPr bwMode="auto">
                  <a:xfrm>
                    <a:off x="533854" y="1186109"/>
                    <a:ext cx="71437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84" name="Freeform 368"/>
                  <p:cNvSpPr>
                    <a:spLocks noChangeAspect="1"/>
                  </p:cNvSpPr>
                  <p:nvPr/>
                </p:nvSpPr>
                <p:spPr bwMode="auto">
                  <a:xfrm>
                    <a:off x="533854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7"/>
                          <a:pt x="27" y="27"/>
                        </a:cubicBezTo>
                        <a:cubicBezTo>
                          <a:pt x="26" y="27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85" name="Freeform 369"/>
                  <p:cNvSpPr>
                    <a:spLocks noChangeAspect="1"/>
                  </p:cNvSpPr>
                  <p:nvPr/>
                </p:nvSpPr>
                <p:spPr bwMode="auto">
                  <a:xfrm>
                    <a:off x="606879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86" name="Freeform 370"/>
                  <p:cNvSpPr>
                    <a:spLocks noChangeAspect="1"/>
                  </p:cNvSpPr>
                  <p:nvPr/>
                </p:nvSpPr>
                <p:spPr bwMode="auto">
                  <a:xfrm>
                    <a:off x="606879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87" name="Freeform 371"/>
                  <p:cNvSpPr>
                    <a:spLocks noChangeAspect="1"/>
                  </p:cNvSpPr>
                  <p:nvPr/>
                </p:nvSpPr>
                <p:spPr bwMode="auto">
                  <a:xfrm>
                    <a:off x="681491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88" name="Freeform 372"/>
                  <p:cNvSpPr>
                    <a:spLocks noChangeAspect="1"/>
                  </p:cNvSpPr>
                  <p:nvPr/>
                </p:nvSpPr>
                <p:spPr bwMode="auto">
                  <a:xfrm>
                    <a:off x="681491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89" name="Freeform 373"/>
                  <p:cNvSpPr>
                    <a:spLocks noChangeAspect="1"/>
                  </p:cNvSpPr>
                  <p:nvPr/>
                </p:nvSpPr>
                <p:spPr bwMode="auto">
                  <a:xfrm>
                    <a:off x="308429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90" name="Freeform 374"/>
                  <p:cNvSpPr>
                    <a:spLocks noChangeAspect="1"/>
                  </p:cNvSpPr>
                  <p:nvPr/>
                </p:nvSpPr>
                <p:spPr bwMode="auto">
                  <a:xfrm>
                    <a:off x="308429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91" name="Freeform 375"/>
                  <p:cNvSpPr>
                    <a:spLocks noChangeAspect="1"/>
                  </p:cNvSpPr>
                  <p:nvPr/>
                </p:nvSpPr>
                <p:spPr bwMode="auto">
                  <a:xfrm>
                    <a:off x="383041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92" name="Freeform 376"/>
                  <p:cNvSpPr>
                    <a:spLocks noChangeAspect="1"/>
                  </p:cNvSpPr>
                  <p:nvPr/>
                </p:nvSpPr>
                <p:spPr bwMode="auto">
                  <a:xfrm>
                    <a:off x="383041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93" name="Freeform 377"/>
                  <p:cNvSpPr>
                    <a:spLocks noChangeAspect="1"/>
                  </p:cNvSpPr>
                  <p:nvPr/>
                </p:nvSpPr>
                <p:spPr bwMode="auto">
                  <a:xfrm>
                    <a:off x="459241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0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0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0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94" name="Freeform 378"/>
                  <p:cNvSpPr>
                    <a:spLocks noChangeAspect="1"/>
                  </p:cNvSpPr>
                  <p:nvPr/>
                </p:nvSpPr>
                <p:spPr bwMode="auto">
                  <a:xfrm>
                    <a:off x="459241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0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7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7" y="8"/>
                          <a:pt x="36" y="0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1" y="28"/>
                          <a:pt x="29" y="27"/>
                          <a:pt x="27" y="27"/>
                        </a:cubicBezTo>
                        <a:cubicBezTo>
                          <a:pt x="26" y="27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8" y="7"/>
                          <a:pt x="20" y="14"/>
                          <a:pt x="20" y="20"/>
                        </a:cubicBezTo>
                        <a:cubicBezTo>
                          <a:pt x="20" y="23"/>
                          <a:pt x="19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22" name="그룹 21"/>
                <p:cNvGrpSpPr/>
                <p:nvPr/>
              </p:nvGrpSpPr>
              <p:grpSpPr>
                <a:xfrm>
                  <a:off x="2230891" y="1186109"/>
                  <a:ext cx="1639887" cy="220663"/>
                  <a:chOff x="2230891" y="1186109"/>
                  <a:chExt cx="1639887" cy="220663"/>
                </a:xfrm>
              </p:grpSpPr>
              <p:sp>
                <p:nvSpPr>
                  <p:cNvPr id="795" name="Freeform 379"/>
                  <p:cNvSpPr>
                    <a:spLocks noChangeAspect="1"/>
                  </p:cNvSpPr>
                  <p:nvPr/>
                </p:nvSpPr>
                <p:spPr bwMode="auto">
                  <a:xfrm>
                    <a:off x="3724729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96" name="Freeform 380"/>
                  <p:cNvSpPr>
                    <a:spLocks noChangeAspect="1"/>
                  </p:cNvSpPr>
                  <p:nvPr/>
                </p:nvSpPr>
                <p:spPr bwMode="auto">
                  <a:xfrm>
                    <a:off x="3724729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97" name="Freeform 381"/>
                  <p:cNvSpPr>
                    <a:spLocks noChangeAspect="1"/>
                  </p:cNvSpPr>
                  <p:nvPr/>
                </p:nvSpPr>
                <p:spPr bwMode="auto">
                  <a:xfrm>
                    <a:off x="3799341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98" name="Freeform 382"/>
                  <p:cNvSpPr>
                    <a:spLocks noChangeAspect="1"/>
                  </p:cNvSpPr>
                  <p:nvPr/>
                </p:nvSpPr>
                <p:spPr bwMode="auto">
                  <a:xfrm>
                    <a:off x="3799341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05" name="Freeform 389"/>
                  <p:cNvSpPr>
                    <a:spLocks noChangeAspect="1"/>
                  </p:cNvSpPr>
                  <p:nvPr/>
                </p:nvSpPr>
                <p:spPr bwMode="auto">
                  <a:xfrm>
                    <a:off x="3650116" y="1186109"/>
                    <a:ext cx="73025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06" name="Freeform 390"/>
                  <p:cNvSpPr>
                    <a:spLocks noChangeAspect="1"/>
                  </p:cNvSpPr>
                  <p:nvPr/>
                </p:nvSpPr>
                <p:spPr bwMode="auto">
                  <a:xfrm>
                    <a:off x="3650116" y="1300409"/>
                    <a:ext cx="73025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8"/>
                          <a:pt x="27" y="28"/>
                        </a:cubicBezTo>
                        <a:cubicBezTo>
                          <a:pt x="26" y="28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23" name="Freeform 307"/>
                  <p:cNvSpPr>
                    <a:spLocks noChangeAspect="1"/>
                  </p:cNvSpPr>
                  <p:nvPr/>
                </p:nvSpPr>
                <p:spPr bwMode="auto">
                  <a:xfrm>
                    <a:off x="2753179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2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2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24" name="Freeform 308"/>
                  <p:cNvSpPr>
                    <a:spLocks noChangeAspect="1"/>
                  </p:cNvSpPr>
                  <p:nvPr/>
                </p:nvSpPr>
                <p:spPr bwMode="auto">
                  <a:xfrm>
                    <a:off x="2753179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5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6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5" y="17"/>
                          <a:pt x="35" y="26"/>
                        </a:cubicBezTo>
                        <a:cubicBezTo>
                          <a:pt x="35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6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25" name="Freeform 309"/>
                  <p:cNvSpPr>
                    <a:spLocks noChangeAspect="1"/>
                  </p:cNvSpPr>
                  <p:nvPr/>
                </p:nvSpPr>
                <p:spPr bwMode="auto">
                  <a:xfrm>
                    <a:off x="2829379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1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26" name="Freeform 310"/>
                  <p:cNvSpPr>
                    <a:spLocks noChangeAspect="1"/>
                  </p:cNvSpPr>
                  <p:nvPr/>
                </p:nvSpPr>
                <p:spPr bwMode="auto">
                  <a:xfrm>
                    <a:off x="2829379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1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8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8"/>
                          <a:pt x="27" y="28"/>
                        </a:cubicBezTo>
                        <a:cubicBezTo>
                          <a:pt x="26" y="28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27" name="Freeform 311"/>
                  <p:cNvSpPr>
                    <a:spLocks noChangeAspect="1"/>
                  </p:cNvSpPr>
                  <p:nvPr/>
                </p:nvSpPr>
                <p:spPr bwMode="auto">
                  <a:xfrm>
                    <a:off x="2903991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28" name="Freeform 312"/>
                  <p:cNvSpPr>
                    <a:spLocks noChangeAspect="1"/>
                  </p:cNvSpPr>
                  <p:nvPr/>
                </p:nvSpPr>
                <p:spPr bwMode="auto">
                  <a:xfrm>
                    <a:off x="2903991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6" y="28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29" name="Freeform 313"/>
                  <p:cNvSpPr>
                    <a:spLocks noChangeAspect="1"/>
                  </p:cNvSpPr>
                  <p:nvPr/>
                </p:nvSpPr>
                <p:spPr bwMode="auto">
                  <a:xfrm>
                    <a:off x="2530929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30" name="Freeform 314"/>
                  <p:cNvSpPr>
                    <a:spLocks noChangeAspect="1"/>
                  </p:cNvSpPr>
                  <p:nvPr/>
                </p:nvSpPr>
                <p:spPr bwMode="auto">
                  <a:xfrm>
                    <a:off x="2530929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31" name="Freeform 315"/>
                  <p:cNvSpPr>
                    <a:spLocks noChangeAspect="1"/>
                  </p:cNvSpPr>
                  <p:nvPr/>
                </p:nvSpPr>
                <p:spPr bwMode="auto">
                  <a:xfrm>
                    <a:off x="2603954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9" y="55"/>
                          <a:pt x="30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32" name="Freeform 316"/>
                  <p:cNvSpPr>
                    <a:spLocks noChangeAspect="1"/>
                  </p:cNvSpPr>
                  <p:nvPr/>
                </p:nvSpPr>
                <p:spPr bwMode="auto">
                  <a:xfrm>
                    <a:off x="2603954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33" name="Freeform 317"/>
                  <p:cNvSpPr>
                    <a:spLocks noChangeAspect="1"/>
                  </p:cNvSpPr>
                  <p:nvPr/>
                </p:nvSpPr>
                <p:spPr bwMode="auto">
                  <a:xfrm>
                    <a:off x="2678566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34" name="Freeform 318"/>
                  <p:cNvSpPr>
                    <a:spLocks noChangeAspect="1"/>
                  </p:cNvSpPr>
                  <p:nvPr/>
                </p:nvSpPr>
                <p:spPr bwMode="auto">
                  <a:xfrm>
                    <a:off x="2678566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35" name="Freeform 319"/>
                  <p:cNvSpPr>
                    <a:spLocks noChangeAspect="1"/>
                  </p:cNvSpPr>
                  <p:nvPr/>
                </p:nvSpPr>
                <p:spPr bwMode="auto">
                  <a:xfrm>
                    <a:off x="2305504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36" name="Freeform 320"/>
                  <p:cNvSpPr>
                    <a:spLocks noChangeAspect="1"/>
                  </p:cNvSpPr>
                  <p:nvPr/>
                </p:nvSpPr>
                <p:spPr bwMode="auto">
                  <a:xfrm>
                    <a:off x="2305504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37" name="Freeform 321"/>
                  <p:cNvSpPr>
                    <a:spLocks noChangeAspect="1"/>
                  </p:cNvSpPr>
                  <p:nvPr/>
                </p:nvSpPr>
                <p:spPr bwMode="auto">
                  <a:xfrm>
                    <a:off x="2380116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2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2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1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3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38" name="Freeform 322"/>
                  <p:cNvSpPr>
                    <a:spLocks noChangeAspect="1"/>
                  </p:cNvSpPr>
                  <p:nvPr/>
                </p:nvSpPr>
                <p:spPr bwMode="auto">
                  <a:xfrm>
                    <a:off x="2380116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5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6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5" y="17"/>
                          <a:pt x="35" y="26"/>
                        </a:cubicBezTo>
                        <a:cubicBezTo>
                          <a:pt x="35" y="27"/>
                          <a:pt x="35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6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39" name="Freeform 323"/>
                  <p:cNvSpPr>
                    <a:spLocks noChangeAspect="1"/>
                  </p:cNvSpPr>
                  <p:nvPr/>
                </p:nvSpPr>
                <p:spPr bwMode="auto">
                  <a:xfrm>
                    <a:off x="2456316" y="1186109"/>
                    <a:ext cx="71437" cy="107950"/>
                  </a:xfrm>
                  <a:custGeom>
                    <a:avLst/>
                    <a:gdLst>
                      <a:gd name="T0" fmla="*/ 20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5 w 55"/>
                      <a:gd name="T25" fmla="*/ 53 h 83"/>
                      <a:gd name="T26" fmla="*/ 15 w 55"/>
                      <a:gd name="T27" fmla="*/ 60 h 83"/>
                      <a:gd name="T28" fmla="*/ 17 w 55"/>
                      <a:gd name="T29" fmla="*/ 83 h 83"/>
                      <a:gd name="T30" fmla="*/ 23 w 55"/>
                      <a:gd name="T31" fmla="*/ 83 h 83"/>
                      <a:gd name="T32" fmla="*/ 20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0" y="60"/>
                        </a:moveTo>
                        <a:cubicBezTo>
                          <a:pt x="20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40" name="Freeform 324"/>
                  <p:cNvSpPr>
                    <a:spLocks noChangeAspect="1"/>
                  </p:cNvSpPr>
                  <p:nvPr/>
                </p:nvSpPr>
                <p:spPr bwMode="auto">
                  <a:xfrm>
                    <a:off x="2456316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7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8"/>
                          <a:pt x="27" y="28"/>
                        </a:cubicBezTo>
                        <a:cubicBezTo>
                          <a:pt x="26" y="28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45" name="Freeform 329"/>
                  <p:cNvSpPr>
                    <a:spLocks noChangeAspect="1"/>
                  </p:cNvSpPr>
                  <p:nvPr/>
                </p:nvSpPr>
                <p:spPr bwMode="auto">
                  <a:xfrm>
                    <a:off x="2230891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746" name="Freeform 330"/>
                  <p:cNvSpPr>
                    <a:spLocks noChangeAspect="1"/>
                  </p:cNvSpPr>
                  <p:nvPr/>
                </p:nvSpPr>
                <p:spPr bwMode="auto">
                  <a:xfrm>
                    <a:off x="2230891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01" name="Freeform 385"/>
                  <p:cNvSpPr>
                    <a:spLocks noChangeAspect="1"/>
                  </p:cNvSpPr>
                  <p:nvPr/>
                </p:nvSpPr>
                <p:spPr bwMode="auto">
                  <a:xfrm>
                    <a:off x="3500891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02" name="Freeform 386"/>
                  <p:cNvSpPr>
                    <a:spLocks noChangeAspect="1"/>
                  </p:cNvSpPr>
                  <p:nvPr/>
                </p:nvSpPr>
                <p:spPr bwMode="auto">
                  <a:xfrm>
                    <a:off x="3500891" y="1300409"/>
                    <a:ext cx="71437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03" name="Freeform 387"/>
                  <p:cNvSpPr>
                    <a:spLocks noChangeAspect="1"/>
                  </p:cNvSpPr>
                  <p:nvPr/>
                </p:nvSpPr>
                <p:spPr bwMode="auto">
                  <a:xfrm>
                    <a:off x="3575504" y="1186109"/>
                    <a:ext cx="71437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0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0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0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04" name="Freeform 388"/>
                  <p:cNvSpPr>
                    <a:spLocks noChangeAspect="1"/>
                  </p:cNvSpPr>
                  <p:nvPr/>
                </p:nvSpPr>
                <p:spPr bwMode="auto">
                  <a:xfrm>
                    <a:off x="3575504" y="1300409"/>
                    <a:ext cx="71437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0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8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7" y="8"/>
                          <a:pt x="36" y="0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1" y="28"/>
                          <a:pt x="29" y="28"/>
                          <a:pt x="27" y="28"/>
                        </a:cubicBezTo>
                        <a:cubicBezTo>
                          <a:pt x="26" y="28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19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07" name="Freeform 391"/>
                  <p:cNvSpPr>
                    <a:spLocks noChangeAspect="1"/>
                  </p:cNvSpPr>
                  <p:nvPr/>
                </p:nvSpPr>
                <p:spPr bwMode="auto">
                  <a:xfrm>
                    <a:off x="3277054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4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08" name="Freeform 392"/>
                  <p:cNvSpPr>
                    <a:spLocks noChangeAspect="1"/>
                  </p:cNvSpPr>
                  <p:nvPr/>
                </p:nvSpPr>
                <p:spPr bwMode="auto">
                  <a:xfrm>
                    <a:off x="3277054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39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5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29" y="28"/>
                          <a:pt x="27" y="28"/>
                        </a:cubicBezTo>
                        <a:cubicBezTo>
                          <a:pt x="26" y="28"/>
                          <a:pt x="26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5" y="70"/>
                          <a:pt x="55" y="55"/>
                        </a:cubicBezTo>
                        <a:cubicBezTo>
                          <a:pt x="55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09" name="Freeform 393"/>
                  <p:cNvSpPr>
                    <a:spLocks noChangeAspect="1"/>
                  </p:cNvSpPr>
                  <p:nvPr/>
                </p:nvSpPr>
                <p:spPr bwMode="auto">
                  <a:xfrm>
                    <a:off x="3351666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6 w 55"/>
                      <a:gd name="T13" fmla="*/ 83 h 83"/>
                      <a:gd name="T14" fmla="*/ 35 w 55"/>
                      <a:gd name="T15" fmla="*/ 66 h 83"/>
                      <a:gd name="T16" fmla="*/ 36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6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0" name="Freeform 394"/>
                  <p:cNvSpPr>
                    <a:spLocks noChangeAspect="1"/>
                  </p:cNvSpPr>
                  <p:nvPr/>
                </p:nvSpPr>
                <p:spPr bwMode="auto">
                  <a:xfrm>
                    <a:off x="3351666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6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39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7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1" name="Freeform 395"/>
                  <p:cNvSpPr>
                    <a:spLocks noChangeAspect="1"/>
                  </p:cNvSpPr>
                  <p:nvPr/>
                </p:nvSpPr>
                <p:spPr bwMode="auto">
                  <a:xfrm>
                    <a:off x="3424691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2" name="Freeform 396"/>
                  <p:cNvSpPr>
                    <a:spLocks noChangeAspect="1"/>
                  </p:cNvSpPr>
                  <p:nvPr/>
                </p:nvSpPr>
                <p:spPr bwMode="auto">
                  <a:xfrm>
                    <a:off x="3424691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8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8"/>
                          <a:pt x="28" y="28"/>
                        </a:cubicBezTo>
                        <a:cubicBezTo>
                          <a:pt x="27" y="28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3" name="Freeform 397"/>
                  <p:cNvSpPr>
                    <a:spLocks noChangeAspect="1"/>
                  </p:cNvSpPr>
                  <p:nvPr/>
                </p:nvSpPr>
                <p:spPr bwMode="auto">
                  <a:xfrm>
                    <a:off x="3051629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5" y="58"/>
                          <a:pt x="15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4" name="Freeform 398"/>
                  <p:cNvSpPr>
                    <a:spLocks noChangeAspect="1"/>
                  </p:cNvSpPr>
                  <p:nvPr/>
                </p:nvSpPr>
                <p:spPr bwMode="auto">
                  <a:xfrm>
                    <a:off x="3051629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20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5" name="Freeform 399"/>
                  <p:cNvSpPr>
                    <a:spLocks noChangeAspect="1"/>
                  </p:cNvSpPr>
                  <p:nvPr/>
                </p:nvSpPr>
                <p:spPr bwMode="auto">
                  <a:xfrm>
                    <a:off x="3126241" y="1186109"/>
                    <a:ext cx="73025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8 w 55"/>
                      <a:gd name="T5" fmla="*/ 55 h 83"/>
                      <a:gd name="T6" fmla="*/ 31 w 55"/>
                      <a:gd name="T7" fmla="*/ 55 h 83"/>
                      <a:gd name="T8" fmla="*/ 30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8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6 w 55"/>
                      <a:gd name="T27" fmla="*/ 60 h 83"/>
                      <a:gd name="T28" fmla="*/ 18 w 55"/>
                      <a:gd name="T29" fmla="*/ 83 h 83"/>
                      <a:gd name="T30" fmla="*/ 24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4" y="55"/>
                          <a:pt x="26" y="55"/>
                          <a:pt x="28" y="55"/>
                        </a:cubicBezTo>
                        <a:cubicBezTo>
                          <a:pt x="29" y="55"/>
                          <a:pt x="30" y="55"/>
                          <a:pt x="31" y="55"/>
                        </a:cubicBezTo>
                        <a:cubicBezTo>
                          <a:pt x="30" y="59"/>
                          <a:pt x="30" y="62"/>
                          <a:pt x="30" y="66"/>
                        </a:cubicBezTo>
                        <a:cubicBezTo>
                          <a:pt x="30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6" y="58"/>
                          <a:pt x="37" y="54"/>
                        </a:cubicBezTo>
                        <a:cubicBezTo>
                          <a:pt x="48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8" y="0"/>
                        </a:cubicBezTo>
                        <a:cubicBezTo>
                          <a:pt x="13" y="0"/>
                          <a:pt x="0" y="13"/>
                          <a:pt x="0" y="28"/>
                        </a:cubicBezTo>
                        <a:cubicBezTo>
                          <a:pt x="0" y="39"/>
                          <a:pt x="7" y="48"/>
                          <a:pt x="16" y="53"/>
                        </a:cubicBezTo>
                        <a:cubicBezTo>
                          <a:pt x="16" y="55"/>
                          <a:pt x="16" y="58"/>
                          <a:pt x="16" y="60"/>
                        </a:cubicBezTo>
                        <a:cubicBezTo>
                          <a:pt x="16" y="68"/>
                          <a:pt x="17" y="76"/>
                          <a:pt x="18" y="83"/>
                        </a:cubicBezTo>
                        <a:cubicBezTo>
                          <a:pt x="24" y="83"/>
                          <a:pt x="24" y="83"/>
                          <a:pt x="24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6" name="Freeform 400"/>
                  <p:cNvSpPr>
                    <a:spLocks noChangeAspect="1"/>
                  </p:cNvSpPr>
                  <p:nvPr/>
                </p:nvSpPr>
                <p:spPr bwMode="auto">
                  <a:xfrm>
                    <a:off x="3126241" y="1300409"/>
                    <a:ext cx="73025" cy="106363"/>
                  </a:xfrm>
                  <a:custGeom>
                    <a:avLst/>
                    <a:gdLst>
                      <a:gd name="T0" fmla="*/ 40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8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4 w 55"/>
                      <a:gd name="T19" fmla="*/ 0 h 82"/>
                      <a:gd name="T20" fmla="*/ 18 w 55"/>
                      <a:gd name="T21" fmla="*/ 0 h 82"/>
                      <a:gd name="T22" fmla="*/ 21 w 55"/>
                      <a:gd name="T23" fmla="*/ 20 h 82"/>
                      <a:gd name="T24" fmla="*/ 20 w 55"/>
                      <a:gd name="T25" fmla="*/ 29 h 82"/>
                      <a:gd name="T26" fmla="*/ 0 w 55"/>
                      <a:gd name="T27" fmla="*/ 55 h 82"/>
                      <a:gd name="T28" fmla="*/ 28 w 55"/>
                      <a:gd name="T29" fmla="*/ 82 h 82"/>
                      <a:gd name="T30" fmla="*/ 55 w 55"/>
                      <a:gd name="T31" fmla="*/ 55 h 82"/>
                      <a:gd name="T32" fmla="*/ 40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40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3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8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6" y="25"/>
                          <a:pt x="26" y="23"/>
                          <a:pt x="26" y="20"/>
                        </a:cubicBezTo>
                        <a:cubicBezTo>
                          <a:pt x="26" y="14"/>
                          <a:pt x="25" y="7"/>
                          <a:pt x="24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1" y="14"/>
                          <a:pt x="21" y="20"/>
                        </a:cubicBezTo>
                        <a:cubicBezTo>
                          <a:pt x="21" y="23"/>
                          <a:pt x="20" y="26"/>
                          <a:pt x="20" y="29"/>
                        </a:cubicBezTo>
                        <a:cubicBezTo>
                          <a:pt x="9" y="32"/>
                          <a:pt x="0" y="43"/>
                          <a:pt x="0" y="55"/>
                        </a:cubicBezTo>
                        <a:cubicBezTo>
                          <a:pt x="0" y="70"/>
                          <a:pt x="13" y="82"/>
                          <a:pt x="28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40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7" name="Freeform 401"/>
                  <p:cNvSpPr>
                    <a:spLocks noChangeAspect="1"/>
                  </p:cNvSpPr>
                  <p:nvPr/>
                </p:nvSpPr>
                <p:spPr bwMode="auto">
                  <a:xfrm>
                    <a:off x="3202441" y="1186109"/>
                    <a:ext cx="69850" cy="107950"/>
                  </a:xfrm>
                  <a:custGeom>
                    <a:avLst/>
                    <a:gdLst>
                      <a:gd name="T0" fmla="*/ 20 w 54"/>
                      <a:gd name="T1" fmla="*/ 60 h 83"/>
                      <a:gd name="T2" fmla="*/ 21 w 54"/>
                      <a:gd name="T3" fmla="*/ 54 h 83"/>
                      <a:gd name="T4" fmla="*/ 27 w 54"/>
                      <a:gd name="T5" fmla="*/ 55 h 83"/>
                      <a:gd name="T6" fmla="*/ 30 w 54"/>
                      <a:gd name="T7" fmla="*/ 55 h 83"/>
                      <a:gd name="T8" fmla="*/ 29 w 54"/>
                      <a:gd name="T9" fmla="*/ 66 h 83"/>
                      <a:gd name="T10" fmla="*/ 31 w 54"/>
                      <a:gd name="T11" fmla="*/ 83 h 83"/>
                      <a:gd name="T12" fmla="*/ 36 w 54"/>
                      <a:gd name="T13" fmla="*/ 83 h 83"/>
                      <a:gd name="T14" fmla="*/ 34 w 54"/>
                      <a:gd name="T15" fmla="*/ 66 h 83"/>
                      <a:gd name="T16" fmla="*/ 36 w 54"/>
                      <a:gd name="T17" fmla="*/ 54 h 83"/>
                      <a:gd name="T18" fmla="*/ 54 w 54"/>
                      <a:gd name="T19" fmla="*/ 28 h 83"/>
                      <a:gd name="T20" fmla="*/ 27 w 54"/>
                      <a:gd name="T21" fmla="*/ 0 h 83"/>
                      <a:gd name="T22" fmla="*/ 0 w 54"/>
                      <a:gd name="T23" fmla="*/ 28 h 83"/>
                      <a:gd name="T24" fmla="*/ 15 w 54"/>
                      <a:gd name="T25" fmla="*/ 53 h 83"/>
                      <a:gd name="T26" fmla="*/ 15 w 54"/>
                      <a:gd name="T27" fmla="*/ 60 h 83"/>
                      <a:gd name="T28" fmla="*/ 17 w 54"/>
                      <a:gd name="T29" fmla="*/ 83 h 83"/>
                      <a:gd name="T30" fmla="*/ 23 w 54"/>
                      <a:gd name="T31" fmla="*/ 83 h 83"/>
                      <a:gd name="T32" fmla="*/ 20 w 54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3">
                        <a:moveTo>
                          <a:pt x="20" y="60"/>
                        </a:moveTo>
                        <a:cubicBezTo>
                          <a:pt x="20" y="58"/>
                          <a:pt x="20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29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6" y="83"/>
                          <a:pt x="36" y="83"/>
                          <a:pt x="36" y="83"/>
                        </a:cubicBezTo>
                        <a:cubicBezTo>
                          <a:pt x="35" y="77"/>
                          <a:pt x="34" y="71"/>
                          <a:pt x="34" y="66"/>
                        </a:cubicBezTo>
                        <a:cubicBezTo>
                          <a:pt x="34" y="62"/>
                          <a:pt x="35" y="58"/>
                          <a:pt x="36" y="54"/>
                        </a:cubicBezTo>
                        <a:cubicBezTo>
                          <a:pt x="47" y="50"/>
                          <a:pt x="54" y="40"/>
                          <a:pt x="54" y="28"/>
                        </a:cubicBezTo>
                        <a:cubicBezTo>
                          <a:pt x="54" y="13"/>
                          <a:pt x="42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5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6" y="76"/>
                          <a:pt x="17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0" y="68"/>
                          <a:pt x="20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8" name="Freeform 402"/>
                  <p:cNvSpPr>
                    <a:spLocks noChangeAspect="1"/>
                  </p:cNvSpPr>
                  <p:nvPr/>
                </p:nvSpPr>
                <p:spPr bwMode="auto">
                  <a:xfrm>
                    <a:off x="3202441" y="1300409"/>
                    <a:ext cx="69850" cy="106363"/>
                  </a:xfrm>
                  <a:custGeom>
                    <a:avLst/>
                    <a:gdLst>
                      <a:gd name="T0" fmla="*/ 39 w 54"/>
                      <a:gd name="T1" fmla="*/ 30 h 82"/>
                      <a:gd name="T2" fmla="*/ 39 w 54"/>
                      <a:gd name="T3" fmla="*/ 26 h 82"/>
                      <a:gd name="T4" fmla="*/ 36 w 54"/>
                      <a:gd name="T5" fmla="*/ 0 h 82"/>
                      <a:gd name="T6" fmla="*/ 31 w 54"/>
                      <a:gd name="T7" fmla="*/ 0 h 82"/>
                      <a:gd name="T8" fmla="*/ 34 w 54"/>
                      <a:gd name="T9" fmla="*/ 26 h 82"/>
                      <a:gd name="T10" fmla="*/ 34 w 54"/>
                      <a:gd name="T11" fmla="*/ 28 h 82"/>
                      <a:gd name="T12" fmla="*/ 27 w 54"/>
                      <a:gd name="T13" fmla="*/ 27 h 82"/>
                      <a:gd name="T14" fmla="*/ 25 w 54"/>
                      <a:gd name="T15" fmla="*/ 28 h 82"/>
                      <a:gd name="T16" fmla="*/ 25 w 54"/>
                      <a:gd name="T17" fmla="*/ 20 h 82"/>
                      <a:gd name="T18" fmla="*/ 23 w 54"/>
                      <a:gd name="T19" fmla="*/ 0 h 82"/>
                      <a:gd name="T20" fmla="*/ 17 w 54"/>
                      <a:gd name="T21" fmla="*/ 0 h 82"/>
                      <a:gd name="T22" fmla="*/ 20 w 54"/>
                      <a:gd name="T23" fmla="*/ 20 h 82"/>
                      <a:gd name="T24" fmla="*/ 19 w 54"/>
                      <a:gd name="T25" fmla="*/ 29 h 82"/>
                      <a:gd name="T26" fmla="*/ 0 w 54"/>
                      <a:gd name="T27" fmla="*/ 55 h 82"/>
                      <a:gd name="T28" fmla="*/ 27 w 54"/>
                      <a:gd name="T29" fmla="*/ 82 h 82"/>
                      <a:gd name="T30" fmla="*/ 54 w 54"/>
                      <a:gd name="T31" fmla="*/ 55 h 82"/>
                      <a:gd name="T32" fmla="*/ 39 w 54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4" h="82">
                        <a:moveTo>
                          <a:pt x="39" y="30"/>
                        </a:moveTo>
                        <a:cubicBezTo>
                          <a:pt x="39" y="29"/>
                          <a:pt x="39" y="27"/>
                          <a:pt x="39" y="26"/>
                        </a:cubicBezTo>
                        <a:cubicBezTo>
                          <a:pt x="39" y="17"/>
                          <a:pt x="37" y="8"/>
                          <a:pt x="36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1" y="28"/>
                          <a:pt x="29" y="27"/>
                          <a:pt x="27" y="27"/>
                        </a:cubicBezTo>
                        <a:cubicBezTo>
                          <a:pt x="26" y="27"/>
                          <a:pt x="25" y="28"/>
                          <a:pt x="25" y="28"/>
                        </a:cubicBezTo>
                        <a:cubicBezTo>
                          <a:pt x="25" y="25"/>
                          <a:pt x="25" y="23"/>
                          <a:pt x="25" y="20"/>
                        </a:cubicBezTo>
                        <a:cubicBezTo>
                          <a:pt x="25" y="14"/>
                          <a:pt x="24" y="7"/>
                          <a:pt x="23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19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2" y="82"/>
                          <a:pt x="54" y="70"/>
                          <a:pt x="54" y="55"/>
                        </a:cubicBezTo>
                        <a:cubicBezTo>
                          <a:pt x="54" y="44"/>
                          <a:pt x="48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19" name="Freeform 403"/>
                  <p:cNvSpPr>
                    <a:spLocks noChangeAspect="1"/>
                  </p:cNvSpPr>
                  <p:nvPr/>
                </p:nvSpPr>
                <p:spPr bwMode="auto">
                  <a:xfrm>
                    <a:off x="2978604" y="1186109"/>
                    <a:ext cx="71437" cy="107950"/>
                  </a:xfrm>
                  <a:custGeom>
                    <a:avLst/>
                    <a:gdLst>
                      <a:gd name="T0" fmla="*/ 21 w 55"/>
                      <a:gd name="T1" fmla="*/ 60 h 83"/>
                      <a:gd name="T2" fmla="*/ 21 w 55"/>
                      <a:gd name="T3" fmla="*/ 54 h 83"/>
                      <a:gd name="T4" fmla="*/ 27 w 55"/>
                      <a:gd name="T5" fmla="*/ 55 h 83"/>
                      <a:gd name="T6" fmla="*/ 30 w 55"/>
                      <a:gd name="T7" fmla="*/ 55 h 83"/>
                      <a:gd name="T8" fmla="*/ 29 w 55"/>
                      <a:gd name="T9" fmla="*/ 66 h 83"/>
                      <a:gd name="T10" fmla="*/ 31 w 55"/>
                      <a:gd name="T11" fmla="*/ 83 h 83"/>
                      <a:gd name="T12" fmla="*/ 37 w 55"/>
                      <a:gd name="T13" fmla="*/ 83 h 83"/>
                      <a:gd name="T14" fmla="*/ 35 w 55"/>
                      <a:gd name="T15" fmla="*/ 66 h 83"/>
                      <a:gd name="T16" fmla="*/ 37 w 55"/>
                      <a:gd name="T17" fmla="*/ 54 h 83"/>
                      <a:gd name="T18" fmla="*/ 55 w 55"/>
                      <a:gd name="T19" fmla="*/ 28 h 83"/>
                      <a:gd name="T20" fmla="*/ 27 w 55"/>
                      <a:gd name="T21" fmla="*/ 0 h 83"/>
                      <a:gd name="T22" fmla="*/ 0 w 55"/>
                      <a:gd name="T23" fmla="*/ 28 h 83"/>
                      <a:gd name="T24" fmla="*/ 16 w 55"/>
                      <a:gd name="T25" fmla="*/ 53 h 83"/>
                      <a:gd name="T26" fmla="*/ 15 w 55"/>
                      <a:gd name="T27" fmla="*/ 60 h 83"/>
                      <a:gd name="T28" fmla="*/ 18 w 55"/>
                      <a:gd name="T29" fmla="*/ 83 h 83"/>
                      <a:gd name="T30" fmla="*/ 23 w 55"/>
                      <a:gd name="T31" fmla="*/ 83 h 83"/>
                      <a:gd name="T32" fmla="*/ 21 w 55"/>
                      <a:gd name="T33" fmla="*/ 6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3">
                        <a:moveTo>
                          <a:pt x="21" y="60"/>
                        </a:moveTo>
                        <a:cubicBezTo>
                          <a:pt x="21" y="58"/>
                          <a:pt x="21" y="56"/>
                          <a:pt x="21" y="54"/>
                        </a:cubicBezTo>
                        <a:cubicBezTo>
                          <a:pt x="23" y="55"/>
                          <a:pt x="25" y="55"/>
                          <a:pt x="27" y="55"/>
                        </a:cubicBezTo>
                        <a:cubicBezTo>
                          <a:pt x="28" y="55"/>
                          <a:pt x="29" y="55"/>
                          <a:pt x="30" y="55"/>
                        </a:cubicBezTo>
                        <a:cubicBezTo>
                          <a:pt x="30" y="59"/>
                          <a:pt x="29" y="62"/>
                          <a:pt x="29" y="66"/>
                        </a:cubicBezTo>
                        <a:cubicBezTo>
                          <a:pt x="29" y="71"/>
                          <a:pt x="30" y="77"/>
                          <a:pt x="31" y="83"/>
                        </a:cubicBezTo>
                        <a:cubicBezTo>
                          <a:pt x="37" y="83"/>
                          <a:pt x="37" y="83"/>
                          <a:pt x="37" y="83"/>
                        </a:cubicBezTo>
                        <a:cubicBezTo>
                          <a:pt x="36" y="77"/>
                          <a:pt x="35" y="71"/>
                          <a:pt x="35" y="66"/>
                        </a:cubicBezTo>
                        <a:cubicBezTo>
                          <a:pt x="35" y="62"/>
                          <a:pt x="35" y="58"/>
                          <a:pt x="37" y="54"/>
                        </a:cubicBezTo>
                        <a:cubicBezTo>
                          <a:pt x="47" y="50"/>
                          <a:pt x="55" y="40"/>
                          <a:pt x="55" y="28"/>
                        </a:cubicBezTo>
                        <a:cubicBezTo>
                          <a:pt x="55" y="13"/>
                          <a:pt x="43" y="0"/>
                          <a:pt x="27" y="0"/>
                        </a:cubicBezTo>
                        <a:cubicBezTo>
                          <a:pt x="12" y="0"/>
                          <a:pt x="0" y="13"/>
                          <a:pt x="0" y="28"/>
                        </a:cubicBezTo>
                        <a:cubicBezTo>
                          <a:pt x="0" y="39"/>
                          <a:pt x="6" y="48"/>
                          <a:pt x="16" y="53"/>
                        </a:cubicBezTo>
                        <a:cubicBezTo>
                          <a:pt x="15" y="55"/>
                          <a:pt x="15" y="58"/>
                          <a:pt x="15" y="60"/>
                        </a:cubicBezTo>
                        <a:cubicBezTo>
                          <a:pt x="15" y="68"/>
                          <a:pt x="17" y="76"/>
                          <a:pt x="18" y="83"/>
                        </a:cubicBezTo>
                        <a:cubicBezTo>
                          <a:pt x="23" y="83"/>
                          <a:pt x="23" y="83"/>
                          <a:pt x="23" y="83"/>
                        </a:cubicBezTo>
                        <a:cubicBezTo>
                          <a:pt x="22" y="75"/>
                          <a:pt x="21" y="68"/>
                          <a:pt x="21" y="6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820" name="Freeform 404"/>
                  <p:cNvSpPr>
                    <a:spLocks noChangeAspect="1"/>
                  </p:cNvSpPr>
                  <p:nvPr/>
                </p:nvSpPr>
                <p:spPr bwMode="auto">
                  <a:xfrm>
                    <a:off x="2978604" y="1300409"/>
                    <a:ext cx="71437" cy="106363"/>
                  </a:xfrm>
                  <a:custGeom>
                    <a:avLst/>
                    <a:gdLst>
                      <a:gd name="T0" fmla="*/ 39 w 55"/>
                      <a:gd name="T1" fmla="*/ 30 h 82"/>
                      <a:gd name="T2" fmla="*/ 40 w 55"/>
                      <a:gd name="T3" fmla="*/ 26 h 82"/>
                      <a:gd name="T4" fmla="*/ 37 w 55"/>
                      <a:gd name="T5" fmla="*/ 0 h 82"/>
                      <a:gd name="T6" fmla="*/ 31 w 55"/>
                      <a:gd name="T7" fmla="*/ 0 h 82"/>
                      <a:gd name="T8" fmla="*/ 34 w 55"/>
                      <a:gd name="T9" fmla="*/ 26 h 82"/>
                      <a:gd name="T10" fmla="*/ 34 w 55"/>
                      <a:gd name="T11" fmla="*/ 28 h 82"/>
                      <a:gd name="T12" fmla="*/ 27 w 55"/>
                      <a:gd name="T13" fmla="*/ 27 h 82"/>
                      <a:gd name="T14" fmla="*/ 25 w 55"/>
                      <a:gd name="T15" fmla="*/ 28 h 82"/>
                      <a:gd name="T16" fmla="*/ 26 w 55"/>
                      <a:gd name="T17" fmla="*/ 20 h 82"/>
                      <a:gd name="T18" fmla="*/ 23 w 55"/>
                      <a:gd name="T19" fmla="*/ 0 h 82"/>
                      <a:gd name="T20" fmla="*/ 18 w 55"/>
                      <a:gd name="T21" fmla="*/ 0 h 82"/>
                      <a:gd name="T22" fmla="*/ 20 w 55"/>
                      <a:gd name="T23" fmla="*/ 20 h 82"/>
                      <a:gd name="T24" fmla="*/ 19 w 55"/>
                      <a:gd name="T25" fmla="*/ 29 h 82"/>
                      <a:gd name="T26" fmla="*/ 0 w 55"/>
                      <a:gd name="T27" fmla="*/ 55 h 82"/>
                      <a:gd name="T28" fmla="*/ 27 w 55"/>
                      <a:gd name="T29" fmla="*/ 82 h 82"/>
                      <a:gd name="T30" fmla="*/ 55 w 55"/>
                      <a:gd name="T31" fmla="*/ 55 h 82"/>
                      <a:gd name="T32" fmla="*/ 39 w 55"/>
                      <a:gd name="T33" fmla="*/ 3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5" h="82">
                        <a:moveTo>
                          <a:pt x="39" y="30"/>
                        </a:moveTo>
                        <a:cubicBezTo>
                          <a:pt x="40" y="29"/>
                          <a:pt x="40" y="27"/>
                          <a:pt x="40" y="26"/>
                        </a:cubicBezTo>
                        <a:cubicBezTo>
                          <a:pt x="40" y="17"/>
                          <a:pt x="38" y="8"/>
                          <a:pt x="37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2" y="9"/>
                          <a:pt x="34" y="17"/>
                          <a:pt x="34" y="26"/>
                        </a:cubicBezTo>
                        <a:cubicBezTo>
                          <a:pt x="34" y="27"/>
                          <a:pt x="34" y="28"/>
                          <a:pt x="34" y="28"/>
                        </a:cubicBezTo>
                        <a:cubicBezTo>
                          <a:pt x="32" y="28"/>
                          <a:pt x="30" y="27"/>
                          <a:pt x="27" y="27"/>
                        </a:cubicBezTo>
                        <a:cubicBezTo>
                          <a:pt x="27" y="27"/>
                          <a:pt x="26" y="28"/>
                          <a:pt x="25" y="28"/>
                        </a:cubicBezTo>
                        <a:cubicBezTo>
                          <a:pt x="25" y="25"/>
                          <a:pt x="26" y="23"/>
                          <a:pt x="26" y="20"/>
                        </a:cubicBezTo>
                        <a:cubicBezTo>
                          <a:pt x="26" y="14"/>
                          <a:pt x="24" y="7"/>
                          <a:pt x="23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9" y="7"/>
                          <a:pt x="20" y="14"/>
                          <a:pt x="20" y="20"/>
                        </a:cubicBezTo>
                        <a:cubicBezTo>
                          <a:pt x="20" y="23"/>
                          <a:pt x="20" y="26"/>
                          <a:pt x="19" y="29"/>
                        </a:cubicBezTo>
                        <a:cubicBezTo>
                          <a:pt x="8" y="32"/>
                          <a:pt x="0" y="43"/>
                          <a:pt x="0" y="55"/>
                        </a:cubicBezTo>
                        <a:cubicBezTo>
                          <a:pt x="0" y="70"/>
                          <a:pt x="12" y="82"/>
                          <a:pt x="27" y="82"/>
                        </a:cubicBezTo>
                        <a:cubicBezTo>
                          <a:pt x="43" y="82"/>
                          <a:pt x="55" y="70"/>
                          <a:pt x="55" y="55"/>
                        </a:cubicBezTo>
                        <a:cubicBezTo>
                          <a:pt x="55" y="44"/>
                          <a:pt x="49" y="35"/>
                          <a:pt x="39" y="30"/>
                        </a:cubicBezTo>
                        <a:close/>
                      </a:path>
                    </a:pathLst>
                  </a:custGeom>
                  <a:solidFill>
                    <a:srgbClr val="FFF5EE"/>
                  </a:solidFill>
                  <a:ln w="3175">
                    <a:solidFill>
                      <a:srgbClr val="FF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229" name="타원 228"/>
                <p:cNvSpPr/>
                <p:nvPr/>
              </p:nvSpPr>
              <p:spPr>
                <a:xfrm>
                  <a:off x="1838459" y="1072460"/>
                  <a:ext cx="144000" cy="468000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0" name="타원 229"/>
                <p:cNvSpPr/>
                <p:nvPr/>
              </p:nvSpPr>
              <p:spPr>
                <a:xfrm>
                  <a:off x="2193961" y="1072460"/>
                  <a:ext cx="144000" cy="468000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직사각형 11"/>
              <p:cNvSpPr/>
              <p:nvPr/>
            </p:nvSpPr>
            <p:spPr>
              <a:xfrm>
                <a:off x="298071" y="380954"/>
                <a:ext cx="10818163" cy="4500000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아래쪽 화살표 303"/>
              <p:cNvSpPr/>
              <p:nvPr/>
            </p:nvSpPr>
            <p:spPr>
              <a:xfrm>
                <a:off x="5944145" y="4686188"/>
                <a:ext cx="468000" cy="540000"/>
              </a:xfrm>
              <a:prstGeom prst="down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3" name="아래쪽 화살표 1112"/>
              <p:cNvSpPr/>
              <p:nvPr/>
            </p:nvSpPr>
            <p:spPr>
              <a:xfrm>
                <a:off x="9971855" y="4686188"/>
                <a:ext cx="468000" cy="540000"/>
              </a:xfrm>
              <a:prstGeom prst="down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아래쪽 화살표 302"/>
              <p:cNvSpPr/>
              <p:nvPr/>
            </p:nvSpPr>
            <p:spPr>
              <a:xfrm>
                <a:off x="1854806" y="4686188"/>
                <a:ext cx="468000" cy="540000"/>
              </a:xfrm>
              <a:prstGeom prst="down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4" name="TextBox 1113"/>
              <p:cNvSpPr txBox="1"/>
              <p:nvPr/>
            </p:nvSpPr>
            <p:spPr>
              <a:xfrm>
                <a:off x="3935261" y="5301684"/>
                <a:ext cx="365516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Stemness</a:t>
                </a:r>
                <a:r>
                  <a:rPr lang="en-US" altLang="ko-KR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&amp; Proliferation of ovarian CSCs by CCBs </a:t>
                </a:r>
                <a:endPara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5" name="아래쪽 화살표 1114"/>
              <p:cNvSpPr/>
              <p:nvPr/>
            </p:nvSpPr>
            <p:spPr>
              <a:xfrm>
                <a:off x="7469179" y="5252489"/>
                <a:ext cx="324740" cy="360000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881257" y="5263212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&amp;</a:t>
                </a:r>
                <a:endParaRPr lang="ko-KR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116" name="Group 293"/>
              <p:cNvGrpSpPr>
                <a:grpSpLocks/>
              </p:cNvGrpSpPr>
              <p:nvPr/>
            </p:nvGrpSpPr>
            <p:grpSpPr bwMode="auto">
              <a:xfrm rot="7200000">
                <a:off x="5132708" y="2237735"/>
                <a:ext cx="396000" cy="288000"/>
                <a:chOff x="432" y="912"/>
                <a:chExt cx="576" cy="118"/>
              </a:xfrm>
            </p:grpSpPr>
            <p:sp>
              <p:nvSpPr>
                <p:cNvPr id="1117" name="Freeform 20"/>
                <p:cNvSpPr>
                  <a:spLocks/>
                </p:cNvSpPr>
                <p:nvPr/>
              </p:nvSpPr>
              <p:spPr bwMode="auto">
                <a:xfrm>
                  <a:off x="432" y="972"/>
                  <a:ext cx="576" cy="2"/>
                </a:xfrm>
                <a:custGeom>
                  <a:avLst/>
                  <a:gdLst>
                    <a:gd name="T0" fmla="*/ 0 w 432"/>
                    <a:gd name="T1" fmla="*/ 0 h 1"/>
                    <a:gd name="T2" fmla="*/ 432 w 432"/>
                    <a:gd name="T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32" h="1">
                      <a:moveTo>
                        <a:pt x="0" y="0"/>
                      </a:moveTo>
                      <a:lnTo>
                        <a:pt x="432" y="0"/>
                      </a:lnTo>
                    </a:path>
                  </a:pathLst>
                </a:custGeom>
                <a:noFill/>
                <a:ln w="38100" cap="rnd">
                  <a:solidFill>
                    <a:srgbClr val="FF0000"/>
                  </a:solidFill>
                  <a:prstDash val="solid"/>
                  <a:miter lim="800000"/>
                  <a:headEnd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18" name="Line 21"/>
                <p:cNvSpPr>
                  <a:spLocks noChangeShapeType="1"/>
                </p:cNvSpPr>
                <p:nvPr/>
              </p:nvSpPr>
              <p:spPr bwMode="auto">
                <a:xfrm>
                  <a:off x="1008" y="912"/>
                  <a:ext cx="0" cy="118"/>
                </a:xfrm>
                <a:prstGeom prst="line">
                  <a:avLst/>
                </a:prstGeom>
                <a:noFill/>
                <a:ln w="3810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1119" name="Group 293"/>
              <p:cNvGrpSpPr>
                <a:grpSpLocks/>
              </p:cNvGrpSpPr>
              <p:nvPr/>
            </p:nvGrpSpPr>
            <p:grpSpPr bwMode="auto">
              <a:xfrm rot="3600000">
                <a:off x="5872938" y="2237735"/>
                <a:ext cx="396000" cy="288000"/>
                <a:chOff x="432" y="912"/>
                <a:chExt cx="576" cy="118"/>
              </a:xfrm>
            </p:grpSpPr>
            <p:sp>
              <p:nvSpPr>
                <p:cNvPr id="1120" name="Freeform 20"/>
                <p:cNvSpPr>
                  <a:spLocks/>
                </p:cNvSpPr>
                <p:nvPr/>
              </p:nvSpPr>
              <p:spPr bwMode="auto">
                <a:xfrm>
                  <a:off x="432" y="972"/>
                  <a:ext cx="576" cy="2"/>
                </a:xfrm>
                <a:custGeom>
                  <a:avLst/>
                  <a:gdLst>
                    <a:gd name="T0" fmla="*/ 0 w 432"/>
                    <a:gd name="T1" fmla="*/ 0 h 1"/>
                    <a:gd name="T2" fmla="*/ 432 w 432"/>
                    <a:gd name="T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32" h="1">
                      <a:moveTo>
                        <a:pt x="0" y="0"/>
                      </a:moveTo>
                      <a:lnTo>
                        <a:pt x="432" y="0"/>
                      </a:lnTo>
                    </a:path>
                  </a:pathLst>
                </a:custGeom>
                <a:noFill/>
                <a:ln w="38100" cap="rnd">
                  <a:solidFill>
                    <a:srgbClr val="FF0000"/>
                  </a:solidFill>
                  <a:prstDash val="solid"/>
                  <a:miter lim="800000"/>
                  <a:headEnd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21" name="Line 21"/>
                <p:cNvSpPr>
                  <a:spLocks noChangeShapeType="1"/>
                </p:cNvSpPr>
                <p:nvPr/>
              </p:nvSpPr>
              <p:spPr bwMode="auto">
                <a:xfrm>
                  <a:off x="1008" y="912"/>
                  <a:ext cx="0" cy="118"/>
                </a:xfrm>
                <a:prstGeom prst="line">
                  <a:avLst/>
                </a:prstGeom>
                <a:noFill/>
                <a:ln w="3810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1122" name="Group 293"/>
              <p:cNvGrpSpPr>
                <a:grpSpLocks/>
              </p:cNvGrpSpPr>
              <p:nvPr/>
            </p:nvGrpSpPr>
            <p:grpSpPr bwMode="auto">
              <a:xfrm rot="5400000">
                <a:off x="5252120" y="3321349"/>
                <a:ext cx="900000" cy="396000"/>
                <a:chOff x="432" y="912"/>
                <a:chExt cx="576" cy="118"/>
              </a:xfrm>
            </p:grpSpPr>
            <p:sp>
              <p:nvSpPr>
                <p:cNvPr id="1123" name="Freeform 20"/>
                <p:cNvSpPr>
                  <a:spLocks/>
                </p:cNvSpPr>
                <p:nvPr/>
              </p:nvSpPr>
              <p:spPr bwMode="auto">
                <a:xfrm>
                  <a:off x="432" y="972"/>
                  <a:ext cx="576" cy="2"/>
                </a:xfrm>
                <a:custGeom>
                  <a:avLst/>
                  <a:gdLst>
                    <a:gd name="T0" fmla="*/ 0 w 432"/>
                    <a:gd name="T1" fmla="*/ 0 h 1"/>
                    <a:gd name="T2" fmla="*/ 432 w 432"/>
                    <a:gd name="T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32" h="1">
                      <a:moveTo>
                        <a:pt x="0" y="0"/>
                      </a:moveTo>
                      <a:lnTo>
                        <a:pt x="432" y="0"/>
                      </a:lnTo>
                    </a:path>
                  </a:pathLst>
                </a:custGeom>
                <a:noFill/>
                <a:ln w="38100" cap="rnd">
                  <a:solidFill>
                    <a:srgbClr val="FF0000"/>
                  </a:solidFill>
                  <a:prstDash val="solid"/>
                  <a:miter lim="800000"/>
                  <a:headEnd/>
                  <a:tailEnd type="none" w="lg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24" name="Line 21"/>
                <p:cNvSpPr>
                  <a:spLocks noChangeShapeType="1"/>
                </p:cNvSpPr>
                <p:nvPr/>
              </p:nvSpPr>
              <p:spPr bwMode="auto">
                <a:xfrm>
                  <a:off x="1008" y="912"/>
                  <a:ext cx="0" cy="118"/>
                </a:xfrm>
                <a:prstGeom prst="line">
                  <a:avLst/>
                </a:prstGeom>
                <a:noFill/>
                <a:ln w="38100" cap="rnd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34" name="그룹 33"/>
              <p:cNvGrpSpPr/>
              <p:nvPr/>
            </p:nvGrpSpPr>
            <p:grpSpPr>
              <a:xfrm>
                <a:off x="6136572" y="1589314"/>
                <a:ext cx="1332000" cy="545058"/>
                <a:chOff x="6136572" y="1589314"/>
                <a:chExt cx="1332000" cy="545058"/>
              </a:xfrm>
            </p:grpSpPr>
            <p:cxnSp>
              <p:nvCxnSpPr>
                <p:cNvPr id="30" name="직선 연결선 29"/>
                <p:cNvCxnSpPr/>
                <p:nvPr/>
              </p:nvCxnSpPr>
              <p:spPr>
                <a:xfrm flipH="1">
                  <a:off x="6136572" y="1589314"/>
                  <a:ext cx="1332000" cy="359229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직선 연결선 32"/>
                <p:cNvCxnSpPr/>
                <p:nvPr/>
              </p:nvCxnSpPr>
              <p:spPr>
                <a:xfrm rot="20760000">
                  <a:off x="6148819" y="1774372"/>
                  <a:ext cx="0" cy="36000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358328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304800" y="748871"/>
            <a:ext cx="8237695" cy="5288221"/>
            <a:chOff x="0" y="387626"/>
            <a:chExt cx="8237695" cy="5288221"/>
          </a:xfrm>
        </p:grpSpPr>
        <p:sp>
          <p:nvSpPr>
            <p:cNvPr id="5" name="TextBox 4"/>
            <p:cNvSpPr txBox="1"/>
            <p:nvPr/>
          </p:nvSpPr>
          <p:spPr>
            <a:xfrm>
              <a:off x="0" y="5429626"/>
              <a:ext cx="42502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Table </a:t>
              </a:r>
              <a:r>
                <a:rPr lang="en-US" altLang="ko-KR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S1</a:t>
              </a:r>
              <a:r>
                <a:rPr lang="en-US" altLang="ko-KR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Oligonucleotides for real-time RT-</a:t>
              </a:r>
              <a:r>
                <a:rPr lang="en-US" altLang="ko-KR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PCR</a:t>
              </a:r>
              <a:r>
                <a:rPr lang="en-US" altLang="ko-KR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of human genes. 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0419" y="387626"/>
              <a:ext cx="7937276" cy="46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6585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812800" y="463027"/>
            <a:ext cx="5122335" cy="1841094"/>
            <a:chOff x="395111" y="429160"/>
            <a:chExt cx="5122335" cy="1841094"/>
          </a:xfrm>
        </p:grpSpPr>
        <p:sp>
          <p:nvSpPr>
            <p:cNvPr id="5" name="TextBox 4"/>
            <p:cNvSpPr txBox="1"/>
            <p:nvPr/>
          </p:nvSpPr>
          <p:spPr>
            <a:xfrm>
              <a:off x="395111" y="2024033"/>
              <a:ext cx="2133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Table </a:t>
              </a:r>
              <a:r>
                <a:rPr lang="en-US" altLang="ko-KR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S2</a:t>
              </a:r>
              <a:r>
                <a:rPr lang="en-US" altLang="ko-KR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siRNA sequences. 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" name="그림 2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7446" y="429160"/>
              <a:ext cx="5040000" cy="12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36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3868" y="6095998"/>
            <a:ext cx="11966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1825" indent="-631825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S2. Screening strategy and results. (A) Schematic of the screen design and protocol. (B) A2780-SP cells were seeded in an ultra-low attachment round bottom 96-well plates. After 24 h, 10 </a:t>
            </a:r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 compound was added to the cells in each well. After 8 days, the sphere cells were imaged under a microscope. Sphere size was measured using the image J software (left panel). ATP-based sphere viability was measured by luminescence assay (right panel). (C) BJ6 and NIH-3T3 cells were seeded in 96-well plates. After 24 h, 10 </a:t>
            </a:r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 compound was added to the cells. After 3 days, ATP-based cell viability was measured by luminescence assay.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529152" y="613065"/>
            <a:ext cx="6202217" cy="1695733"/>
            <a:chOff x="3190261" y="1682638"/>
            <a:chExt cx="6202217" cy="1695733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2"/>
            <a:stretch>
              <a:fillRect/>
            </a:stretch>
          </p:blipFill>
          <p:spPr>
            <a:xfrm>
              <a:off x="5549491" y="2079383"/>
              <a:ext cx="706985" cy="87950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786597" y="1682638"/>
              <a:ext cx="223277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lang="ko-KR" altLang="en-US"/>
              </a:pPr>
              <a:r>
                <a:rPr lang="en-US" altLang="ko-KR" sz="800" b="1">
                  <a:solidFill>
                    <a:srgbClr val="FF0000"/>
                  </a:solidFill>
                  <a:latin typeface="Arial"/>
                  <a:cs typeface="Arial"/>
                </a:rPr>
                <a:t>1018 ea, FDA-approved Compound library</a:t>
              </a:r>
            </a:p>
            <a:p>
              <a:pPr algn="ctr">
                <a:defRPr lang="ko-KR" altLang="en-US"/>
              </a:pPr>
              <a:r>
                <a:rPr lang="en-US" altLang="ko-KR" sz="800" b="1">
                  <a:latin typeface="Arial"/>
                  <a:cs typeface="Arial"/>
                </a:rPr>
                <a:t>(10uM /well )</a:t>
              </a:r>
              <a:endParaRPr lang="ko-KR" altLang="en-US" sz="800" b="1"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22896" y="3101372"/>
              <a:ext cx="1760174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 lang="ko-KR" altLang="en-US"/>
              </a:pPr>
              <a:r>
                <a:rPr lang="en-US" altLang="ko-KR" sz="800" b="1" dirty="0">
                  <a:latin typeface="Arial"/>
                  <a:cs typeface="Arial"/>
                </a:rPr>
                <a:t>ULA round bottom 96well plate</a:t>
              </a:r>
              <a:endParaRPr lang="ko-KR" altLang="en-US" sz="800" b="1" dirty="0">
                <a:latin typeface="Arial"/>
                <a:cs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24414" y="2397786"/>
              <a:ext cx="523234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lang="ko-KR" altLang="en-US"/>
              </a:pPr>
              <a:r>
                <a:rPr lang="en-US" altLang="ko-KR" sz="800" b="1" dirty="0">
                  <a:latin typeface="Arial"/>
                  <a:cs typeface="Arial"/>
                </a:rPr>
                <a:t>8 days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75180" y="2753921"/>
              <a:ext cx="1817298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lang="ko-KR" altLang="en-US"/>
              </a:pPr>
              <a:r>
                <a:rPr lang="en-US" altLang="ko-KR" sz="800" b="1" dirty="0" smtClean="0">
                  <a:latin typeface="Arial"/>
                  <a:cs typeface="Arial"/>
                </a:rPr>
                <a:t>ATP based Sphere </a:t>
              </a:r>
              <a:r>
                <a:rPr lang="en-US" altLang="ko-KR" sz="800" b="1" dirty="0">
                  <a:latin typeface="Arial"/>
                  <a:cs typeface="Arial"/>
                </a:rPr>
                <a:t>viability </a:t>
              </a:r>
              <a:r>
                <a:rPr lang="en-US" altLang="ko-KR" sz="800" b="1" dirty="0" smtClean="0">
                  <a:latin typeface="Arial"/>
                  <a:cs typeface="Arial"/>
                </a:rPr>
                <a:t>assay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575180" y="1879574"/>
              <a:ext cx="141856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lang="ko-KR" altLang="en-US"/>
              </a:pPr>
              <a:r>
                <a:rPr lang="en-US" altLang="ko-KR" sz="800" b="1" dirty="0">
                  <a:latin typeface="Arial"/>
                  <a:cs typeface="Arial"/>
                </a:rPr>
                <a:t>Sphere size based </a:t>
              </a:r>
              <a:r>
                <a:rPr lang="en-US" altLang="ko-KR" sz="800" b="1" dirty="0" smtClean="0">
                  <a:latin typeface="Arial"/>
                  <a:cs typeface="Arial"/>
                </a:rPr>
                <a:t>assay</a:t>
              </a: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7019865" y="2020779"/>
              <a:ext cx="560051" cy="969459"/>
              <a:chOff x="7008767" y="2794137"/>
              <a:chExt cx="573104" cy="992054"/>
            </a:xfrm>
          </p:grpSpPr>
          <p:cxnSp>
            <p:nvCxnSpPr>
              <p:cNvPr id="28" name="직선 화살표 연결선 27"/>
              <p:cNvCxnSpPr/>
              <p:nvPr/>
            </p:nvCxnSpPr>
            <p:spPr>
              <a:xfrm flipV="1">
                <a:off x="7008767" y="2794137"/>
                <a:ext cx="573104" cy="40366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직선 화살표 연결선 33"/>
              <p:cNvCxnSpPr/>
              <p:nvPr/>
            </p:nvCxnSpPr>
            <p:spPr>
              <a:xfrm rot="3600000" flipV="1">
                <a:off x="7040284" y="3297809"/>
                <a:ext cx="573104" cy="40366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/>
            <p:cNvSpPr txBox="1"/>
            <p:nvPr/>
          </p:nvSpPr>
          <p:spPr>
            <a:xfrm>
              <a:off x="3190261" y="3039817"/>
              <a:ext cx="146125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 lang="ko-KR" altLang="en-US"/>
              </a:pPr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Ultra </a:t>
              </a:r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ow attachment </a:t>
              </a:r>
            </a:p>
            <a:p>
              <a:pPr lvl="0">
                <a:defRPr lang="ko-KR" altLang="en-US"/>
              </a:pPr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round </a:t>
              </a:r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bottom 96well plate</a:t>
              </a:r>
              <a:endParaRPr lang="ko-KR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276559" y="1744193"/>
              <a:ext cx="1288656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 lang="ko-KR" altLang="en-US"/>
              </a:pPr>
              <a:r>
                <a:rPr lang="en-US" altLang="ko-KR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Ovarian CSCs </a:t>
              </a:r>
              <a:r>
                <a:rPr lang="en-US" altLang="ko-K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seeding</a:t>
              </a:r>
              <a:endParaRPr lang="ko-KR" altLang="en-US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6" name="그림 25"/>
            <p:cNvPicPr>
              <a:picLocks noChangeAspect="1"/>
            </p:cNvPicPr>
            <p:nvPr/>
          </p:nvPicPr>
          <p:blipFill rotWithShape="1">
            <a:blip r:embed="rId3"/>
            <a:stretch>
              <a:fillRect/>
            </a:stretch>
          </p:blipFill>
          <p:spPr>
            <a:xfrm>
              <a:off x="3568644" y="2087134"/>
              <a:ext cx="704486" cy="864000"/>
            </a:xfrm>
            <a:prstGeom prst="rect">
              <a:avLst/>
            </a:prstGeom>
          </p:spPr>
        </p:pic>
        <p:grpSp>
          <p:nvGrpSpPr>
            <p:cNvPr id="3" name="그룹 2"/>
            <p:cNvGrpSpPr/>
            <p:nvPr/>
          </p:nvGrpSpPr>
          <p:grpSpPr>
            <a:xfrm>
              <a:off x="4597135" y="2160950"/>
              <a:ext cx="489858" cy="502737"/>
              <a:chOff x="4636891" y="2160950"/>
              <a:chExt cx="489858" cy="502737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4681201" y="2160950"/>
                <a:ext cx="401238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defRPr lang="ko-KR" altLang="en-US"/>
                </a:pPr>
                <a:r>
                  <a:rPr lang="en-US" altLang="ko-KR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O/N</a:t>
                </a:r>
                <a:endParaRPr lang="ko-KR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오른쪽 화살표 29"/>
              <p:cNvSpPr/>
              <p:nvPr/>
            </p:nvSpPr>
            <p:spPr>
              <a:xfrm>
                <a:off x="4636891" y="2386017"/>
                <a:ext cx="489858" cy="27767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 lang="ko-KR" altLang="en-US"/>
                </a:pPr>
                <a:endParaRPr lang="ko-KR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1" name="TextBox 40"/>
          <p:cNvSpPr txBox="1"/>
          <p:nvPr/>
        </p:nvSpPr>
        <p:spPr>
          <a:xfrm>
            <a:off x="83711" y="37672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1" y="2262514"/>
            <a:ext cx="5639289" cy="383471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920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47254" y="5839324"/>
            <a:ext cx="119775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1825" indent="-631825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S3. Growth inhibition of CCBs in ovarian cancer cell and CSCs. (A) Chemical structure of </a:t>
            </a:r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apigenin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 and the selected CCBs. (B) A2780-SP cells were seeded in ULA round bottom 96-well plates. After 24 h, compounds were added to the cells each concentration. After 8 days, ATP-based sphere viability was measured using a luminescence assay. Dose-response curves of viability of A2780-SP. (C) A2780 cells were seeded in 96-well white cell culture plates. After 24 h, compounds were added to the cells at each concentration during 3 days. Dose-response curves of the viability of A2780. (D) A2780, A2780-SP, A2780 ALDH+ and A2780 CD117+ cells were seeded in 96-well plates. After 24 h, compounds were added to the cells 10 M. After 3 days (A2780) or 8 days (A2780-SP, A2780 ALDH+, A2780 CD117+), ATP-based sphere viability was measured using a luminescence assay. Data are expressed as mean ± SD of n= 2 or 3 independent experiments.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85949" y="3266245"/>
            <a:ext cx="4963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A2780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6808" y="190379"/>
            <a:ext cx="781340" cy="224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Manidipine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849" y="448281"/>
            <a:ext cx="1049259" cy="900000"/>
          </a:xfrm>
          <a:prstGeom prst="rect">
            <a:avLst/>
          </a:prstGeom>
        </p:spPr>
      </p:pic>
      <p:graphicFrame>
        <p:nvGraphicFramePr>
          <p:cNvPr id="17" name="개체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790532"/>
              </p:ext>
            </p:extLst>
          </p:nvPr>
        </p:nvGraphicFramePr>
        <p:xfrm>
          <a:off x="2069324" y="1390985"/>
          <a:ext cx="1616308" cy="12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08" name="Prism Project" r:id="rId4" imgW="3168000" imgH="2520000" progId="Prism5.Document">
                  <p:embed/>
                </p:oleObj>
              </mc:Choice>
              <mc:Fallback>
                <p:oleObj name="Prism Project" r:id="rId4" imgW="3168000" imgH="2520000" progId="Prism5.Document">
                  <p:embed/>
                  <p:pic>
                    <p:nvPicPr>
                      <p:cNvPr id="68" name="개체 6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324" y="1390985"/>
                        <a:ext cx="1616308" cy="12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개체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8154231"/>
              </p:ext>
            </p:extLst>
          </p:nvPr>
        </p:nvGraphicFramePr>
        <p:xfrm>
          <a:off x="2084452" y="2743967"/>
          <a:ext cx="1586052" cy="12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09" name="Prism Project" r:id="rId6" imgW="2988000" imgH="2520000" progId="Prism5.Document">
                  <p:embed/>
                </p:oleObj>
              </mc:Choice>
              <mc:Fallback>
                <p:oleObj name="Prism Project" r:id="rId6" imgW="2988000" imgH="2520000" progId="Prism5.Document">
                  <p:embed/>
                  <p:pic>
                    <p:nvPicPr>
                      <p:cNvPr id="72" name="개체 7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4452" y="2743967"/>
                        <a:ext cx="1586052" cy="126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28389" y="190379"/>
            <a:ext cx="748795" cy="224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Lacidipine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155" y="502281"/>
            <a:ext cx="1145263" cy="792000"/>
          </a:xfrm>
          <a:prstGeom prst="rect">
            <a:avLst/>
          </a:prstGeom>
        </p:spPr>
      </p:pic>
      <p:graphicFrame>
        <p:nvGraphicFramePr>
          <p:cNvPr id="19" name="개체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472178"/>
              </p:ext>
            </p:extLst>
          </p:nvPr>
        </p:nvGraphicFramePr>
        <p:xfrm>
          <a:off x="3795252" y="1390985"/>
          <a:ext cx="1615068" cy="12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10" name="Prism Project" r:id="rId9" imgW="3168000" imgH="2520000" progId="Prism5.Document">
                  <p:embed/>
                </p:oleObj>
              </mc:Choice>
              <mc:Fallback>
                <p:oleObj name="Prism Project" r:id="rId9" imgW="3168000" imgH="2520000" progId="Prism5.Document">
                  <p:embed/>
                  <p:pic>
                    <p:nvPicPr>
                      <p:cNvPr id="66" name="개체 6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95252" y="1390985"/>
                        <a:ext cx="1615068" cy="12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개체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1880186"/>
              </p:ext>
            </p:extLst>
          </p:nvPr>
        </p:nvGraphicFramePr>
        <p:xfrm>
          <a:off x="3809760" y="2743967"/>
          <a:ext cx="1586053" cy="12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11" name="Prism Project" r:id="rId11" imgW="2988000" imgH="2520000" progId="Prism5.Document">
                  <p:embed/>
                </p:oleObj>
              </mc:Choice>
              <mc:Fallback>
                <p:oleObj name="Prism Project" r:id="rId11" imgW="2988000" imgH="2520000" progId="Prism5.Document">
                  <p:embed/>
                  <p:pic>
                    <p:nvPicPr>
                      <p:cNvPr id="71" name="개체 70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9760" y="2743967"/>
                        <a:ext cx="1586053" cy="126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836064" y="190379"/>
            <a:ext cx="985093" cy="2173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Lomerizine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그룹 8"/>
          <p:cNvGrpSpPr>
            <a:grpSpLocks noChangeAspect="1"/>
          </p:cNvGrpSpPr>
          <p:nvPr/>
        </p:nvGrpSpPr>
        <p:grpSpPr>
          <a:xfrm>
            <a:off x="5888094" y="502281"/>
            <a:ext cx="881033" cy="792000"/>
            <a:chOff x="6637489" y="1864409"/>
            <a:chExt cx="1190364" cy="1080000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7489" y="1864409"/>
              <a:ext cx="985674" cy="10800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495711" y="2744354"/>
              <a:ext cx="33214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HCl</a:t>
              </a:r>
              <a:endParaRPr lang="ko-KR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22" name="개체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4458921"/>
              </p:ext>
            </p:extLst>
          </p:nvPr>
        </p:nvGraphicFramePr>
        <p:xfrm>
          <a:off x="5535584" y="2743967"/>
          <a:ext cx="1586053" cy="12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12" name="Prism Project" r:id="rId14" imgW="2988000" imgH="2520000" progId="Prism5.Document">
                  <p:embed/>
                </p:oleObj>
              </mc:Choice>
              <mc:Fallback>
                <p:oleObj name="Prism Project" r:id="rId14" imgW="2988000" imgH="2520000" progId="Prism5.Document">
                  <p:embed/>
                  <p:pic>
                    <p:nvPicPr>
                      <p:cNvPr id="73" name="개체 72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5584" y="2743967"/>
                        <a:ext cx="1586053" cy="126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571084" y="190379"/>
            <a:ext cx="966699" cy="2173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Benidipine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433" y="592281"/>
            <a:ext cx="1224000" cy="612000"/>
          </a:xfrm>
          <a:prstGeom prst="rect">
            <a:avLst/>
          </a:prstGeom>
        </p:spPr>
      </p:pic>
      <p:graphicFrame>
        <p:nvGraphicFramePr>
          <p:cNvPr id="24" name="개체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3097666"/>
              </p:ext>
            </p:extLst>
          </p:nvPr>
        </p:nvGraphicFramePr>
        <p:xfrm>
          <a:off x="7261407" y="2743967"/>
          <a:ext cx="1586053" cy="12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13" name="Prism Project" r:id="rId17" imgW="2988000" imgH="2520000" progId="Prism5.Document">
                  <p:embed/>
                </p:oleObj>
              </mc:Choice>
              <mc:Fallback>
                <p:oleObj name="Prism Project" r:id="rId17" imgW="2988000" imgH="2520000" progId="Prism5.Document">
                  <p:embed/>
                  <p:pic>
                    <p:nvPicPr>
                      <p:cNvPr id="70" name="개체 69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1407" y="2743967"/>
                        <a:ext cx="1586053" cy="126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그림 1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66" y="502281"/>
            <a:ext cx="1418682" cy="792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95461" y="190379"/>
            <a:ext cx="732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Apigenin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5" name="개체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317616"/>
              </p:ext>
            </p:extLst>
          </p:nvPr>
        </p:nvGraphicFramePr>
        <p:xfrm>
          <a:off x="371475" y="1393825"/>
          <a:ext cx="1577975" cy="125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14" name="Prism Project" r:id="rId20" imgW="3168000" imgH="2520000" progId="Prism5.Document">
                  <p:embed/>
                </p:oleObj>
              </mc:Choice>
              <mc:Fallback>
                <p:oleObj name="Prism Project" r:id="rId20" imgW="3168000" imgH="2520000" progId="Prism5.Document">
                  <p:embed/>
                  <p:pic>
                    <p:nvPicPr>
                      <p:cNvPr id="102" name="개체 10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71475" y="1393825"/>
                        <a:ext cx="1577975" cy="1254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개체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616572"/>
              </p:ext>
            </p:extLst>
          </p:nvPr>
        </p:nvGraphicFramePr>
        <p:xfrm>
          <a:off x="368921" y="2743967"/>
          <a:ext cx="1585973" cy="12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15" name="Prism Project" r:id="rId22" imgW="3168000" imgH="2520000" progId="Prism5.Document">
                  <p:embed/>
                </p:oleObj>
              </mc:Choice>
              <mc:Fallback>
                <p:oleObj name="Prism Project" r:id="rId22" imgW="3168000" imgH="2520000" progId="Prism5.Document">
                  <p:embed/>
                  <p:pic>
                    <p:nvPicPr>
                      <p:cNvPr id="105" name="개체 104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368921" y="2743967"/>
                        <a:ext cx="1585973" cy="12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3314" y="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14" y="128546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14" y="280946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7" name="개체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1667455"/>
              </p:ext>
            </p:extLst>
          </p:nvPr>
        </p:nvGraphicFramePr>
        <p:xfrm>
          <a:off x="7231060" y="1390985"/>
          <a:ext cx="1616400" cy="12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16" name="Prism Project" r:id="rId24" imgW="3168000" imgH="2520000" progId="Prism5.Document">
                  <p:embed/>
                </p:oleObj>
              </mc:Choice>
              <mc:Fallback>
                <p:oleObj name="Prism Project" r:id="rId24" imgW="3168000" imgH="2520000" progId="Prism5.Document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7231060" y="1390985"/>
                        <a:ext cx="1616400" cy="12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개체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4582736"/>
              </p:ext>
            </p:extLst>
          </p:nvPr>
        </p:nvGraphicFramePr>
        <p:xfrm>
          <a:off x="5505237" y="1390985"/>
          <a:ext cx="1616400" cy="12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17" name="Prism Project" r:id="rId26" imgW="3168000" imgH="2520000" progId="Prism5.Document">
                  <p:embed/>
                </p:oleObj>
              </mc:Choice>
              <mc:Fallback>
                <p:oleObj name="Prism Project" r:id="rId26" imgW="3168000" imgH="2520000" progId="Prism5.Document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5505237" y="1390985"/>
                        <a:ext cx="1616400" cy="12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8785949" y="1748980"/>
            <a:ext cx="7460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A2780-SP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887" y="404992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5" name="개체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552361"/>
              </p:ext>
            </p:extLst>
          </p:nvPr>
        </p:nvGraphicFramePr>
        <p:xfrm>
          <a:off x="338782" y="3936897"/>
          <a:ext cx="3205929" cy="201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18" name="Prism Project" r:id="rId28" imgW="7560000" imgH="4752000" progId="Prism5.Document">
                  <p:embed/>
                </p:oleObj>
              </mc:Choice>
              <mc:Fallback>
                <p:oleObj name="Prism Project" r:id="rId28" imgW="7560000" imgH="4752000" progId="Prism5.Document">
                  <p:embed/>
                  <p:pic>
                    <p:nvPicPr>
                      <p:cNvPr id="2" name="개체 1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338782" y="3936897"/>
                        <a:ext cx="3205929" cy="2014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026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 rot="10800000" flipV="1">
            <a:off x="148763" y="6244024"/>
            <a:ext cx="11873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1825" indent="-631825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S4. Effect of CCBs in other ovarian CSCs. (A, B) OVCAR3-SP and EOC12-SP cells were seeded in an ultra-low attachment round bottom 96-well plates. After 24 h, four CCBs were added to the cells at each concentration. After 8 days, sphere cells were imaged under a microscope (left panel), and the sphere viability was detected and size was quantified (right panel).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62" y="0"/>
            <a:ext cx="8394920" cy="612091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534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/>
          <p:cNvSpPr txBox="1"/>
          <p:nvPr/>
        </p:nvSpPr>
        <p:spPr>
          <a:xfrm>
            <a:off x="169333" y="5787781"/>
            <a:ext cx="11898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1825" indent="-631825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S5. Effect of CCBs on CSC related protein levels in ovarian cancer cells. (A) Expression of OCT3/4, NANOG, SOX2, ALDH1, and CD133 was detected in CCB-treated A2780 cells by immunoblotting (left panel), and the results are shown in a graph (right panel). (B) Cell proliferation-related protein expression was detected in CCB-treated A2780 cells by immunoblotting (left panel), and the results are represented in a graph (right panel). Data are expressed as mean ± SD of n= 2 or 3 independent experiments, *P&lt;0.05, **P&lt;0.01, ***P&lt;0.001, ns (not significant) compared with DMSO control.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2" y="399819"/>
            <a:ext cx="9534970" cy="509669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11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4184" y="5979695"/>
            <a:ext cx="119662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1825" indent="-631825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S6. CCBs not affected apoptosis in ovarian cancer. (A) Cell cycle was analyzed by PI staining and apoptosis was analyzed in CCB-treated A2780 cells by flow cytometry (left panel). (B) The results are expressed in a graph (right panel). (C) Expression of Mcl1, Bcl2 and </a:t>
            </a:r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Survivin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 was detected in CCB-treated A2780 cells (0, 1, 5, and 10 </a:t>
            </a:r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 for 24 h) by immunoblotting. (D) Expression of pro and anti-apoptotic proteins was detected in </a:t>
            </a:r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manidipine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-treated A2780 cells (10 </a:t>
            </a:r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 for 0, 3, 6, 12, and 24 h) by immunoblotting.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" name="그림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4" y="500455"/>
            <a:ext cx="9644708" cy="510889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187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58044" y="5124132"/>
            <a:ext cx="117630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1825" indent="-631825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S7. Relative expression of L, T-type VGCC related genes in ovarian CSCs. (A) Transcription of L, T, P/Q, N, R-type calcium channel genes was confirmed by real-time RT-PCR in A2780 and A2780-SP. (B) CADNA1D, CADNA1F and CACNA1H knockdown using an siRNA targeting each gene was confirmed by real-time RT-PCR in A2780-SP. Data are expressed as mean ± SD of n= 2 or 3 independent experiments, *P&lt;0.05, **P&lt;0.01, ***P&lt;0.001 compared with A2780 or N.C.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33689" y="277524"/>
            <a:ext cx="1307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L-type VGCC 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404107" y="531480"/>
            <a:ext cx="4564062" cy="1812925"/>
            <a:chOff x="934927" y="777649"/>
            <a:chExt cx="4564062" cy="1812925"/>
          </a:xfrm>
        </p:grpSpPr>
        <p:graphicFrame>
          <p:nvGraphicFramePr>
            <p:cNvPr id="22" name="개체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1097490"/>
                </p:ext>
              </p:extLst>
            </p:nvPr>
          </p:nvGraphicFramePr>
          <p:xfrm>
            <a:off x="3916252" y="777649"/>
            <a:ext cx="1582737" cy="1812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590" name="Prism Project" r:id="rId4" imgW="2467080" imgH="2828520" progId="Prism5.Document">
                    <p:embed/>
                  </p:oleObj>
                </mc:Choice>
                <mc:Fallback>
                  <p:oleObj name="Prism Project" r:id="rId4" imgW="2467080" imgH="2828520" progId="Prism5.Document">
                    <p:embed/>
                    <p:pic>
                      <p:nvPicPr>
                        <p:cNvPr id="22" name="개체 21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916252" y="777649"/>
                          <a:ext cx="1582737" cy="18129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개체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3816544"/>
                </p:ext>
              </p:extLst>
            </p:nvPr>
          </p:nvGraphicFramePr>
          <p:xfrm>
            <a:off x="934927" y="777649"/>
            <a:ext cx="1585912" cy="1812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591" name="Prism Project" r:id="rId6" imgW="2474640" imgH="2828520" progId="Prism5.Document">
                    <p:embed/>
                  </p:oleObj>
                </mc:Choice>
                <mc:Fallback>
                  <p:oleObj name="Prism Project" r:id="rId6" imgW="2474640" imgH="2828520" progId="Prism5.Document">
                    <p:embed/>
                    <p:pic>
                      <p:nvPicPr>
                        <p:cNvPr id="25" name="개체 24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934927" y="777649"/>
                          <a:ext cx="1585912" cy="18129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개체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15914195"/>
                </p:ext>
              </p:extLst>
            </p:nvPr>
          </p:nvGraphicFramePr>
          <p:xfrm>
            <a:off x="2438289" y="777649"/>
            <a:ext cx="1563688" cy="1812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592" name="Prism Project" r:id="rId8" imgW="2438280" imgH="2828520" progId="Prism5.Document">
                    <p:embed/>
                  </p:oleObj>
                </mc:Choice>
                <mc:Fallback>
                  <p:oleObj name="Prism Project" r:id="rId8" imgW="2438280" imgH="2828520" progId="Prism5.Document">
                    <p:embed/>
                    <p:pic>
                      <p:nvPicPr>
                        <p:cNvPr id="28" name="개체 27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438289" y="777649"/>
                          <a:ext cx="1563688" cy="18129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" name="TextBox 15"/>
          <p:cNvSpPr txBox="1"/>
          <p:nvPr/>
        </p:nvSpPr>
        <p:spPr>
          <a:xfrm>
            <a:off x="2083035" y="2371701"/>
            <a:ext cx="1279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-type VGCC 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467607" y="2630155"/>
            <a:ext cx="4519612" cy="1814512"/>
            <a:chOff x="6540597" y="1420120"/>
            <a:chExt cx="4519612" cy="1814512"/>
          </a:xfrm>
        </p:grpSpPr>
        <p:graphicFrame>
          <p:nvGraphicFramePr>
            <p:cNvPr id="31" name="개체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32942999"/>
                </p:ext>
              </p:extLst>
            </p:nvPr>
          </p:nvGraphicFramePr>
          <p:xfrm>
            <a:off x="9474297" y="1420120"/>
            <a:ext cx="1585912" cy="1814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593" name="Prism Project" r:id="rId10" imgW="2471760" imgH="2828520" progId="Prism5.Document">
                    <p:embed/>
                  </p:oleObj>
                </mc:Choice>
                <mc:Fallback>
                  <p:oleObj name="Prism Project" r:id="rId10" imgW="2471760" imgH="2828520" progId="Prism5.Document">
                    <p:embed/>
                    <p:pic>
                      <p:nvPicPr>
                        <p:cNvPr id="31" name="개체 30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9474297" y="1420120"/>
                          <a:ext cx="1585912" cy="18145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개체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3348087"/>
                </p:ext>
              </p:extLst>
            </p:nvPr>
          </p:nvGraphicFramePr>
          <p:xfrm>
            <a:off x="6540597" y="1421707"/>
            <a:ext cx="1576387" cy="1801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594" name="Prism Project" r:id="rId12" imgW="2474640" imgH="2828520" progId="Prism5.Document">
                    <p:embed/>
                  </p:oleObj>
                </mc:Choice>
                <mc:Fallback>
                  <p:oleObj name="Prism Project" r:id="rId12" imgW="2474640" imgH="2828520" progId="Prism5.Document">
                    <p:embed/>
                    <p:pic>
                      <p:nvPicPr>
                        <p:cNvPr id="34" name="개체 33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6540597" y="1421707"/>
                          <a:ext cx="1576387" cy="18018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개체 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3224988"/>
                </p:ext>
              </p:extLst>
            </p:nvPr>
          </p:nvGraphicFramePr>
          <p:xfrm>
            <a:off x="8051897" y="1420120"/>
            <a:ext cx="1508125" cy="1814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595" name="Prism Project" r:id="rId14" imgW="2355840" imgH="2828520" progId="Prism5.Document">
                    <p:embed/>
                  </p:oleObj>
                </mc:Choice>
                <mc:Fallback>
                  <p:oleObj name="Prism Project" r:id="rId14" imgW="2355840" imgH="2828520" progId="Prism5.Document">
                    <p:embed/>
                    <p:pic>
                      <p:nvPicPr>
                        <p:cNvPr id="37" name="개체 36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8051897" y="1420120"/>
                          <a:ext cx="1508125" cy="18145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그룹 5"/>
          <p:cNvGrpSpPr/>
          <p:nvPr/>
        </p:nvGrpSpPr>
        <p:grpSpPr>
          <a:xfrm>
            <a:off x="5170292" y="280268"/>
            <a:ext cx="1648812" cy="2059014"/>
            <a:chOff x="2517470" y="3765374"/>
            <a:chExt cx="1648812" cy="2059014"/>
          </a:xfrm>
        </p:grpSpPr>
        <p:graphicFrame>
          <p:nvGraphicFramePr>
            <p:cNvPr id="47" name="개체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07366049"/>
                </p:ext>
              </p:extLst>
            </p:nvPr>
          </p:nvGraphicFramePr>
          <p:xfrm>
            <a:off x="2517470" y="4013051"/>
            <a:ext cx="1582738" cy="1811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596" name="Prism Project" r:id="rId16" imgW="2471760" imgH="2826720" progId="Prism5.Document">
                    <p:embed/>
                  </p:oleObj>
                </mc:Choice>
                <mc:Fallback>
                  <p:oleObj name="Prism Project" r:id="rId16" imgW="2471760" imgH="2826720" progId="Prism5.Document">
                    <p:embed/>
                    <p:pic>
                      <p:nvPicPr>
                        <p:cNvPr id="47" name="개체 46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2517470" y="4013051"/>
                          <a:ext cx="1582738" cy="18113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" name="TextBox 51"/>
            <p:cNvSpPr txBox="1"/>
            <p:nvPr/>
          </p:nvSpPr>
          <p:spPr>
            <a:xfrm>
              <a:off x="2607580" y="3765374"/>
              <a:ext cx="15587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P/Q-type VGCC 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6726042" y="280268"/>
            <a:ext cx="1503363" cy="2043139"/>
            <a:chOff x="5110958" y="3765374"/>
            <a:chExt cx="1503363" cy="2043139"/>
          </a:xfrm>
        </p:grpSpPr>
        <p:graphicFrame>
          <p:nvGraphicFramePr>
            <p:cNvPr id="50" name="개체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01923519"/>
                </p:ext>
              </p:extLst>
            </p:nvPr>
          </p:nvGraphicFramePr>
          <p:xfrm>
            <a:off x="5110958" y="4005113"/>
            <a:ext cx="1503363" cy="180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597" name="Prism Project" r:id="rId18" imgW="2361960" imgH="2828520" progId="Prism5.Document">
                    <p:embed/>
                  </p:oleObj>
                </mc:Choice>
                <mc:Fallback>
                  <p:oleObj name="Prism Project" r:id="rId18" imgW="2361960" imgH="2828520" progId="Prism5.Document">
                    <p:embed/>
                    <p:pic>
                      <p:nvPicPr>
                        <p:cNvPr id="50" name="개체 49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5110958" y="4005113"/>
                          <a:ext cx="1503363" cy="1803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" name="TextBox 52"/>
            <p:cNvSpPr txBox="1"/>
            <p:nvPr/>
          </p:nvSpPr>
          <p:spPr>
            <a:xfrm>
              <a:off x="5190852" y="3765374"/>
              <a:ext cx="13435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altLang="ko-KR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-type VGCC 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8134155" y="280268"/>
            <a:ext cx="1571625" cy="2055839"/>
            <a:chOff x="7571960" y="3765374"/>
            <a:chExt cx="1571625" cy="2055839"/>
          </a:xfrm>
        </p:grpSpPr>
        <p:graphicFrame>
          <p:nvGraphicFramePr>
            <p:cNvPr id="44" name="개체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67340696"/>
                </p:ext>
              </p:extLst>
            </p:nvPr>
          </p:nvGraphicFramePr>
          <p:xfrm>
            <a:off x="7571960" y="4020988"/>
            <a:ext cx="1571625" cy="1800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598" name="Prism Project" r:id="rId20" imgW="2448000" imgH="2808000" progId="Prism5.Document">
                    <p:embed/>
                  </p:oleObj>
                </mc:Choice>
                <mc:Fallback>
                  <p:oleObj name="Prism Project" r:id="rId20" imgW="2448000" imgH="2808000" progId="Prism5.Document">
                    <p:embed/>
                    <p:pic>
                      <p:nvPicPr>
                        <p:cNvPr id="44" name="개체 43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7571960" y="4020988"/>
                          <a:ext cx="1571625" cy="18002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TextBox 53"/>
            <p:cNvSpPr txBox="1"/>
            <p:nvPr/>
          </p:nvSpPr>
          <p:spPr>
            <a:xfrm>
              <a:off x="7705372" y="3765374"/>
              <a:ext cx="13063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altLang="ko-KR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-type VGCC </a:t>
              </a:r>
              <a:endParaRPr lang="ko-KR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23" name="개체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5139271"/>
              </p:ext>
            </p:extLst>
          </p:nvPr>
        </p:nvGraphicFramePr>
        <p:xfrm>
          <a:off x="5121955" y="2735639"/>
          <a:ext cx="1597025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99" name="Prism Project" r:id="rId22" imgW="2556000" imgH="2880000" progId="Prism5.Document">
                  <p:embed/>
                </p:oleObj>
              </mc:Choice>
              <mc:Fallback>
                <p:oleObj name="Prism Project" r:id="rId22" imgW="2556000" imgH="2880000" progId="Prism5.Document">
                  <p:embed/>
                  <p:pic>
                    <p:nvPicPr>
                      <p:cNvPr id="4" name="개체 3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5121955" y="2735639"/>
                        <a:ext cx="1597025" cy="180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개체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0158391"/>
              </p:ext>
            </p:extLst>
          </p:nvPr>
        </p:nvGraphicFramePr>
        <p:xfrm>
          <a:off x="7987981" y="2736185"/>
          <a:ext cx="1618150" cy="18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00" name="Prism Project" r:id="rId24" imgW="2556000" imgH="2844000" progId="Prism5.Document">
                  <p:embed/>
                </p:oleObj>
              </mc:Choice>
              <mc:Fallback>
                <p:oleObj name="Prism Project" r:id="rId24" imgW="2556000" imgH="2844000" progId="Prism5.Document">
                  <p:embed/>
                  <p:pic>
                    <p:nvPicPr>
                      <p:cNvPr id="5" name="개체 4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7987981" y="2736185"/>
                        <a:ext cx="1618150" cy="180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개체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1788998"/>
              </p:ext>
            </p:extLst>
          </p:nvPr>
        </p:nvGraphicFramePr>
        <p:xfrm>
          <a:off x="6555200" y="2736185"/>
          <a:ext cx="1596750" cy="18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01" name="Prism Project" r:id="rId26" imgW="2556000" imgH="2880000" progId="Prism5.Document">
                  <p:embed/>
                </p:oleObj>
              </mc:Choice>
              <mc:Fallback>
                <p:oleObj name="Prism Project" r:id="rId26" imgW="2556000" imgH="2880000" progId="Prism5.Document">
                  <p:embed/>
                  <p:pic>
                    <p:nvPicPr>
                      <p:cNvPr id="6" name="개체 5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6555200" y="2736185"/>
                        <a:ext cx="1596750" cy="180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8044" y="19651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32009" y="251497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04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16088" y="6028377"/>
            <a:ext cx="87927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S8. Pearson correlation analysis to show the association between the expression of CACNA1F, 1D, and 1H with </a:t>
            </a:r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stemness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markers. 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" y="481562"/>
            <a:ext cx="10058400" cy="53483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9559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6089" y="3084094"/>
            <a:ext cx="30139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S9. </a:t>
            </a:r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GI50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of cisplatin in ovarian CSCs. 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개체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830073"/>
              </p:ext>
            </p:extLst>
          </p:nvPr>
        </p:nvGraphicFramePr>
        <p:xfrm>
          <a:off x="380666" y="676029"/>
          <a:ext cx="2711451" cy="215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3" name="Prism Project" r:id="rId3" imgW="3168000" imgH="2520000" progId="Prism5.Document">
                  <p:embed/>
                </p:oleObj>
              </mc:Choice>
              <mc:Fallback>
                <p:oleObj name="Prism Project" r:id="rId3" imgW="3168000" imgH="2520000" progId="Prism5.Document">
                  <p:embed/>
                  <p:pic>
                    <p:nvPicPr>
                      <p:cNvPr id="15" name="개체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66" y="676029"/>
                        <a:ext cx="2711451" cy="215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0185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4628</TotalTime>
  <Words>1052</Words>
  <Application>Microsoft Office PowerPoint</Application>
  <PresentationFormat>와이드스크린</PresentationFormat>
  <Paragraphs>82</Paragraphs>
  <Slides>12</Slides>
  <Notes>4</Notes>
  <HiddenSlides>0</HiddenSlides>
  <MMClips>0</MMClips>
  <ScaleCrop>false</ScaleCrop>
  <HeadingPairs>
    <vt:vector size="8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맑은 고딕</vt:lpstr>
      <vt:lpstr>Arial</vt:lpstr>
      <vt:lpstr>Times New Roman</vt:lpstr>
      <vt:lpstr>Office 테마</vt:lpstr>
      <vt:lpstr>Prism Project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이희진</dc:creator>
  <cp:lastModifiedBy>Windows 사용자</cp:lastModifiedBy>
  <cp:revision>214</cp:revision>
  <dcterms:created xsi:type="dcterms:W3CDTF">2018-01-31T05:20:12Z</dcterms:created>
  <dcterms:modified xsi:type="dcterms:W3CDTF">2020-03-05T02:02:00Z</dcterms:modified>
</cp:coreProperties>
</file>