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66" r:id="rId3"/>
    <p:sldId id="267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56" autoAdjust="0"/>
    <p:restoredTop sz="94660"/>
  </p:normalViewPr>
  <p:slideViewPr>
    <p:cSldViewPr snapToGrid="0">
      <p:cViewPr>
        <p:scale>
          <a:sx n="100" d="100"/>
          <a:sy n="100" d="100"/>
        </p:scale>
        <p:origin x="2658" y="-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1AF4BAB-3EB9-4BBD-9371-DD48A884106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2021/3/26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36C93F29-B8F2-4E91-BAE0-02120899A0F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829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1AF4BAB-3EB9-4BBD-9371-DD48A884106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2021/3/26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36C93F29-B8F2-4E91-BAE0-02120899A0F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975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4"/>
            <a:ext cx="1478756" cy="839487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4"/>
            <a:ext cx="4350544" cy="839487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1AF4BAB-3EB9-4BBD-9371-DD48A884106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2021/3/26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36C93F29-B8F2-4E91-BAE0-02120899A0F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326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1AF4BAB-3EB9-4BBD-9371-DD48A884106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2021/3/26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36C93F29-B8F2-4E91-BAE0-02120899A0F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60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7"/>
            <a:ext cx="5915025" cy="216693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1AF4BAB-3EB9-4BBD-9371-DD48A884106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2021/3/26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36C93F29-B8F2-4E91-BAE0-02120899A0F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261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1AF4BAB-3EB9-4BBD-9371-DD48A884106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2021/3/26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36C93F29-B8F2-4E91-BAE0-02120899A0F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218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6"/>
            <a:ext cx="5915025" cy="1914702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2"/>
            <a:ext cx="2915543" cy="5322183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1AF4BAB-3EB9-4BBD-9371-DD48A884106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2021/3/26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36C93F29-B8F2-4E91-BAE0-02120899A0F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578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1AF4BAB-3EB9-4BBD-9371-DD48A884106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2021/3/26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36C93F29-B8F2-4E91-BAE0-02120899A0F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593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1AF4BAB-3EB9-4BBD-9371-DD48A884106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2021/3/26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36C93F29-B8F2-4E91-BAE0-02120899A0F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850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1AF4BAB-3EB9-4BBD-9371-DD48A884106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2021/3/26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36C93F29-B8F2-4E91-BAE0-02120899A0F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923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1AF4BAB-3EB9-4BBD-9371-DD48A884106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2021/3/26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36C93F29-B8F2-4E91-BAE0-02120899A0F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092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1AF4BAB-3EB9-4BBD-9371-DD48A884106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2021/3/26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8"/>
            <a:ext cx="2314575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36C93F29-B8F2-4E91-BAE0-02120899A0F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96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8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29292" y="542772"/>
            <a:ext cx="2186392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APOH_VYKPSAGNNSLYR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446620" y="545627"/>
            <a:ext cx="1295547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ATRN_NHSCSEGQISIFR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28659" y="1618743"/>
            <a:ext cx="1119217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AZGP1_FGCEIENNR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443192" y="1622043"/>
            <a:ext cx="1037463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CD14</a:t>
            </a:r>
            <a:r>
              <a:rPr lang="en-US" altLang="zh-TW" sz="75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altLang="zh-TW" sz="75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VSWATGR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25483" y="2780676"/>
            <a:ext cx="1438214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CD163</a:t>
            </a:r>
            <a:r>
              <a:rPr lang="en-US" altLang="zh-TW" sz="75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APGWANSSAGSGR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443443" y="2778171"/>
            <a:ext cx="1420582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CD163</a:t>
            </a:r>
            <a:r>
              <a:rPr lang="en-US" altLang="zh-TW" sz="75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EDAAVNCTDISVQK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23930" y="3851565"/>
            <a:ext cx="1133644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CTSD</a:t>
            </a:r>
            <a:r>
              <a:rPr lang="en-US" altLang="zh-TW" sz="75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GSLSYLNVTR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444446" y="3850281"/>
            <a:ext cx="1492716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ICAM1_LNPTVTYGNDSFSAK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0" name="圖片 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635" y="727396"/>
            <a:ext cx="2140987" cy="750600"/>
          </a:xfrm>
          <a:prstGeom prst="rect">
            <a:avLst/>
          </a:prstGeom>
        </p:spPr>
      </p:pic>
      <p:pic>
        <p:nvPicPr>
          <p:cNvPr id="63" name="圖片 6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195" y="726849"/>
            <a:ext cx="939461" cy="750600"/>
          </a:xfrm>
          <a:prstGeom prst="rect">
            <a:avLst/>
          </a:prstGeom>
        </p:spPr>
      </p:pic>
      <p:cxnSp>
        <p:nvCxnSpPr>
          <p:cNvPr id="65" name="直線單箭頭接點 64"/>
          <p:cNvCxnSpPr/>
          <p:nvPr/>
        </p:nvCxnSpPr>
        <p:spPr>
          <a:xfrm>
            <a:off x="2361675" y="681732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圖片 65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535275" y="726887"/>
            <a:ext cx="939600" cy="750600"/>
          </a:xfrm>
          <a:prstGeom prst="rect">
            <a:avLst/>
          </a:prstGeom>
        </p:spPr>
      </p:pic>
      <p:pic>
        <p:nvPicPr>
          <p:cNvPr id="67" name="圖片 6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1101" y="731008"/>
            <a:ext cx="2140987" cy="750600"/>
          </a:xfrm>
          <a:prstGeom prst="rect">
            <a:avLst/>
          </a:prstGeom>
        </p:spPr>
      </p:pic>
      <p:cxnSp>
        <p:nvCxnSpPr>
          <p:cNvPr id="68" name="直線單箭頭接點 67"/>
          <p:cNvCxnSpPr/>
          <p:nvPr/>
        </p:nvCxnSpPr>
        <p:spPr>
          <a:xfrm>
            <a:off x="5170204" y="681544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圖片 6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9493" y="1812013"/>
            <a:ext cx="2140987" cy="750600"/>
          </a:xfrm>
          <a:prstGeom prst="rect">
            <a:avLst/>
          </a:prstGeom>
        </p:spPr>
      </p:pic>
      <p:pic>
        <p:nvPicPr>
          <p:cNvPr id="70" name="圖片 6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335" y="1808644"/>
            <a:ext cx="939461" cy="750600"/>
          </a:xfrm>
          <a:prstGeom prst="rect">
            <a:avLst/>
          </a:prstGeom>
        </p:spPr>
      </p:pic>
      <p:cxnSp>
        <p:nvCxnSpPr>
          <p:cNvPr id="71" name="直線單箭頭接點 70"/>
          <p:cNvCxnSpPr/>
          <p:nvPr/>
        </p:nvCxnSpPr>
        <p:spPr>
          <a:xfrm>
            <a:off x="2422081" y="1761968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圖片 7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35265" y="1809448"/>
            <a:ext cx="939461" cy="750600"/>
          </a:xfrm>
          <a:prstGeom prst="rect">
            <a:avLst/>
          </a:prstGeom>
        </p:spPr>
      </p:pic>
      <p:pic>
        <p:nvPicPr>
          <p:cNvPr id="73" name="圖片 7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40155" y="1809008"/>
            <a:ext cx="2140987" cy="750600"/>
          </a:xfrm>
          <a:prstGeom prst="rect">
            <a:avLst/>
          </a:prstGeom>
        </p:spPr>
      </p:pic>
      <p:cxnSp>
        <p:nvCxnSpPr>
          <p:cNvPr id="74" name="直線單箭頭接點 73"/>
          <p:cNvCxnSpPr/>
          <p:nvPr/>
        </p:nvCxnSpPr>
        <p:spPr>
          <a:xfrm>
            <a:off x="5360994" y="1761092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圖片 7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1801" y="2962165"/>
            <a:ext cx="939461" cy="750600"/>
          </a:xfrm>
          <a:prstGeom prst="rect">
            <a:avLst/>
          </a:prstGeom>
        </p:spPr>
      </p:pic>
      <p:pic>
        <p:nvPicPr>
          <p:cNvPr id="76" name="圖片 7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09733" y="2961665"/>
            <a:ext cx="2140987" cy="750600"/>
          </a:xfrm>
          <a:prstGeom prst="rect">
            <a:avLst/>
          </a:prstGeom>
        </p:spPr>
      </p:pic>
      <p:cxnSp>
        <p:nvCxnSpPr>
          <p:cNvPr id="77" name="直線單箭頭接點 76"/>
          <p:cNvCxnSpPr/>
          <p:nvPr/>
        </p:nvCxnSpPr>
        <p:spPr>
          <a:xfrm>
            <a:off x="2192329" y="2917291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圖片 7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41830" y="2963148"/>
            <a:ext cx="2140987" cy="750600"/>
          </a:xfrm>
          <a:prstGeom prst="rect">
            <a:avLst/>
          </a:prstGeom>
        </p:spPr>
      </p:pic>
      <p:cxnSp>
        <p:nvCxnSpPr>
          <p:cNvPr id="79" name="直線單箭頭接點 78"/>
          <p:cNvCxnSpPr/>
          <p:nvPr/>
        </p:nvCxnSpPr>
        <p:spPr>
          <a:xfrm>
            <a:off x="5526873" y="2916955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圖片 7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33127" y="2963783"/>
            <a:ext cx="941882" cy="750600"/>
          </a:xfrm>
          <a:prstGeom prst="rect">
            <a:avLst/>
          </a:prstGeom>
        </p:spPr>
      </p:pic>
      <p:pic>
        <p:nvPicPr>
          <p:cNvPr id="81" name="圖片 80"/>
          <p:cNvPicPr>
            <a:picLocks/>
          </p:cNvPicPr>
          <p:nvPr/>
        </p:nvPicPr>
        <p:blipFill>
          <a:blip r:embed="rId14"/>
          <a:stretch>
            <a:fillRect/>
          </a:stretch>
        </p:blipFill>
        <p:spPr>
          <a:xfrm>
            <a:off x="211661" y="4034316"/>
            <a:ext cx="939600" cy="750600"/>
          </a:xfrm>
          <a:prstGeom prst="rect">
            <a:avLst/>
          </a:prstGeom>
        </p:spPr>
      </p:pic>
      <p:pic>
        <p:nvPicPr>
          <p:cNvPr id="82" name="圖片 8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209355" y="4034962"/>
            <a:ext cx="2140987" cy="750600"/>
          </a:xfrm>
          <a:prstGeom prst="rect">
            <a:avLst/>
          </a:prstGeom>
        </p:spPr>
      </p:pic>
      <p:cxnSp>
        <p:nvCxnSpPr>
          <p:cNvPr id="83" name="直線單箭頭接點 82"/>
          <p:cNvCxnSpPr/>
          <p:nvPr/>
        </p:nvCxnSpPr>
        <p:spPr>
          <a:xfrm>
            <a:off x="2285431" y="3988454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圖片 83"/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3535067" y="4033897"/>
            <a:ext cx="939600" cy="750600"/>
          </a:xfrm>
          <a:prstGeom prst="rect">
            <a:avLst/>
          </a:prstGeom>
        </p:spPr>
      </p:pic>
      <p:pic>
        <p:nvPicPr>
          <p:cNvPr id="85" name="圖片 8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541830" y="4035037"/>
            <a:ext cx="2140987" cy="750600"/>
          </a:xfrm>
          <a:prstGeom prst="rect">
            <a:avLst/>
          </a:prstGeom>
        </p:spPr>
      </p:pic>
      <p:cxnSp>
        <p:nvCxnSpPr>
          <p:cNvPr id="86" name="直線單箭頭接點 85"/>
          <p:cNvCxnSpPr/>
          <p:nvPr/>
        </p:nvCxnSpPr>
        <p:spPr>
          <a:xfrm>
            <a:off x="5605916" y="3989726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125482" y="4957640"/>
            <a:ext cx="2501628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IL18BP_ALVLEQLTPALHSTNFSCVLVDPEQVVQR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443446" y="4960495"/>
            <a:ext cx="976549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>
                <a:latin typeface="Arial" panose="020B0604020202020204" pitchFamily="34" charset="0"/>
                <a:cs typeface="Arial" panose="020B0604020202020204" pitchFamily="34" charset="0"/>
              </a:rPr>
              <a:t>IL6ST_ </a:t>
            </a:r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EQYTIINR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25484" y="6038374"/>
            <a:ext cx="1091966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LEPR_YSENSTTVIR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443192" y="6041674"/>
            <a:ext cx="1059906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>
                <a:latin typeface="Arial" panose="020B0604020202020204" pitchFamily="34" charset="0"/>
                <a:cs typeface="Arial" panose="020B0604020202020204" pitchFamily="34" charset="0"/>
              </a:rPr>
              <a:t>LRG1_ </a:t>
            </a:r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MFSQNDTR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25484" y="7195542"/>
            <a:ext cx="1327608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LRG1_KLPPGLLANFTLLR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443446" y="7193037"/>
            <a:ext cx="1276311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LRG1_LPPGLLANFTLLR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27106" y="8266433"/>
            <a:ext cx="2321469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LUM_LSHNELADSGIPGNSFNVSSLVELDLSYNK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444446" y="8265149"/>
            <a:ext cx="1630575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>
                <a:latin typeface="Arial" panose="020B0604020202020204" pitchFamily="34" charset="0"/>
                <a:cs typeface="Arial" panose="020B0604020202020204" pitchFamily="34" charset="0"/>
              </a:rPr>
              <a:t>MMRN1_ </a:t>
            </a:r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FNPGAESVVLSNSTLK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圖片 44"/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211836" y="5141163"/>
            <a:ext cx="939600" cy="750600"/>
          </a:xfrm>
          <a:prstGeom prst="rect">
            <a:avLst/>
          </a:prstGeom>
        </p:spPr>
      </p:pic>
      <p:pic>
        <p:nvPicPr>
          <p:cNvPr id="47" name="圖片 4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209589" y="5142689"/>
            <a:ext cx="2140987" cy="750600"/>
          </a:xfrm>
          <a:prstGeom prst="rect">
            <a:avLst/>
          </a:prstGeom>
        </p:spPr>
      </p:pic>
      <p:cxnSp>
        <p:nvCxnSpPr>
          <p:cNvPr id="48" name="直線單箭頭接點 47"/>
          <p:cNvCxnSpPr/>
          <p:nvPr/>
        </p:nvCxnSpPr>
        <p:spPr>
          <a:xfrm>
            <a:off x="2272477" y="5098232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圖片 48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535499" y="5143132"/>
            <a:ext cx="939461" cy="750600"/>
          </a:xfrm>
          <a:prstGeom prst="rect">
            <a:avLst/>
          </a:prstGeom>
        </p:spPr>
      </p:pic>
      <p:pic>
        <p:nvPicPr>
          <p:cNvPr id="50" name="圖片 49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539184" y="5142376"/>
            <a:ext cx="2140987" cy="750600"/>
          </a:xfrm>
          <a:prstGeom prst="rect">
            <a:avLst/>
          </a:prstGeom>
        </p:spPr>
      </p:pic>
      <p:cxnSp>
        <p:nvCxnSpPr>
          <p:cNvPr id="51" name="直線單箭頭接點 50"/>
          <p:cNvCxnSpPr/>
          <p:nvPr/>
        </p:nvCxnSpPr>
        <p:spPr>
          <a:xfrm>
            <a:off x="5787656" y="5098855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圖片 51"/>
          <p:cNvPicPr>
            <a:picLocks/>
          </p:cNvPicPr>
          <p:nvPr/>
        </p:nvPicPr>
        <p:blipFill>
          <a:blip r:embed="rId22"/>
          <a:stretch>
            <a:fillRect/>
          </a:stretch>
        </p:blipFill>
        <p:spPr>
          <a:xfrm>
            <a:off x="212195" y="6223393"/>
            <a:ext cx="939461" cy="750600"/>
          </a:xfrm>
          <a:prstGeom prst="rect">
            <a:avLst/>
          </a:prstGeom>
        </p:spPr>
      </p:pic>
      <p:pic>
        <p:nvPicPr>
          <p:cNvPr id="53" name="圖片 52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209664" y="6223600"/>
            <a:ext cx="2140987" cy="750600"/>
          </a:xfrm>
          <a:prstGeom prst="rect">
            <a:avLst/>
          </a:prstGeom>
        </p:spPr>
      </p:pic>
      <p:cxnSp>
        <p:nvCxnSpPr>
          <p:cNvPr id="54" name="直線單箭頭接點 53"/>
          <p:cNvCxnSpPr/>
          <p:nvPr/>
        </p:nvCxnSpPr>
        <p:spPr>
          <a:xfrm>
            <a:off x="2161664" y="6179752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圖片 54"/>
          <p:cNvPicPr>
            <a:picLocks/>
          </p:cNvPicPr>
          <p:nvPr/>
        </p:nvPicPr>
        <p:blipFill>
          <a:blip r:embed="rId24"/>
          <a:stretch>
            <a:fillRect/>
          </a:stretch>
        </p:blipFill>
        <p:spPr>
          <a:xfrm>
            <a:off x="3535817" y="6225715"/>
            <a:ext cx="939600" cy="750600"/>
          </a:xfrm>
          <a:prstGeom prst="rect">
            <a:avLst/>
          </a:prstGeom>
        </p:spPr>
      </p:pic>
      <p:pic>
        <p:nvPicPr>
          <p:cNvPr id="56" name="圖片 55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541830" y="6223543"/>
            <a:ext cx="2140987" cy="750600"/>
          </a:xfrm>
          <a:prstGeom prst="rect">
            <a:avLst/>
          </a:prstGeom>
        </p:spPr>
      </p:pic>
      <p:cxnSp>
        <p:nvCxnSpPr>
          <p:cNvPr id="57" name="直線單箭頭接點 56"/>
          <p:cNvCxnSpPr/>
          <p:nvPr/>
        </p:nvCxnSpPr>
        <p:spPr>
          <a:xfrm>
            <a:off x="5690500" y="6179334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圖片 57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208744" y="7377385"/>
            <a:ext cx="2140987" cy="750600"/>
          </a:xfrm>
          <a:prstGeom prst="rect">
            <a:avLst/>
          </a:prstGeom>
          <a:ln>
            <a:noFill/>
          </a:ln>
        </p:spPr>
      </p:pic>
      <p:cxnSp>
        <p:nvCxnSpPr>
          <p:cNvPr id="59" name="直線單箭頭接點 58"/>
          <p:cNvCxnSpPr/>
          <p:nvPr/>
        </p:nvCxnSpPr>
        <p:spPr>
          <a:xfrm>
            <a:off x="2361569" y="7331986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圖片 60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12110" y="7376296"/>
            <a:ext cx="939461" cy="750600"/>
          </a:xfrm>
          <a:prstGeom prst="rect">
            <a:avLst/>
          </a:prstGeom>
        </p:spPr>
      </p:pic>
      <p:pic>
        <p:nvPicPr>
          <p:cNvPr id="62" name="圖片 61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541830" y="7377378"/>
            <a:ext cx="2140987" cy="750600"/>
          </a:xfrm>
          <a:prstGeom prst="rect">
            <a:avLst/>
          </a:prstGeom>
        </p:spPr>
      </p:pic>
      <p:pic>
        <p:nvPicPr>
          <p:cNvPr id="64" name="圖片 63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535421" y="7378046"/>
            <a:ext cx="939461" cy="750600"/>
          </a:xfrm>
          <a:prstGeom prst="rect">
            <a:avLst/>
          </a:prstGeom>
        </p:spPr>
      </p:pic>
      <p:cxnSp>
        <p:nvCxnSpPr>
          <p:cNvPr id="87" name="直線單箭頭接點 86"/>
          <p:cNvCxnSpPr/>
          <p:nvPr/>
        </p:nvCxnSpPr>
        <p:spPr>
          <a:xfrm>
            <a:off x="5741882" y="7332813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圖片 87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212491" y="8450754"/>
            <a:ext cx="939461" cy="750600"/>
          </a:xfrm>
          <a:prstGeom prst="rect">
            <a:avLst/>
          </a:prstGeom>
        </p:spPr>
      </p:pic>
      <p:pic>
        <p:nvPicPr>
          <p:cNvPr id="89" name="圖片 88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1209365" y="8450260"/>
            <a:ext cx="2140987" cy="750600"/>
          </a:xfrm>
          <a:prstGeom prst="rect">
            <a:avLst/>
          </a:prstGeom>
        </p:spPr>
      </p:pic>
      <p:cxnSp>
        <p:nvCxnSpPr>
          <p:cNvPr id="90" name="直線單箭頭接點 89"/>
          <p:cNvCxnSpPr/>
          <p:nvPr/>
        </p:nvCxnSpPr>
        <p:spPr>
          <a:xfrm>
            <a:off x="2180127" y="8383661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1" name="圖片 90"/>
          <p:cNvPicPr>
            <a:picLocks/>
          </p:cNvPicPr>
          <p:nvPr/>
        </p:nvPicPr>
        <p:blipFill>
          <a:blip r:embed="rId32"/>
          <a:stretch>
            <a:fillRect/>
          </a:stretch>
        </p:blipFill>
        <p:spPr>
          <a:xfrm>
            <a:off x="3536270" y="8450764"/>
            <a:ext cx="939600" cy="750600"/>
          </a:xfrm>
          <a:prstGeom prst="rect">
            <a:avLst/>
          </a:prstGeom>
        </p:spPr>
      </p:pic>
      <p:pic>
        <p:nvPicPr>
          <p:cNvPr id="92" name="圖片 91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4539995" y="8451816"/>
            <a:ext cx="2140987" cy="750600"/>
          </a:xfrm>
          <a:prstGeom prst="rect">
            <a:avLst/>
          </a:prstGeom>
        </p:spPr>
      </p:pic>
      <p:cxnSp>
        <p:nvCxnSpPr>
          <p:cNvPr id="93" name="直線單箭頭接點 92"/>
          <p:cNvCxnSpPr/>
          <p:nvPr/>
        </p:nvCxnSpPr>
        <p:spPr>
          <a:xfrm>
            <a:off x="5887499" y="8405923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28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圖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9376" y="724225"/>
            <a:ext cx="939461" cy="75060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104582" y="539957"/>
            <a:ext cx="2186392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ORM1_QDQCIYNTTYLNVQR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429687" y="538049"/>
            <a:ext cx="1181734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OSMR_SVNILFNLTHR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7757" y="1615928"/>
            <a:ext cx="1151277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PNRP_GENFTETDVK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426257" y="1619228"/>
            <a:ext cx="1696298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SERPINA1_YLGNATAIFFLPDEGK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2996" y="2773098"/>
            <a:ext cx="1893467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SERPINC1_SLTFNETYQDISELVYGAK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432862" y="2775356"/>
            <a:ext cx="1091966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VASN_LHEITNETFR</a:t>
            </a:r>
            <a:endParaRPr lang="en-US" altLang="zh-TW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圖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5445" y="723812"/>
            <a:ext cx="2140987" cy="750600"/>
          </a:xfrm>
          <a:prstGeom prst="rect">
            <a:avLst/>
          </a:prstGeom>
        </p:spPr>
      </p:pic>
      <p:pic>
        <p:nvPicPr>
          <p:cNvPr id="52" name="圖片 51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99267" y="722551"/>
            <a:ext cx="939600" cy="750600"/>
          </a:xfrm>
          <a:prstGeom prst="rect">
            <a:avLst/>
          </a:prstGeom>
        </p:spPr>
      </p:pic>
      <p:pic>
        <p:nvPicPr>
          <p:cNvPr id="53" name="圖片 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6002" y="722551"/>
            <a:ext cx="2140987" cy="750600"/>
          </a:xfrm>
          <a:prstGeom prst="rect">
            <a:avLst/>
          </a:prstGeom>
        </p:spPr>
      </p:pic>
      <p:cxnSp>
        <p:nvCxnSpPr>
          <p:cNvPr id="54" name="直線單箭頭接點 53"/>
          <p:cNvCxnSpPr/>
          <p:nvPr/>
        </p:nvCxnSpPr>
        <p:spPr>
          <a:xfrm>
            <a:off x="2177736" y="675561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圖片 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133" y="1806916"/>
            <a:ext cx="939461" cy="750600"/>
          </a:xfrm>
          <a:prstGeom prst="rect">
            <a:avLst/>
          </a:prstGeom>
        </p:spPr>
      </p:pic>
      <p:pic>
        <p:nvPicPr>
          <p:cNvPr id="56" name="圖片 5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1437" y="1806856"/>
            <a:ext cx="2140987" cy="750600"/>
          </a:xfrm>
          <a:prstGeom prst="rect">
            <a:avLst/>
          </a:prstGeom>
        </p:spPr>
      </p:pic>
      <p:cxnSp>
        <p:nvCxnSpPr>
          <p:cNvPr id="57" name="直線單箭頭接點 56"/>
          <p:cNvCxnSpPr/>
          <p:nvPr/>
        </p:nvCxnSpPr>
        <p:spPr>
          <a:xfrm>
            <a:off x="2085555" y="1760093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圖片 5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18655" y="1805147"/>
            <a:ext cx="939461" cy="750600"/>
          </a:xfrm>
          <a:prstGeom prst="rect">
            <a:avLst/>
          </a:prstGeom>
          <a:ln>
            <a:noFill/>
          </a:ln>
        </p:spPr>
      </p:pic>
      <p:pic>
        <p:nvPicPr>
          <p:cNvPr id="61" name="圖片 6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22397" y="1806856"/>
            <a:ext cx="2140987" cy="750600"/>
          </a:xfrm>
          <a:prstGeom prst="rect">
            <a:avLst/>
          </a:prstGeom>
        </p:spPr>
      </p:pic>
      <p:cxnSp>
        <p:nvCxnSpPr>
          <p:cNvPr id="62" name="直線單箭頭接點 61"/>
          <p:cNvCxnSpPr/>
          <p:nvPr/>
        </p:nvCxnSpPr>
        <p:spPr>
          <a:xfrm>
            <a:off x="5281946" y="1758608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圖片 6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4133" y="2959587"/>
            <a:ext cx="939461" cy="750600"/>
          </a:xfrm>
          <a:prstGeom prst="rect">
            <a:avLst/>
          </a:prstGeom>
        </p:spPr>
      </p:pic>
      <p:pic>
        <p:nvPicPr>
          <p:cNvPr id="64" name="圖片 6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92361" y="2958516"/>
            <a:ext cx="2140987" cy="750600"/>
          </a:xfrm>
          <a:prstGeom prst="rect">
            <a:avLst/>
          </a:prstGeom>
        </p:spPr>
      </p:pic>
      <p:cxnSp>
        <p:nvCxnSpPr>
          <p:cNvPr id="65" name="直線單箭頭接點 64"/>
          <p:cNvCxnSpPr/>
          <p:nvPr/>
        </p:nvCxnSpPr>
        <p:spPr>
          <a:xfrm>
            <a:off x="1867453" y="2911064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圖片 1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3517247" y="2958516"/>
            <a:ext cx="939600" cy="750600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25293" y="2958123"/>
            <a:ext cx="2140987" cy="750600"/>
          </a:xfrm>
          <a:prstGeom prst="rect">
            <a:avLst/>
          </a:prstGeom>
        </p:spPr>
      </p:pic>
      <p:cxnSp>
        <p:nvCxnSpPr>
          <p:cNvPr id="50" name="直線單箭頭接點 49"/>
          <p:cNvCxnSpPr/>
          <p:nvPr/>
        </p:nvCxnSpPr>
        <p:spPr>
          <a:xfrm>
            <a:off x="5628819" y="2911051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單箭頭接點 32"/>
          <p:cNvCxnSpPr/>
          <p:nvPr/>
        </p:nvCxnSpPr>
        <p:spPr>
          <a:xfrm>
            <a:off x="5686152" y="675544"/>
            <a:ext cx="0" cy="111211"/>
          </a:xfrm>
          <a:prstGeom prst="straightConnector1">
            <a:avLst/>
          </a:prstGeom>
          <a:ln w="635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-114300" y="3937869"/>
            <a:ext cx="7137400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marR="269875" algn="just">
              <a:lnSpc>
                <a:spcPts val="13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altLang="zh-TW" sz="900" b="1" kern="100" dirty="0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Supplementary Figure 1. </a:t>
            </a:r>
            <a:r>
              <a:rPr lang="en-US" altLang="zh-TW" sz="900" kern="100" dirty="0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Reporter ion and MS/MS spectra of the 22 target </a:t>
            </a:r>
            <a:r>
              <a:rPr lang="en-US" altLang="zh-TW" sz="900" kern="100" dirty="0" err="1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glycopeptides</a:t>
            </a:r>
            <a:r>
              <a:rPr lang="en-US" altLang="zh-TW" sz="900" kern="100" dirty="0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. Spectra were extracted from Proteome Discoverer 1.4 export. Arrows indicate fragments with N to D_</a:t>
            </a:r>
            <a:r>
              <a:rPr lang="en-US" altLang="zh-TW" sz="900" kern="100" baseline="30000" dirty="0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18</a:t>
            </a:r>
            <a:r>
              <a:rPr lang="en-US" altLang="zh-TW" sz="900" kern="100" dirty="0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O modification</a:t>
            </a:r>
            <a:r>
              <a:rPr lang="en-US" altLang="zh-TW" sz="900" kern="10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.</a:t>
            </a:r>
            <a:endParaRPr lang="zh-TW" altLang="zh-TW" sz="9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23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68224" y="2195804"/>
            <a:ext cx="59871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1400" b="1" dirty="0" smtClean="0"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(a) </a:t>
            </a:r>
            <a:endParaRPr lang="en-US" altLang="zh-TW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" y="2658114"/>
            <a:ext cx="3464797" cy="238980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495605" y="2193602"/>
            <a:ext cx="4619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US" altLang="zh-TW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954" y="2653340"/>
            <a:ext cx="3464797" cy="2394907"/>
          </a:xfrm>
          <a:prstGeom prst="rect">
            <a:avLst/>
          </a:prstGeom>
        </p:spPr>
      </p:pic>
      <p:cxnSp>
        <p:nvCxnSpPr>
          <p:cNvPr id="17" name="直線單箭頭接點 16"/>
          <p:cNvCxnSpPr/>
          <p:nvPr/>
        </p:nvCxnSpPr>
        <p:spPr>
          <a:xfrm>
            <a:off x="2192655" y="3054347"/>
            <a:ext cx="0" cy="216000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單箭頭接點 17"/>
          <p:cNvCxnSpPr/>
          <p:nvPr/>
        </p:nvCxnSpPr>
        <p:spPr>
          <a:xfrm>
            <a:off x="1217930" y="4133847"/>
            <a:ext cx="0" cy="216000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單箭頭接點 18"/>
          <p:cNvCxnSpPr/>
          <p:nvPr/>
        </p:nvCxnSpPr>
        <p:spPr>
          <a:xfrm>
            <a:off x="5735955" y="3069587"/>
            <a:ext cx="0" cy="216000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>
            <a:off x="4799330" y="4156707"/>
            <a:ext cx="0" cy="216000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09074" y="5290044"/>
            <a:ext cx="6244389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3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altLang="zh-TW" sz="900" b="1" dirty="0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Supplementary Figure 2. </a:t>
            </a:r>
            <a:r>
              <a:rPr lang="en-US" altLang="zh-TW" sz="900" dirty="0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Standard curves generated from AAL-based reverse lectin ELISA of </a:t>
            </a:r>
            <a:r>
              <a:rPr lang="en-US" altLang="zh-TW" sz="900" dirty="0" err="1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fucosylated</a:t>
            </a:r>
            <a:r>
              <a:rPr lang="en-US" altLang="zh-TW" sz="900" dirty="0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 SERPINA1 and ELISA of SERPINA1 protein. Mouse myeloma cell line-derived recombinant SERPINA1 protein was used as the standard to generate an ELISA platform for examining serum levels of </a:t>
            </a:r>
            <a:r>
              <a:rPr lang="en-US" altLang="zh-TW" sz="900" dirty="0" err="1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fucosylated</a:t>
            </a:r>
            <a:r>
              <a:rPr lang="en-US" altLang="zh-TW" sz="900" dirty="0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 SERPINA1 and SERPINA1 proteins. As shown in the standard curve, the detectable ranges of </a:t>
            </a:r>
            <a:r>
              <a:rPr lang="en-US" altLang="zh-TW" sz="900" dirty="0" err="1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fucosylated</a:t>
            </a:r>
            <a:r>
              <a:rPr lang="en-US" altLang="zh-TW" sz="900" dirty="0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 SERPINA1 </a:t>
            </a:r>
            <a:r>
              <a:rPr lang="en-US" altLang="zh-TW" sz="900" dirty="0" smtClean="0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(a) </a:t>
            </a:r>
            <a:r>
              <a:rPr lang="en-US" altLang="zh-TW" sz="900" dirty="0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and SERPINA1 </a:t>
            </a:r>
            <a:r>
              <a:rPr lang="en-US" altLang="zh-TW" sz="900" dirty="0" smtClean="0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(b) </a:t>
            </a:r>
            <a:r>
              <a:rPr lang="en-US" altLang="zh-TW" sz="900" dirty="0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were determined as 1.563–800 ng/ml and 7.813–8000 </a:t>
            </a:r>
            <a:r>
              <a:rPr lang="en-US" altLang="zh-TW" sz="900" dirty="0" smtClean="0">
                <a:latin typeface="Symbol" panose="05050102010706020507" pitchFamily="18" charset="2"/>
                <a:ea typeface="TimesNewRomanPSMT"/>
                <a:cs typeface="Times New Roman" panose="02020603050405020304" pitchFamily="18" charset="0"/>
              </a:rPr>
              <a:t>m</a:t>
            </a:r>
            <a:r>
              <a:rPr lang="en-US" altLang="zh-TW" sz="900" dirty="0" smtClean="0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g/ml</a:t>
            </a:r>
            <a:r>
              <a:rPr lang="en-US" altLang="zh-TW" sz="900" dirty="0">
                <a:latin typeface="Palatino Linotype" panose="02040502050505030304" pitchFamily="18" charset="0"/>
                <a:ea typeface="TimesNewRomanPSMT"/>
                <a:cs typeface="Times New Roman" panose="02020603050405020304" pitchFamily="18" charset="0"/>
              </a:rPr>
              <a:t>, respectively (indicated with arrows). Each data point was examined in duplicate and mean ± S.D. presented as a black solid line</a:t>
            </a:r>
            <a:r>
              <a:rPr lang="en-US" altLang="zh-TW" sz="900" dirty="0" smtClean="0">
                <a:latin typeface="Palatino Linotype" panose="02040502050505030304" pitchFamily="18" charset="0"/>
                <a:cs typeface="Times New Roman" panose="02020603050405020304" pitchFamily="18" charset="0"/>
              </a:rPr>
              <a:t>.</a:t>
            </a:r>
            <a:endParaRPr lang="zh-TW" altLang="en-US" sz="900" dirty="0"/>
          </a:p>
        </p:txBody>
      </p:sp>
    </p:spTree>
    <p:extLst>
      <p:ext uri="{BB962C8B-B14F-4D97-AF65-F5344CB8AC3E}">
        <p14:creationId xmlns:p14="http://schemas.microsoft.com/office/powerpoint/2010/main" val="284283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5262</TotalTime>
  <Words>172</Words>
  <Application>Microsoft Office PowerPoint</Application>
  <PresentationFormat>A4 紙張 (210x297 公釐)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12" baseType="lpstr">
      <vt:lpstr>TimesNewRomanPSMT</vt:lpstr>
      <vt:lpstr>新細明體</vt:lpstr>
      <vt:lpstr>Arial</vt:lpstr>
      <vt:lpstr>Calibri</vt:lpstr>
      <vt:lpstr>Calibri Light</vt:lpstr>
      <vt:lpstr>Palatino Linotype</vt:lpstr>
      <vt:lpstr>Symbol</vt:lpstr>
      <vt:lpstr>Times New Roman</vt:lpstr>
      <vt:lpstr>1_Office 佈景主題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jcw</dc:creator>
  <cp:lastModifiedBy>jcw</cp:lastModifiedBy>
  <cp:revision>83</cp:revision>
  <dcterms:created xsi:type="dcterms:W3CDTF">2019-05-09T03:34:50Z</dcterms:created>
  <dcterms:modified xsi:type="dcterms:W3CDTF">2021-03-26T08:26:23Z</dcterms:modified>
</cp:coreProperties>
</file>