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4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7" autoAdjust="0"/>
    <p:restoredTop sz="94660"/>
  </p:normalViewPr>
  <p:slideViewPr>
    <p:cSldViewPr snapToGrid="0">
      <p:cViewPr varScale="1">
        <p:scale>
          <a:sx n="91" d="100"/>
          <a:sy n="91" d="100"/>
        </p:scale>
        <p:origin x="114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EC34F-1D41-4504-B050-06451A9E580E}" type="datetimeFigureOut">
              <a:rPr lang="it-IT" smtClean="0"/>
              <a:t>21/03/19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A8601-D550-4868-AF38-DD9BE7472C3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3571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EC34F-1D41-4504-B050-06451A9E580E}" type="datetimeFigureOut">
              <a:rPr lang="it-IT" smtClean="0"/>
              <a:t>21/03/19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A8601-D550-4868-AF38-DD9BE7472C3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97528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EC34F-1D41-4504-B050-06451A9E580E}" type="datetimeFigureOut">
              <a:rPr lang="it-IT" smtClean="0"/>
              <a:t>21/03/19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A8601-D550-4868-AF38-DD9BE7472C3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33089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EC34F-1D41-4504-B050-06451A9E580E}" type="datetimeFigureOut">
              <a:rPr lang="it-IT" smtClean="0"/>
              <a:t>21/03/19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A8601-D550-4868-AF38-DD9BE7472C3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8679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EC34F-1D41-4504-B050-06451A9E580E}" type="datetimeFigureOut">
              <a:rPr lang="it-IT" smtClean="0"/>
              <a:t>21/03/19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A8601-D550-4868-AF38-DD9BE7472C3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94179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EC34F-1D41-4504-B050-06451A9E580E}" type="datetimeFigureOut">
              <a:rPr lang="it-IT" smtClean="0"/>
              <a:t>21/03/19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A8601-D550-4868-AF38-DD9BE7472C3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2340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EC34F-1D41-4504-B050-06451A9E580E}" type="datetimeFigureOut">
              <a:rPr lang="it-IT" smtClean="0"/>
              <a:t>21/03/19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A8601-D550-4868-AF38-DD9BE7472C3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82940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EC34F-1D41-4504-B050-06451A9E580E}" type="datetimeFigureOut">
              <a:rPr lang="it-IT" smtClean="0"/>
              <a:t>21/03/19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A8601-D550-4868-AF38-DD9BE7472C3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66242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EC34F-1D41-4504-B050-06451A9E580E}" type="datetimeFigureOut">
              <a:rPr lang="it-IT" smtClean="0"/>
              <a:t>21/03/19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A8601-D550-4868-AF38-DD9BE7472C3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8723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EC34F-1D41-4504-B050-06451A9E580E}" type="datetimeFigureOut">
              <a:rPr lang="it-IT" smtClean="0"/>
              <a:t>21/03/19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A8601-D550-4868-AF38-DD9BE7472C3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6772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EC34F-1D41-4504-B050-06451A9E580E}" type="datetimeFigureOut">
              <a:rPr lang="it-IT" smtClean="0"/>
              <a:t>21/03/19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A8601-D550-4868-AF38-DD9BE7472C3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68735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6EC34F-1D41-4504-B050-06451A9E580E}" type="datetimeFigureOut">
              <a:rPr lang="it-IT" smtClean="0"/>
              <a:t>21/03/19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9A8601-D550-4868-AF38-DD9BE7472C3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28231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>
            <a:extLst>
              <a:ext uri="{FF2B5EF4-FFF2-40B4-BE49-F238E27FC236}">
                <a16:creationId xmlns:a16="http://schemas.microsoft.com/office/drawing/2014/main" id="{54309D34-B8AA-49C5-8298-29945C6478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9717927"/>
              </p:ext>
            </p:extLst>
          </p:nvPr>
        </p:nvGraphicFramePr>
        <p:xfrm>
          <a:off x="1097403" y="135995"/>
          <a:ext cx="9997194" cy="663187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666199">
                  <a:extLst>
                    <a:ext uri="{9D8B030D-6E8A-4147-A177-3AD203B41FA5}">
                      <a16:colId xmlns:a16="http://schemas.microsoft.com/office/drawing/2014/main" val="1678878233"/>
                    </a:ext>
                  </a:extLst>
                </a:gridCol>
                <a:gridCol w="1666199">
                  <a:extLst>
                    <a:ext uri="{9D8B030D-6E8A-4147-A177-3AD203B41FA5}">
                      <a16:colId xmlns:a16="http://schemas.microsoft.com/office/drawing/2014/main" val="4193174034"/>
                    </a:ext>
                  </a:extLst>
                </a:gridCol>
                <a:gridCol w="1666199">
                  <a:extLst>
                    <a:ext uri="{9D8B030D-6E8A-4147-A177-3AD203B41FA5}">
                      <a16:colId xmlns:a16="http://schemas.microsoft.com/office/drawing/2014/main" val="611766099"/>
                    </a:ext>
                  </a:extLst>
                </a:gridCol>
                <a:gridCol w="1666199">
                  <a:extLst>
                    <a:ext uri="{9D8B030D-6E8A-4147-A177-3AD203B41FA5}">
                      <a16:colId xmlns:a16="http://schemas.microsoft.com/office/drawing/2014/main" val="1875097841"/>
                    </a:ext>
                  </a:extLst>
                </a:gridCol>
                <a:gridCol w="1666199">
                  <a:extLst>
                    <a:ext uri="{9D8B030D-6E8A-4147-A177-3AD203B41FA5}">
                      <a16:colId xmlns:a16="http://schemas.microsoft.com/office/drawing/2014/main" val="3125336450"/>
                    </a:ext>
                  </a:extLst>
                </a:gridCol>
                <a:gridCol w="1666199">
                  <a:extLst>
                    <a:ext uri="{9D8B030D-6E8A-4147-A177-3AD203B41FA5}">
                      <a16:colId xmlns:a16="http://schemas.microsoft.com/office/drawing/2014/main" val="718736380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algn="l" fontAlgn="ctr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u="none" strike="noStrike" dirty="0">
                          <a:effectLst/>
                          <a:latin typeface="+mn-lt"/>
                        </a:rPr>
                        <a:t>ANOVA and </a:t>
                      </a:r>
                      <a:r>
                        <a:rPr lang="it-IT" sz="1400" b="1" u="none" strike="noStrike" dirty="0" err="1">
                          <a:effectLst/>
                          <a:latin typeface="+mn-lt"/>
                        </a:rPr>
                        <a:t>Tukey</a:t>
                      </a:r>
                      <a:r>
                        <a:rPr lang="it-IT" sz="1400" b="1" u="none" strike="noStrike" dirty="0">
                          <a:effectLst/>
                          <a:latin typeface="+mn-lt"/>
                        </a:rPr>
                        <a:t> HSD </a:t>
                      </a:r>
                      <a:r>
                        <a:rPr lang="it-IT" sz="1400" b="1" u="none" strike="noStrike" dirty="0" err="1">
                          <a:effectLst/>
                          <a:latin typeface="+mn-lt"/>
                        </a:rPr>
                        <a:t>inferfence</a:t>
                      </a:r>
                      <a:endParaRPr lang="it-IT" sz="1400" b="1" u="none" strike="noStrike" dirty="0"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it-IT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7122" marR="7122" marT="712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it-IT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7122" marR="7122" marT="712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it-IT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7122" marR="7122" marT="7122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it-IT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7122" marR="7122" marT="7122" marB="0" anchor="ctr"/>
                </a:tc>
                <a:extLst>
                  <a:ext uri="{0D108BD9-81ED-4DB2-BD59-A6C34878D82A}">
                    <a16:rowId xmlns:a16="http://schemas.microsoft.com/office/drawing/2014/main" val="3527605403"/>
                  </a:ext>
                </a:extLst>
              </a:tr>
              <a:tr h="370327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u="none" strike="noStrike" dirty="0">
                          <a:effectLst/>
                          <a:latin typeface="+mn-lt"/>
                        </a:rPr>
                        <a:t>Treatment 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ctr" fontAlgn="ctr"/>
                      <a:r>
                        <a:rPr lang="it-IT" sz="1400" b="1" u="none" strike="noStrike" dirty="0" err="1">
                          <a:effectLst/>
                          <a:latin typeface="+mn-lt"/>
                        </a:rPr>
                        <a:t>pairs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Ki67</a:t>
                      </a: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MCM2</a:t>
                      </a: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GD2</a:t>
                      </a: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CAIX</a:t>
                      </a: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Apoptosis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2897955"/>
                  </a:ext>
                </a:extLst>
              </a:tr>
              <a:tr h="28143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DMSO vs Cis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** p&lt;0.01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** p&lt;0.01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** p&lt;0.01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10" marR="7110" marT="711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Not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significant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** p&lt;0.01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1830527"/>
                  </a:ext>
                </a:extLst>
              </a:tr>
              <a:tr h="28143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>
                          <a:effectLst/>
                          <a:latin typeface="+mn-lt"/>
                        </a:rPr>
                        <a:t>DMSO vs AZ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** p&lt;0.01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Not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significant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Not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significant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Not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significant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Not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significant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9367556"/>
                  </a:ext>
                </a:extLst>
              </a:tr>
              <a:tr h="28143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DMSO vs </a:t>
                      </a:r>
                      <a:r>
                        <a:rPr lang="it-IT" sz="1200" u="none" strike="noStrike" dirty="0" err="1">
                          <a:effectLst/>
                          <a:latin typeface="+mn-lt"/>
                        </a:rPr>
                        <a:t>Fen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>
                          <a:effectLst/>
                          <a:latin typeface="+mn-lt"/>
                        </a:rPr>
                        <a:t>** p&lt;0.01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** p&lt;0.01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Not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significant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Not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significant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Not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significant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87612"/>
                  </a:ext>
                </a:extLst>
              </a:tr>
              <a:tr h="28143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DMSO vs </a:t>
                      </a:r>
                      <a:r>
                        <a:rPr lang="it-IT" sz="1200" u="none" strike="noStrike" dirty="0" err="1">
                          <a:effectLst/>
                          <a:latin typeface="+mn-lt"/>
                        </a:rPr>
                        <a:t>CisAZ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** p&lt;0.01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** p&lt;0.01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** p&lt;0.01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10" marR="7110" marT="711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Not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significant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** p&lt;0.01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208020"/>
                  </a:ext>
                </a:extLst>
              </a:tr>
              <a:tr h="28143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DMSO vs </a:t>
                      </a:r>
                      <a:r>
                        <a:rPr lang="it-IT" sz="1200" u="none" strike="noStrike" dirty="0" err="1">
                          <a:effectLst/>
                          <a:latin typeface="+mn-lt"/>
                        </a:rPr>
                        <a:t>CisFen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** p&lt;0.01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** </a:t>
                      </a:r>
                      <a:r>
                        <a:rPr lang="it-IT" sz="1200" u="none" strike="noStrike" dirty="0" err="1">
                          <a:effectLst/>
                          <a:latin typeface="+mn-lt"/>
                        </a:rPr>
                        <a:t>p</a:t>
                      </a:r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&lt;0.01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** p&lt;0.01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** p&lt;0.01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** p&lt;0.01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9346823"/>
                  </a:ext>
                </a:extLst>
              </a:tr>
              <a:tr h="28143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DMSO vs CFA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Not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significant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** p&lt;0.01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** p&lt;0.01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** p&lt;0.01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** p&lt;0.01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462270"/>
                  </a:ext>
                </a:extLst>
              </a:tr>
              <a:tr h="28143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>
                          <a:effectLst/>
                          <a:latin typeface="+mn-lt"/>
                        </a:rPr>
                        <a:t>Cis vs AZ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Not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significant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Not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significant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** p&lt;0.01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Not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significant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** p&lt;0.01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2627643"/>
                  </a:ext>
                </a:extLst>
              </a:tr>
              <a:tr h="28143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>
                          <a:effectLst/>
                          <a:latin typeface="+mn-lt"/>
                        </a:rPr>
                        <a:t>Cis vs Fen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** p&lt;0.01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Not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significant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** p&lt;0.01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Not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significant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** p&lt;0.01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1457411"/>
                  </a:ext>
                </a:extLst>
              </a:tr>
              <a:tr h="28143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Cis vs </a:t>
                      </a:r>
                      <a:r>
                        <a:rPr lang="it-IT" sz="1200" u="none" strike="noStrike" dirty="0" err="1">
                          <a:effectLst/>
                          <a:latin typeface="+mn-lt"/>
                        </a:rPr>
                        <a:t>CisAZ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Not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significant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Not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significant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Not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significant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Not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significant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Not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significant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6814651"/>
                  </a:ext>
                </a:extLst>
              </a:tr>
              <a:tr h="28143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Cis vs </a:t>
                      </a:r>
                      <a:r>
                        <a:rPr lang="it-IT" sz="1200" u="none" strike="noStrike" dirty="0" err="1">
                          <a:effectLst/>
                          <a:latin typeface="+mn-lt"/>
                        </a:rPr>
                        <a:t>CisFen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** p&lt;0.01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** p&lt;0.01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** p&lt;0.01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* p&lt;0.05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** p&lt;0.01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6039416"/>
                  </a:ext>
                </a:extLst>
              </a:tr>
              <a:tr h="281430">
                <a:tc>
                  <a:txBody>
                    <a:bodyPr/>
                    <a:lstStyle/>
                    <a:p>
                      <a:pPr algn="ctr" fontAlgn="ctr"/>
                      <a:r>
                        <a:rPr lang="sv-SE" sz="1200" u="none" strike="noStrike" dirty="0">
                          <a:effectLst/>
                          <a:latin typeface="+mn-lt"/>
                        </a:rPr>
                        <a:t>Cis vs CFA</a:t>
                      </a:r>
                      <a:endParaRPr lang="sv-SE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>
                          <a:effectLst/>
                          <a:latin typeface="+mn-lt"/>
                        </a:rPr>
                        <a:t>** p&lt;0.01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** </a:t>
                      </a:r>
                      <a:r>
                        <a:rPr lang="it-IT" sz="1200" u="none" strike="noStrike" dirty="0" err="1">
                          <a:effectLst/>
                          <a:latin typeface="+mn-lt"/>
                        </a:rPr>
                        <a:t>p</a:t>
                      </a:r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&lt;0.01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** p&lt;0.01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** p&lt;0.01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** p&lt;0.01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96645"/>
                  </a:ext>
                </a:extLst>
              </a:tr>
              <a:tr h="28143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>
                          <a:effectLst/>
                          <a:latin typeface="+mn-lt"/>
                        </a:rPr>
                        <a:t>AZ vs Fen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** p&lt;0.01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Not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significant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Not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significant</a:t>
                      </a: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Not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significant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Not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significant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3893325"/>
                  </a:ext>
                </a:extLst>
              </a:tr>
              <a:tr h="28143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AZ vs </a:t>
                      </a:r>
                      <a:r>
                        <a:rPr lang="it-IT" sz="1200" u="none" strike="noStrike" dirty="0" err="1">
                          <a:effectLst/>
                          <a:latin typeface="+mn-lt"/>
                        </a:rPr>
                        <a:t>CisAZ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Not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significant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Not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significant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** p&lt;0.01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Not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significant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** p&lt;0.01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7028330"/>
                  </a:ext>
                </a:extLst>
              </a:tr>
              <a:tr h="28143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AZ vs </a:t>
                      </a:r>
                      <a:r>
                        <a:rPr lang="it-IT" sz="1200" u="none" strike="noStrike" dirty="0" err="1">
                          <a:effectLst/>
                          <a:latin typeface="+mn-lt"/>
                        </a:rPr>
                        <a:t>CisFen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Not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significant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** p&lt;0.01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** p&lt;0.01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Not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significant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** p&lt;0.01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8372065"/>
                  </a:ext>
                </a:extLst>
              </a:tr>
              <a:tr h="28143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  <a:latin typeface="+mn-lt"/>
                        </a:rPr>
                        <a:t>AZ vs CFA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Not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significant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** p&lt;0.01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** p&lt;0.01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** p&lt;0.01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** p&lt;0.01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2792165"/>
                  </a:ext>
                </a:extLst>
              </a:tr>
              <a:tr h="28143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 err="1">
                          <a:effectLst/>
                          <a:latin typeface="+mn-lt"/>
                        </a:rPr>
                        <a:t>Fen</a:t>
                      </a:r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 vs </a:t>
                      </a:r>
                      <a:r>
                        <a:rPr lang="it-IT" sz="1200" u="none" strike="noStrike" dirty="0" err="1">
                          <a:effectLst/>
                          <a:latin typeface="+mn-lt"/>
                        </a:rPr>
                        <a:t>CisAZ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** p&lt;0.01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Not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significant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** p&lt;0.01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Not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significant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** p&lt;0.01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664718"/>
                  </a:ext>
                </a:extLst>
              </a:tr>
              <a:tr h="28143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 err="1">
                          <a:effectLst/>
                          <a:latin typeface="+mn-lt"/>
                        </a:rPr>
                        <a:t>Fen</a:t>
                      </a:r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 vs </a:t>
                      </a:r>
                      <a:r>
                        <a:rPr lang="it-IT" sz="1200" u="none" strike="noStrike" dirty="0" err="1">
                          <a:effectLst/>
                          <a:latin typeface="+mn-lt"/>
                        </a:rPr>
                        <a:t>CisFen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** p&lt;0.01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** p&lt;0.01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** p&lt;0.01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** p&lt;0.01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** p&lt;0.01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6995585"/>
                  </a:ext>
                </a:extLst>
              </a:tr>
              <a:tr h="281430">
                <a:tc>
                  <a:txBody>
                    <a:bodyPr/>
                    <a:lstStyle/>
                    <a:p>
                      <a:pPr algn="ctr" fontAlgn="ctr"/>
                      <a:r>
                        <a:rPr lang="sv-SE" sz="1200" u="none" strike="noStrike" dirty="0">
                          <a:effectLst/>
                          <a:latin typeface="+mn-lt"/>
                        </a:rPr>
                        <a:t>Fen vs CFA</a:t>
                      </a:r>
                      <a:endParaRPr lang="sv-SE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>
                          <a:effectLst/>
                          <a:latin typeface="+mn-lt"/>
                        </a:rPr>
                        <a:t>** p&lt;0.01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** p&lt;0.01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** p&lt;0.01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** p&lt;0.01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** p&lt;0.01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7533348"/>
                  </a:ext>
                </a:extLst>
              </a:tr>
              <a:tr h="28143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 err="1">
                          <a:effectLst/>
                          <a:latin typeface="+mn-lt"/>
                        </a:rPr>
                        <a:t>CisAZ</a:t>
                      </a:r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 vs </a:t>
                      </a:r>
                      <a:r>
                        <a:rPr lang="it-IT" sz="1200" u="none" strike="noStrike" dirty="0" err="1">
                          <a:effectLst/>
                          <a:latin typeface="+mn-lt"/>
                        </a:rPr>
                        <a:t>CisFen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Not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significant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** p&lt;0.01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** p&lt;0.01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Not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significant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** p&lt;0.01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0481179"/>
                  </a:ext>
                </a:extLst>
              </a:tr>
              <a:tr h="28143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 err="1">
                          <a:effectLst/>
                          <a:latin typeface="+mn-lt"/>
                        </a:rPr>
                        <a:t>CisAZ</a:t>
                      </a:r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 vs CFA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Not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significant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** p&lt;0.01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** p&lt;0.01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** p&lt;0.01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** p&lt;0.01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2971279"/>
                  </a:ext>
                </a:extLst>
              </a:tr>
              <a:tr h="281430">
                <a:tc>
                  <a:txBody>
                    <a:bodyPr/>
                    <a:lstStyle/>
                    <a:p>
                      <a:pPr algn="ctr" fontAlgn="ctr"/>
                      <a:r>
                        <a:rPr lang="sv-SE" sz="1200" u="none" strike="noStrike" dirty="0">
                          <a:effectLst/>
                          <a:latin typeface="+mn-lt"/>
                        </a:rPr>
                        <a:t>CisFen vs CFA</a:t>
                      </a:r>
                      <a:endParaRPr lang="sv-SE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Not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significant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* p&lt;0.05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Not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significant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** p&lt;0.01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Not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significant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22" marR="7122" marT="7122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31214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895601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1360</TotalTime>
  <Words>417</Words>
  <Application>Microsoft Macintosh PowerPoint</Application>
  <PresentationFormat>Widescreen</PresentationFormat>
  <Paragraphs>134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Patrizia Garbati</dc:creator>
  <cp:lastModifiedBy>Utente di Microsoft Office</cp:lastModifiedBy>
  <cp:revision>62</cp:revision>
  <dcterms:created xsi:type="dcterms:W3CDTF">2017-06-29T08:56:58Z</dcterms:created>
  <dcterms:modified xsi:type="dcterms:W3CDTF">2019-03-21T10:57:45Z</dcterms:modified>
</cp:coreProperties>
</file>