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565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74259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591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730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741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6559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5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232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290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0550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180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E1380-A71B-4ED1-A171-1F81304FAF81}" type="datetimeFigureOut">
              <a:rPr lang="sk-SK" smtClean="0"/>
              <a:t>15. 6. 2021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F4D4A-4DFE-4D26-B8B6-242B67D7EE6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4276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537901" y="5264953"/>
            <a:ext cx="66391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sk-SK" sz="1000" b="1" dirty="0">
                <a:latin typeface="Palatino Linotype" panose="02040502050505030304" pitchFamily="18" charset="0"/>
              </a:rPr>
              <a:t>Figure S1: </a:t>
            </a:r>
            <a:r>
              <a:rPr lang="sk-SK" sz="1000" dirty="0" smtClean="0">
                <a:latin typeface="Palatino Linotype" panose="02040502050505030304" pitchFamily="18" charset="0"/>
              </a:rPr>
              <a:t>Cell growth and protein expression analysis by western blotting. Total protein extracts of cells </a:t>
            </a:r>
            <a:r>
              <a:rPr lang="sk-SK" sz="1000" dirty="0">
                <a:latin typeface="Palatino Linotype" panose="02040502050505030304" pitchFamily="18" charset="0"/>
              </a:rPr>
              <a:t>expressing </a:t>
            </a:r>
            <a:r>
              <a:rPr lang="sk-SK" sz="1000" dirty="0" smtClean="0">
                <a:latin typeface="Palatino Linotype" panose="02040502050505030304" pitchFamily="18" charset="0"/>
              </a:rPr>
              <a:t>truncated Nrl1(1-159aa)-TAP and Nrl1-(1-502aa)-TAP or full length Nrl1-TAP </a:t>
            </a:r>
            <a:r>
              <a:rPr lang="sk-SK" sz="1000" dirty="0">
                <a:latin typeface="Palatino Linotype" panose="02040502050505030304" pitchFamily="18" charset="0"/>
              </a:rPr>
              <a:t>were</a:t>
            </a:r>
            <a:r>
              <a:rPr lang="en-US" sz="1000" dirty="0">
                <a:latin typeface="Palatino Linotype" panose="02040502050505030304" pitchFamily="18" charset="0"/>
              </a:rPr>
              <a:t> probed with </a:t>
            </a:r>
            <a:r>
              <a:rPr lang="sk-SK" sz="1000" dirty="0">
                <a:latin typeface="Palatino Linotype" panose="02040502050505030304" pitchFamily="18" charset="0"/>
              </a:rPr>
              <a:t>PAP1 antibody (anti-TAP) and with</a:t>
            </a:r>
            <a:r>
              <a:rPr lang="en-US" sz="1000" dirty="0">
                <a:latin typeface="Palatino Linotype" panose="02040502050505030304" pitchFamily="18" charset="0"/>
              </a:rPr>
              <a:t> TAT-1</a:t>
            </a:r>
            <a:r>
              <a:rPr lang="sk-SK" sz="1000" dirty="0">
                <a:latin typeface="Palatino Linotype" panose="02040502050505030304" pitchFamily="18" charset="0"/>
              </a:rPr>
              <a:t> </a:t>
            </a:r>
            <a:r>
              <a:rPr lang="sk-SK" sz="1000" dirty="0" smtClean="0">
                <a:latin typeface="Palatino Linotype" panose="02040502050505030304" pitchFamily="18" charset="0"/>
              </a:rPr>
              <a:t>antibody </a:t>
            </a:r>
            <a:r>
              <a:rPr lang="en-US" sz="1000" dirty="0">
                <a:latin typeface="Palatino Linotype" panose="02040502050505030304" pitchFamily="18" charset="0"/>
              </a:rPr>
              <a:t>as </a:t>
            </a:r>
            <a:r>
              <a:rPr lang="sk-SK" sz="1000" dirty="0" smtClean="0">
                <a:latin typeface="Palatino Linotype" panose="02040502050505030304" pitchFamily="18" charset="0"/>
              </a:rPr>
              <a:t>a </a:t>
            </a:r>
            <a:r>
              <a:rPr lang="en-US" sz="1000" dirty="0" smtClean="0">
                <a:latin typeface="Palatino Linotype" panose="02040502050505030304" pitchFamily="18" charset="0"/>
              </a:rPr>
              <a:t>loading </a:t>
            </a:r>
            <a:r>
              <a:rPr lang="en-US" sz="1000" dirty="0">
                <a:latin typeface="Palatino Linotype" panose="02040502050505030304" pitchFamily="18" charset="0"/>
              </a:rPr>
              <a:t>control</a:t>
            </a:r>
            <a:r>
              <a:rPr lang="sk-SK" sz="1000" dirty="0">
                <a:latin typeface="Palatino Linotype" panose="02040502050505030304" pitchFamily="18" charset="0"/>
              </a:rPr>
              <a:t> </a:t>
            </a:r>
            <a:r>
              <a:rPr lang="sk-SK" sz="1000" dirty="0" smtClean="0">
                <a:latin typeface="Palatino Linotype" panose="02040502050505030304" pitchFamily="18" charset="0"/>
              </a:rPr>
              <a:t>(anti-tubulin)</a:t>
            </a:r>
            <a:r>
              <a:rPr lang="en-US" sz="1000" dirty="0" smtClean="0">
                <a:latin typeface="Palatino Linotype" panose="02040502050505030304" pitchFamily="18" charset="0"/>
              </a:rPr>
              <a:t> </a:t>
            </a:r>
            <a:r>
              <a:rPr lang="sk-SK" sz="1000" dirty="0" smtClean="0">
                <a:latin typeface="Palatino Linotype" panose="02040502050505030304" pitchFamily="18" charset="0"/>
              </a:rPr>
              <a:t>(</a:t>
            </a:r>
            <a:r>
              <a:rPr lang="sk-SK" sz="1000" b="1" dirty="0" smtClean="0">
                <a:latin typeface="Palatino Linotype" panose="02040502050505030304" pitchFamily="18" charset="0"/>
              </a:rPr>
              <a:t>a</a:t>
            </a:r>
            <a:r>
              <a:rPr lang="sk-SK" sz="1000" dirty="0" smtClean="0">
                <a:latin typeface="Palatino Linotype" panose="02040502050505030304" pitchFamily="18" charset="0"/>
              </a:rPr>
              <a:t>). </a:t>
            </a:r>
            <a:r>
              <a:rPr lang="sk-SK" sz="1000" dirty="0">
                <a:latin typeface="Palatino Linotype" panose="02040502050505030304" pitchFamily="18" charset="0"/>
              </a:rPr>
              <a:t>Total protein extracts of cells</a:t>
            </a:r>
            <a:r>
              <a:rPr lang="sk-SK" sz="1000" dirty="0" smtClean="0">
                <a:latin typeface="Palatino Linotype" panose="02040502050505030304" pitchFamily="18" charset="0"/>
              </a:rPr>
              <a:t> </a:t>
            </a:r>
            <a:r>
              <a:rPr lang="sk-SK" sz="1000" dirty="0">
                <a:latin typeface="Palatino Linotype" panose="02040502050505030304" pitchFamily="18" charset="0"/>
              </a:rPr>
              <a:t>expressing </a:t>
            </a:r>
            <a:r>
              <a:rPr lang="sk-SK" sz="1000" dirty="0" smtClean="0">
                <a:latin typeface="Palatino Linotype" panose="02040502050505030304" pitchFamily="18" charset="0"/>
              </a:rPr>
              <a:t>wild type Nrl1-TAP or </a:t>
            </a:r>
            <a:r>
              <a:rPr lang="sk-SK" sz="1000" dirty="0">
                <a:latin typeface="Palatino Linotype" panose="02040502050505030304" pitchFamily="18" charset="0"/>
              </a:rPr>
              <a:t>nonphosphorylatable </a:t>
            </a:r>
            <a:r>
              <a:rPr lang="sk-SK" sz="1000" dirty="0" smtClean="0">
                <a:latin typeface="Palatino Linotype" panose="02040502050505030304" pitchFamily="18" charset="0"/>
              </a:rPr>
              <a:t>Nrl1</a:t>
            </a:r>
            <a:r>
              <a:rPr lang="sk-SK" sz="1000" baseline="30000" dirty="0" smtClean="0">
                <a:latin typeface="Palatino Linotype" panose="02040502050505030304" pitchFamily="18" charset="0"/>
              </a:rPr>
              <a:t>S/A</a:t>
            </a:r>
            <a:r>
              <a:rPr lang="sk-SK" sz="1000" dirty="0" smtClean="0">
                <a:latin typeface="Palatino Linotype" panose="02040502050505030304" pitchFamily="18" charset="0"/>
              </a:rPr>
              <a:t>-TAP and phosphomimicking</a:t>
            </a:r>
            <a:r>
              <a:rPr lang="sk-SK" sz="1000" dirty="0">
                <a:latin typeface="Palatino Linotype" panose="02040502050505030304" pitchFamily="18" charset="0"/>
              </a:rPr>
              <a:t> </a:t>
            </a:r>
            <a:r>
              <a:rPr lang="sk-SK" sz="1000" dirty="0" smtClean="0">
                <a:latin typeface="Palatino Linotype" panose="02040502050505030304" pitchFamily="18" charset="0"/>
              </a:rPr>
              <a:t>Nrl1</a:t>
            </a:r>
            <a:r>
              <a:rPr lang="sk-SK" sz="1000" baseline="30000" dirty="0" smtClean="0">
                <a:latin typeface="Palatino Linotype" panose="02040502050505030304" pitchFamily="18" charset="0"/>
              </a:rPr>
              <a:t>S/D</a:t>
            </a:r>
            <a:r>
              <a:rPr lang="sk-SK" sz="1000" dirty="0" smtClean="0">
                <a:latin typeface="Palatino Linotype" panose="02040502050505030304" pitchFamily="18" charset="0"/>
              </a:rPr>
              <a:t>-TAP proteins </a:t>
            </a:r>
            <a:r>
              <a:rPr lang="sk-SK" sz="1000" dirty="0">
                <a:latin typeface="Palatino Linotype" panose="02040502050505030304" pitchFamily="18" charset="0"/>
              </a:rPr>
              <a:t>were</a:t>
            </a:r>
            <a:r>
              <a:rPr lang="en-US" sz="1000" dirty="0">
                <a:latin typeface="Palatino Linotype" panose="02040502050505030304" pitchFamily="18" charset="0"/>
              </a:rPr>
              <a:t> probed with </a:t>
            </a:r>
            <a:r>
              <a:rPr lang="sk-SK" sz="1000" dirty="0">
                <a:latin typeface="Palatino Linotype" panose="02040502050505030304" pitchFamily="18" charset="0"/>
              </a:rPr>
              <a:t>PAP1 antibody (anti-TAP) and with</a:t>
            </a:r>
            <a:r>
              <a:rPr lang="en-US" sz="1000" dirty="0">
                <a:latin typeface="Palatino Linotype" panose="02040502050505030304" pitchFamily="18" charset="0"/>
              </a:rPr>
              <a:t> TAT-1</a:t>
            </a:r>
            <a:r>
              <a:rPr lang="sk-SK" sz="1000" dirty="0">
                <a:latin typeface="Palatino Linotype" panose="02040502050505030304" pitchFamily="18" charset="0"/>
              </a:rPr>
              <a:t> antibody </a:t>
            </a:r>
            <a:r>
              <a:rPr lang="en-US" sz="1000" dirty="0" smtClean="0">
                <a:latin typeface="Palatino Linotype" panose="02040502050505030304" pitchFamily="18" charset="0"/>
              </a:rPr>
              <a:t>as </a:t>
            </a:r>
            <a:r>
              <a:rPr lang="sk-SK" sz="1000" dirty="0" smtClean="0">
                <a:latin typeface="Palatino Linotype" panose="02040502050505030304" pitchFamily="18" charset="0"/>
              </a:rPr>
              <a:t>a </a:t>
            </a:r>
            <a:r>
              <a:rPr lang="en-US" sz="1000" dirty="0" smtClean="0">
                <a:latin typeface="Palatino Linotype" panose="02040502050505030304" pitchFamily="18" charset="0"/>
              </a:rPr>
              <a:t>loading control</a:t>
            </a:r>
            <a:r>
              <a:rPr lang="sk-SK" sz="1000" dirty="0" smtClean="0">
                <a:latin typeface="Palatino Linotype" panose="02040502050505030304" pitchFamily="18" charset="0"/>
              </a:rPr>
              <a:t> (</a:t>
            </a:r>
            <a:r>
              <a:rPr lang="sk-SK" sz="1000" dirty="0">
                <a:latin typeface="Palatino Linotype" panose="02040502050505030304" pitchFamily="18" charset="0"/>
              </a:rPr>
              <a:t>anti-tubulin</a:t>
            </a:r>
            <a:r>
              <a:rPr lang="sk-SK" sz="1000" dirty="0" smtClean="0">
                <a:latin typeface="Palatino Linotype" panose="02040502050505030304" pitchFamily="18" charset="0"/>
              </a:rPr>
              <a:t>) (</a:t>
            </a:r>
            <a:r>
              <a:rPr lang="sk-SK" sz="1000" b="1" dirty="0" smtClean="0">
                <a:latin typeface="Palatino Linotype" panose="02040502050505030304" pitchFamily="18" charset="0"/>
              </a:rPr>
              <a:t>b</a:t>
            </a:r>
            <a:r>
              <a:rPr lang="sk-SK" sz="1000" dirty="0" smtClean="0">
                <a:latin typeface="Palatino Linotype" panose="02040502050505030304" pitchFamily="18" charset="0"/>
              </a:rPr>
              <a:t>). As a size marker the </a:t>
            </a:r>
            <a:r>
              <a:rPr lang="en-US" sz="1000" dirty="0" smtClean="0">
                <a:latin typeface="Palatino Linotype" panose="02040502050505030304" pitchFamily="18" charset="0"/>
              </a:rPr>
              <a:t>Spectra</a:t>
            </a:r>
            <a:r>
              <a:rPr lang="en-US" sz="1000" dirty="0">
                <a:latin typeface="Palatino Linotype" panose="02040502050505030304" pitchFamily="18" charset="0"/>
              </a:rPr>
              <a:t>™ Multicolor Broad Range Protein </a:t>
            </a:r>
            <a:r>
              <a:rPr lang="en-US" sz="1000" dirty="0" smtClean="0">
                <a:latin typeface="Palatino Linotype" panose="02040502050505030304" pitchFamily="18" charset="0"/>
              </a:rPr>
              <a:t>Ladder</a:t>
            </a:r>
            <a:r>
              <a:rPr lang="sk-SK" sz="1000" dirty="0" smtClean="0">
                <a:latin typeface="Palatino Linotype" panose="02040502050505030304" pitchFamily="18" charset="0"/>
              </a:rPr>
              <a:t> (cat.#: 26634) was used.</a:t>
            </a:r>
            <a:endParaRPr lang="sk-SK" sz="10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898" y="406020"/>
            <a:ext cx="6639119" cy="485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82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Genetika</dc:creator>
  <cp:lastModifiedBy>Genetika</cp:lastModifiedBy>
  <cp:revision>24</cp:revision>
  <dcterms:created xsi:type="dcterms:W3CDTF">2021-05-12T11:10:53Z</dcterms:created>
  <dcterms:modified xsi:type="dcterms:W3CDTF">2021-06-15T10:37:59Z</dcterms:modified>
</cp:coreProperties>
</file>