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77" r:id="rId3"/>
    <p:sldId id="274" r:id="rId4"/>
    <p:sldId id="278" r:id="rId5"/>
    <p:sldId id="279" r:id="rId6"/>
    <p:sldId id="266" r:id="rId7"/>
    <p:sldId id="280" r:id="rId8"/>
    <p:sldId id="275" r:id="rId9"/>
  </p:sldIdLst>
  <p:sldSz cx="6858000" cy="9906000" type="A4"/>
  <p:notesSz cx="9866313" cy="673576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ng" initials="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5050"/>
    <a:srgbClr val="FFECB2"/>
    <a:srgbClr val="FF7C80"/>
    <a:srgbClr val="B8189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4" autoAdjust="0"/>
    <p:restoredTop sz="96391" autoAdjust="0"/>
  </p:normalViewPr>
  <p:slideViewPr>
    <p:cSldViewPr snapToGrid="0" showGuides="1">
      <p:cViewPr varScale="1">
        <p:scale>
          <a:sx n="79" d="100"/>
          <a:sy n="79" d="100"/>
        </p:scale>
        <p:origin x="3396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5F646-FC48-4042-9B60-80247EDFEA9A}" type="datetimeFigureOut">
              <a:rPr kumimoji="1" lang="ja-JP" altLang="en-US" smtClean="0"/>
              <a:t>2021/7/29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42581-786F-4103-82B6-E5F28B2AB9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11EDA-03B3-4086-B9C9-F9121BDE91B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146550" y="841375"/>
            <a:ext cx="1573213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86632" y="3241586"/>
            <a:ext cx="7893050" cy="265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F6487-E655-49F4-8075-3C8102DC75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F6487-E655-49F4-8075-3C8102DC75B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42712-EF1A-4C29-A4CE-2A1A69E08289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E62-0D73-4118-BDE8-40534C348DC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64177" y="7916910"/>
            <a:ext cx="6256761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marR="269875" algn="just">
              <a:lnSpc>
                <a:spcPct val="95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altLang="ja-JP" sz="105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S1. </a:t>
            </a:r>
            <a:r>
              <a:rPr lang="en-US" altLang="ja-JP" sz="10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Effects of luseogliflozin on 2-NBDG (2 mg/kg) dynamics in early segments of proximal tubules. Peak, </a:t>
            </a:r>
            <a:r>
              <a:rPr lang="en-US" altLang="ja-JP" sz="105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Tmax</a:t>
            </a:r>
            <a:r>
              <a:rPr lang="en-US" altLang="ja-JP" sz="10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peak/</a:t>
            </a:r>
            <a:r>
              <a:rPr lang="en-US" altLang="ja-JP" sz="105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Tmax</a:t>
            </a:r>
            <a:r>
              <a:rPr lang="en-US" altLang="ja-JP" sz="10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were compared under (A) hypoglycemic, (B) </a:t>
            </a:r>
            <a:r>
              <a:rPr lang="en-US" altLang="ja-JP" sz="105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normoglycemic</a:t>
            </a:r>
            <a:r>
              <a:rPr lang="en-US" altLang="ja-JP" sz="10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(C) hyperglycemic conditions. Each dot represents a value from an individual proximal tubule cell (five tubule cells per mouse, n=7–10).</a:t>
            </a:r>
            <a:endParaRPr lang="ja-JP" altLang="ja-JP" sz="105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21" y="1555503"/>
            <a:ext cx="6356617" cy="580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1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1" y="1645029"/>
            <a:ext cx="6409957" cy="5454407"/>
          </a:xfrm>
          <a:prstGeom prst="rect">
            <a:avLst/>
          </a:prstGeom>
        </p:spPr>
      </p:pic>
      <p:sp>
        <p:nvSpPr>
          <p:cNvPr id="6" name="文本框 37"/>
          <p:cNvSpPr txBox="1"/>
          <p:nvPr/>
        </p:nvSpPr>
        <p:spPr>
          <a:xfrm>
            <a:off x="247130" y="7438752"/>
            <a:ext cx="6424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S2.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Effects of luseogliflozin on 2-NBDG (6 mg/kg) dynamics in early segments of proximal tubules. Peak,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Tmax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and peak/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Tmax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were compared under (A) hypoglycemic, (B)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normoglycemic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and (C) hyperglycemic conditions. Each dot represents an average value from five proximal tubule cells in each mouse (n=4–5).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20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3"/>
          <a:stretch/>
        </p:blipFill>
        <p:spPr>
          <a:xfrm>
            <a:off x="222497" y="1236938"/>
            <a:ext cx="6413005" cy="6041191"/>
          </a:xfrm>
          <a:prstGeom prst="rect">
            <a:avLst/>
          </a:prstGeom>
        </p:spPr>
      </p:pic>
      <p:sp>
        <p:nvSpPr>
          <p:cNvPr id="7" name="文本框 37"/>
          <p:cNvSpPr txBox="1"/>
          <p:nvPr/>
        </p:nvSpPr>
        <p:spPr>
          <a:xfrm>
            <a:off x="211205" y="7278129"/>
            <a:ext cx="6424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S3.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Effects of luseogliflozin on 2-NBDG (6 mg/kg) dynamics in early segments of proximal tubules. Peak,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Tmax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and peak/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Tmax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were compared under (A) hypoglycemic, (B)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normoglycemic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and (C) hyperglycemic conditions. Each dot represents a value from an individual proximal tubule cell (five tubule cells per mouse, n=4–5).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7"/>
          <p:cNvSpPr txBox="1"/>
          <p:nvPr/>
        </p:nvSpPr>
        <p:spPr>
          <a:xfrm>
            <a:off x="76961" y="7029451"/>
            <a:ext cx="6685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S4. 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2-NBDG (2 and 6 mg/kg) dynamics in late segments of proximal tubules. Hypo: hypoglycemia, normal: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normoglycemia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hyper: hyperglycemia. Each dot represents an average value from five proximal tubule cells in each mouse (n=6–10 for the 2 mg/kg group and n=4–5 for the 6 mg/kg group).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07" y="1962948"/>
            <a:ext cx="6481585" cy="484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863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7"/>
          <p:cNvSpPr txBox="1"/>
          <p:nvPr/>
        </p:nvSpPr>
        <p:spPr>
          <a:xfrm>
            <a:off x="86497" y="7003532"/>
            <a:ext cx="6685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S5.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2-NBDG (2 and 6 mg/kg) dynamics in late segments of proximal tubules. Hypo: hypoglycemia, normal: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normoglycemia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, hyper: hyperglycemia. Each dot represents a value from an individual proximal tubule cell (five tubule cells per mouse, n=6–10 for the 2 mg/kg group and n=4–5 for the 6 mg/kg group). *p &lt; 0.05 vs. normal for each dose of 2-NBDG with each treatment.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47" y="1678742"/>
            <a:ext cx="6451105" cy="484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5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9428" y="6882714"/>
            <a:ext cx="6808572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marR="269875" algn="just">
              <a:lnSpc>
                <a:spcPct val="95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altLang="ja-JP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S6. E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ffects of blood glucose level on 2-NBDG (2 or 6 mg/kg) dynamics in early segments of proximal tubules. Peak, </a:t>
            </a:r>
            <a:r>
              <a:rPr lang="en-US" altLang="ja-JP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Tmax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and peak/</a:t>
            </a:r>
            <a:r>
              <a:rPr lang="en-US" altLang="ja-JP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Tmax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were compared in (A) vehicle- and (B) luseogliflozin-treated groups. Hypo: hypoglycemia, normal: </a:t>
            </a:r>
            <a:r>
              <a:rPr lang="en-US" altLang="ja-JP" sz="1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normoglycemia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hyper: hyperglycemia. Each dot represents a value from an individual proximal tubule cell (five tubule cells per mouse, n=7–10 for the 2 mg/kg group and n=4 for the 6 mg/kg group). *p &lt; 0.05 vs. normal for each dose of 2-NBDG.</a:t>
            </a:r>
            <a:endParaRPr lang="ja-JP" altLang="ja-JP" sz="1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01" y="1963093"/>
            <a:ext cx="6573025" cy="452171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27579" y="6576467"/>
            <a:ext cx="5090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S7.</a:t>
            </a:r>
            <a:r>
              <a:rPr lang="en-US" altLang="ja-JP" sz="1000" b="1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Effects of blood glucose level on 2-NBDG (2 or 6 mg/kg) transport from cytosol to </a:t>
            </a:r>
            <a:r>
              <a:rPr lang="en-US" altLang="ja-JP" sz="1000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interstitium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in early segments of proximal tubules. P1/2/T1/2 was compared between groups. Hypo: hypoglycemia, normal: </a:t>
            </a:r>
            <a:r>
              <a:rPr lang="en-US" altLang="ja-JP" sz="1000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normoglycemia</a:t>
            </a:r>
            <a:r>
              <a:rPr lang="en-US" altLang="ja-JP" sz="10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hyper: hyperglycemia. Each dot represents a value from an individual proximal tubule cell (five tubule cells per mouse, n=3–8 for the 2 mg/kg group and n=3–5 for the 6 mg/kg group).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575" y="3755895"/>
            <a:ext cx="2942850" cy="239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17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8"/>
          <a:stretch/>
        </p:blipFill>
        <p:spPr>
          <a:xfrm>
            <a:off x="411474" y="692135"/>
            <a:ext cx="6035052" cy="6499497"/>
          </a:xfrm>
          <a:prstGeom prst="rect">
            <a:avLst/>
          </a:prstGeom>
        </p:spPr>
      </p:pic>
      <p:sp>
        <p:nvSpPr>
          <p:cNvPr id="4" name="文本框 37"/>
          <p:cNvSpPr txBox="1"/>
          <p:nvPr/>
        </p:nvSpPr>
        <p:spPr>
          <a:xfrm>
            <a:off x="234876" y="7497116"/>
            <a:ext cx="63882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S8.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Uptake of 2-deoxyglucose (2-DG) in cultured proximal tubule cells. (A) Effects of sodium on 2-DG uptake. (B) Effects of </a:t>
            </a:r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coincubation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with glucose on 2-DG uptake. (C) Effects of pretreatment with different levels of glucose and luseogliflozin on 2-DG uptake. (D) Effects of luseogliflozin on 2-DG uptake following pretreatment with different amounts of glucose.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65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4292</TotalTime>
  <Words>644</Words>
  <Application>Microsoft Office PowerPoint</Application>
  <PresentationFormat>A4 Paper (210x297 mm)</PresentationFormat>
  <Paragraphs>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游ゴシック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</dc:creator>
  <cp:lastModifiedBy>MDPI-12</cp:lastModifiedBy>
  <cp:revision>211</cp:revision>
  <cp:lastPrinted>2021-02-17T23:58:00Z</cp:lastPrinted>
  <dcterms:created xsi:type="dcterms:W3CDTF">2021-02-03T00:41:00Z</dcterms:created>
  <dcterms:modified xsi:type="dcterms:W3CDTF">2021-07-29T17:08:32Z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1041-10.8.0.5773</vt:lpwstr>
  </property>
</Properties>
</file>