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wdp" ContentType="image/vnd.ms-photo"/>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20" autoAdjust="0"/>
    <p:restoredTop sz="80970" autoAdjust="0"/>
  </p:normalViewPr>
  <p:slideViewPr>
    <p:cSldViewPr snapToGrid="0">
      <p:cViewPr>
        <p:scale>
          <a:sx n="60" d="100"/>
          <a:sy n="60" d="100"/>
        </p:scale>
        <p:origin x="968" y="4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6BF47F-11C6-4FDE-BB92-F6958D4857EC}" type="datetimeFigureOut">
              <a:rPr lang="en-GB" smtClean="0"/>
              <a:t>25/03/2021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FA4230-B50C-411F-88AA-3EDD8E2FCE0B}" type="slidenum">
              <a:rPr lang="en-GB" smtClean="0"/>
              <a:t>‹#›</a:t>
            </a:fld>
            <a:endParaRPr lang="en-GB"/>
          </a:p>
        </p:txBody>
      </p:sp>
    </p:spTree>
    <p:extLst>
      <p:ext uri="{BB962C8B-B14F-4D97-AF65-F5344CB8AC3E}">
        <p14:creationId xmlns:p14="http://schemas.microsoft.com/office/powerpoint/2010/main" val="1160813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smtClean="0">
                <a:solidFill>
                  <a:schemeClr val="tx1"/>
                </a:solidFill>
                <a:effectLst/>
                <a:latin typeface="+mn-lt"/>
                <a:ea typeface="+mn-ea"/>
                <a:cs typeface="+mn-cs"/>
              </a:rPr>
              <a:t>Supplementary</a:t>
            </a:r>
            <a:r>
              <a:rPr lang="en-GB" sz="1200" kern="1200" baseline="0" smtClean="0">
                <a:solidFill>
                  <a:schemeClr val="tx1"/>
                </a:solidFill>
                <a:effectLst/>
                <a:latin typeface="+mn-lt"/>
                <a:ea typeface="+mn-ea"/>
                <a:cs typeface="+mn-cs"/>
              </a:rPr>
              <a:t> File S1. </a:t>
            </a:r>
            <a:r>
              <a:rPr lang="en-GB" sz="1200" kern="1200" smtClean="0">
                <a:solidFill>
                  <a:schemeClr val="tx1"/>
                </a:solidFill>
                <a:effectLst/>
                <a:latin typeface="+mn-lt"/>
                <a:ea typeface="+mn-ea"/>
                <a:cs typeface="+mn-cs"/>
              </a:rPr>
              <a:t>(A</a:t>
            </a:r>
            <a:r>
              <a:rPr lang="en-GB" sz="1200" kern="1200" dirty="0" smtClean="0">
                <a:solidFill>
                  <a:schemeClr val="tx1"/>
                </a:solidFill>
                <a:effectLst/>
                <a:latin typeface="+mn-lt"/>
                <a:ea typeface="+mn-ea"/>
                <a:cs typeface="+mn-cs"/>
              </a:rPr>
              <a:t>) Data transformation (ln) of AF-</a:t>
            </a:r>
            <a:r>
              <a:rPr lang="en-GB" sz="1200" kern="1200" dirty="0" err="1" smtClean="0">
                <a:solidFill>
                  <a:schemeClr val="tx1"/>
                </a:solidFill>
                <a:effectLst/>
                <a:latin typeface="+mn-lt"/>
                <a:ea typeface="+mn-ea"/>
                <a:cs typeface="+mn-cs"/>
              </a:rPr>
              <a:t>alb</a:t>
            </a:r>
            <a:r>
              <a:rPr lang="en-GB" sz="1200" kern="1200" dirty="0" smtClean="0">
                <a:solidFill>
                  <a:schemeClr val="tx1"/>
                </a:solidFill>
                <a:effectLst/>
                <a:latin typeface="+mn-lt"/>
                <a:ea typeface="+mn-ea"/>
                <a:cs typeface="+mn-cs"/>
              </a:rPr>
              <a:t> levels at 6, 12 and 18 months. Due to a large number of samples having very low AF-</a:t>
            </a:r>
            <a:r>
              <a:rPr lang="en-GB" sz="1200" kern="1200" dirty="0" err="1" smtClean="0">
                <a:solidFill>
                  <a:schemeClr val="tx1"/>
                </a:solidFill>
                <a:effectLst/>
                <a:latin typeface="+mn-lt"/>
                <a:ea typeface="+mn-ea"/>
                <a:cs typeface="+mn-cs"/>
              </a:rPr>
              <a:t>alb</a:t>
            </a:r>
            <a:r>
              <a:rPr lang="en-GB" sz="1200" kern="1200" dirty="0" smtClean="0">
                <a:solidFill>
                  <a:schemeClr val="tx1"/>
                </a:solidFill>
                <a:effectLst/>
                <a:latin typeface="+mn-lt"/>
                <a:ea typeface="+mn-ea"/>
                <a:cs typeface="+mn-cs"/>
              </a:rPr>
              <a:t> levels at 6 months, the transformation at this time point creates a bimodal distribution. Hence, only the transformed data at 18 months was used in the continuous aflatoxin exposure model, in addition to the fact that this is the time point closest to that of the DNA methylation measurement (24m).  The other time points (as well as 18 months) were used in the categorical aflatoxin time-dose model. (B) For each child, AF-</a:t>
            </a:r>
            <a:r>
              <a:rPr lang="en-GB" sz="1200" kern="1200" dirty="0" err="1" smtClean="0">
                <a:solidFill>
                  <a:schemeClr val="tx1"/>
                </a:solidFill>
                <a:effectLst/>
                <a:latin typeface="+mn-lt"/>
                <a:ea typeface="+mn-ea"/>
                <a:cs typeface="+mn-cs"/>
              </a:rPr>
              <a:t>alb</a:t>
            </a:r>
            <a:r>
              <a:rPr lang="en-GB" sz="1200" kern="1200" dirty="0" smtClean="0">
                <a:solidFill>
                  <a:schemeClr val="tx1"/>
                </a:solidFill>
                <a:effectLst/>
                <a:latin typeface="+mn-lt"/>
                <a:ea typeface="+mn-ea"/>
                <a:cs typeface="+mn-cs"/>
              </a:rPr>
              <a:t> levels at 6, 12 and 18 months can segregate into below (low) or above (high) the median for that time point’s dataset (</a:t>
            </a:r>
            <a:r>
              <a:rPr lang="en-GB" sz="1200" kern="1200" dirty="0" err="1" smtClean="0">
                <a:solidFill>
                  <a:schemeClr val="tx1"/>
                </a:solidFill>
                <a:effectLst/>
                <a:latin typeface="+mn-lt"/>
                <a:ea typeface="+mn-ea"/>
                <a:cs typeface="+mn-cs"/>
              </a:rPr>
              <a:t>ie</a:t>
            </a:r>
            <a:r>
              <a:rPr lang="en-GB" sz="1200" kern="1200" dirty="0" smtClean="0">
                <a:solidFill>
                  <a:schemeClr val="tx1"/>
                </a:solidFill>
                <a:effectLst/>
                <a:latin typeface="+mn-lt"/>
                <a:ea typeface="+mn-ea"/>
                <a:cs typeface="+mn-cs"/>
              </a:rPr>
              <a:t> a child can be in the high group at 6 months and the low group at 12 months, </a:t>
            </a:r>
            <a:r>
              <a:rPr lang="en-GB" sz="1200" kern="1200" dirty="0" err="1" smtClean="0">
                <a:solidFill>
                  <a:schemeClr val="tx1"/>
                </a:solidFill>
                <a:effectLst/>
                <a:latin typeface="+mn-lt"/>
                <a:ea typeface="+mn-ea"/>
                <a:cs typeface="+mn-cs"/>
              </a:rPr>
              <a:t>etc</a:t>
            </a:r>
            <a:r>
              <a:rPr lang="en-GB" sz="1200" kern="1200" dirty="0" smtClean="0">
                <a:solidFill>
                  <a:schemeClr val="tx1"/>
                </a:solidFill>
                <a:effectLst/>
                <a:latin typeface="+mn-lt"/>
                <a:ea typeface="+mn-ea"/>
                <a:cs typeface="+mn-cs"/>
              </a:rPr>
              <a:t>). AF-</a:t>
            </a:r>
            <a:r>
              <a:rPr lang="en-GB" sz="1200" kern="1200" dirty="0" err="1" smtClean="0">
                <a:solidFill>
                  <a:schemeClr val="tx1"/>
                </a:solidFill>
                <a:effectLst/>
                <a:latin typeface="+mn-lt"/>
                <a:ea typeface="+mn-ea"/>
                <a:cs typeface="+mn-cs"/>
              </a:rPr>
              <a:t>alb</a:t>
            </a:r>
            <a:r>
              <a:rPr lang="en-GB" sz="1200" kern="1200" dirty="0" smtClean="0">
                <a:solidFill>
                  <a:schemeClr val="tx1"/>
                </a:solidFill>
                <a:effectLst/>
                <a:latin typeface="+mn-lt"/>
                <a:ea typeface="+mn-ea"/>
                <a:cs typeface="+mn-cs"/>
              </a:rPr>
              <a:t> levels at 6 months are generally low relative to the other time points and often increase at 12 months. At 18 months they may be similar (lane 1), lower (lane 2) or higher (lane 3) than at 12 months.  (C) Statistical models tested, using crude and adjusted models. The adjusted model is detailed here and its findings are reported in the manuscript. Both continuous and categorical models were investigated, each by DMP and DMR analyses. The continuous model was based on AF-</a:t>
            </a:r>
            <a:r>
              <a:rPr lang="en-GB" sz="1200" kern="1200" dirty="0" err="1" smtClean="0">
                <a:solidFill>
                  <a:schemeClr val="tx1"/>
                </a:solidFill>
                <a:effectLst/>
                <a:latin typeface="+mn-lt"/>
                <a:ea typeface="+mn-ea"/>
                <a:cs typeface="+mn-cs"/>
              </a:rPr>
              <a:t>alb</a:t>
            </a:r>
            <a:r>
              <a:rPr lang="en-GB" sz="1200" kern="1200" dirty="0" smtClean="0">
                <a:solidFill>
                  <a:schemeClr val="tx1"/>
                </a:solidFill>
                <a:effectLst/>
                <a:latin typeface="+mn-lt"/>
                <a:ea typeface="+mn-ea"/>
                <a:cs typeface="+mn-cs"/>
              </a:rPr>
              <a:t> at 18 months (Ln transformed) while the categorical time-dose model consisted of all three time points, as detailed in (D). (D) The categorical time-dose model representing the criteria used to define Recurrent (n = 47), Intermittent (n = 106) and Low (n = 44) AF exposures. The median value (33.8 </a:t>
            </a:r>
            <a:r>
              <a:rPr lang="en-GB" sz="1200" kern="1200" dirty="0" err="1" smtClean="0">
                <a:solidFill>
                  <a:schemeClr val="tx1"/>
                </a:solidFill>
                <a:effectLst/>
                <a:latin typeface="+mn-lt"/>
                <a:ea typeface="+mn-ea"/>
                <a:cs typeface="+mn-cs"/>
              </a:rPr>
              <a:t>pg</a:t>
            </a:r>
            <a:r>
              <a:rPr lang="en-GB" sz="1200" kern="1200" dirty="0" smtClean="0">
                <a:solidFill>
                  <a:schemeClr val="tx1"/>
                </a:solidFill>
                <a:effectLst/>
                <a:latin typeface="+mn-lt"/>
                <a:ea typeface="+mn-ea"/>
                <a:cs typeface="+mn-cs"/>
              </a:rPr>
              <a:t>/mg) of AF-</a:t>
            </a:r>
            <a:r>
              <a:rPr lang="en-GB" sz="1200" kern="1200" dirty="0" err="1" smtClean="0">
                <a:solidFill>
                  <a:schemeClr val="tx1"/>
                </a:solidFill>
                <a:effectLst/>
                <a:latin typeface="+mn-lt"/>
                <a:ea typeface="+mn-ea"/>
                <a:cs typeface="+mn-cs"/>
              </a:rPr>
              <a:t>alb</a:t>
            </a:r>
            <a:r>
              <a:rPr lang="en-GB" sz="1200" kern="1200" dirty="0" smtClean="0">
                <a:solidFill>
                  <a:schemeClr val="tx1"/>
                </a:solidFill>
                <a:effectLst/>
                <a:latin typeface="+mn-lt"/>
                <a:ea typeface="+mn-ea"/>
                <a:cs typeface="+mn-cs"/>
              </a:rPr>
              <a:t> at 18 and 12 months combined (6 months omitted due to its low non-normally distributed values) was used as the reference to define High (above the median) and Low (below the median) aflatoxin exposure for each time point. NA: Not Available values (n = 46). *When AF-</a:t>
            </a:r>
            <a:r>
              <a:rPr lang="en-GB" sz="1200" kern="1200" dirty="0" err="1" smtClean="0">
                <a:solidFill>
                  <a:schemeClr val="tx1"/>
                </a:solidFill>
                <a:effectLst/>
                <a:latin typeface="+mn-lt"/>
                <a:ea typeface="+mn-ea"/>
                <a:cs typeface="+mn-cs"/>
              </a:rPr>
              <a:t>alb</a:t>
            </a:r>
            <a:r>
              <a:rPr lang="en-GB" sz="1200" kern="1200" dirty="0" smtClean="0">
                <a:solidFill>
                  <a:schemeClr val="tx1"/>
                </a:solidFill>
                <a:effectLst/>
                <a:latin typeface="+mn-lt"/>
                <a:ea typeface="+mn-ea"/>
                <a:cs typeface="+mn-cs"/>
              </a:rPr>
              <a:t> at 6 months was NA, it was assumed to be Low (because otherwise High AF-</a:t>
            </a:r>
            <a:r>
              <a:rPr lang="en-GB" sz="1200" kern="1200" dirty="0" err="1" smtClean="0">
                <a:solidFill>
                  <a:schemeClr val="tx1"/>
                </a:solidFill>
                <a:effectLst/>
                <a:latin typeface="+mn-lt"/>
                <a:ea typeface="+mn-ea"/>
                <a:cs typeface="+mn-cs"/>
              </a:rPr>
              <a:t>alb</a:t>
            </a:r>
            <a:r>
              <a:rPr lang="en-GB" sz="1200" kern="1200" dirty="0" smtClean="0">
                <a:solidFill>
                  <a:schemeClr val="tx1"/>
                </a:solidFill>
                <a:effectLst/>
                <a:latin typeface="+mn-lt"/>
                <a:ea typeface="+mn-ea"/>
                <a:cs typeface="+mn-cs"/>
              </a:rPr>
              <a:t> at 6 month is rare). †This stratum constituted of one sample only so the stratum was deleted.</a:t>
            </a:r>
            <a:r>
              <a:rPr lang="en-GB" dirty="0" smtClean="0">
                <a:effectLst/>
              </a:rPr>
              <a:t> </a:t>
            </a:r>
            <a:endParaRPr lang="en-GB" dirty="0"/>
          </a:p>
        </p:txBody>
      </p:sp>
      <p:sp>
        <p:nvSpPr>
          <p:cNvPr id="4" name="Slide Number Placeholder 3"/>
          <p:cNvSpPr>
            <a:spLocks noGrp="1"/>
          </p:cNvSpPr>
          <p:nvPr>
            <p:ph type="sldNum" sz="quarter" idx="10"/>
          </p:nvPr>
        </p:nvSpPr>
        <p:spPr/>
        <p:txBody>
          <a:bodyPr/>
          <a:lstStyle/>
          <a:p>
            <a:fld id="{F0FA4230-B50C-411F-88AA-3EDD8E2FCE0B}" type="slidenum">
              <a:rPr lang="en-GB" smtClean="0"/>
              <a:t>1</a:t>
            </a:fld>
            <a:endParaRPr lang="en-GB"/>
          </a:p>
        </p:txBody>
      </p:sp>
    </p:spTree>
    <p:extLst>
      <p:ext uri="{BB962C8B-B14F-4D97-AF65-F5344CB8AC3E}">
        <p14:creationId xmlns:p14="http://schemas.microsoft.com/office/powerpoint/2010/main" val="4111660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5204100-5298-43F5-96DD-13E9553B190F}" type="datetimeFigureOut">
              <a:rPr lang="en-GB" smtClean="0"/>
              <a:t>25/03/2021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3654D0-1536-4314-8AC8-BE732B6B4F3F}" type="slidenum">
              <a:rPr lang="en-GB" smtClean="0"/>
              <a:t>‹#›</a:t>
            </a:fld>
            <a:endParaRPr lang="en-GB"/>
          </a:p>
        </p:txBody>
      </p:sp>
    </p:spTree>
    <p:extLst>
      <p:ext uri="{BB962C8B-B14F-4D97-AF65-F5344CB8AC3E}">
        <p14:creationId xmlns:p14="http://schemas.microsoft.com/office/powerpoint/2010/main" val="753882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5204100-5298-43F5-96DD-13E9553B190F}" type="datetimeFigureOut">
              <a:rPr lang="en-GB" smtClean="0"/>
              <a:t>25/03/2021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3654D0-1536-4314-8AC8-BE732B6B4F3F}" type="slidenum">
              <a:rPr lang="en-GB" smtClean="0"/>
              <a:t>‹#›</a:t>
            </a:fld>
            <a:endParaRPr lang="en-GB"/>
          </a:p>
        </p:txBody>
      </p:sp>
    </p:spTree>
    <p:extLst>
      <p:ext uri="{BB962C8B-B14F-4D97-AF65-F5344CB8AC3E}">
        <p14:creationId xmlns:p14="http://schemas.microsoft.com/office/powerpoint/2010/main" val="1697936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5204100-5298-43F5-96DD-13E9553B190F}" type="datetimeFigureOut">
              <a:rPr lang="en-GB" smtClean="0"/>
              <a:t>25/03/2021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3654D0-1536-4314-8AC8-BE732B6B4F3F}" type="slidenum">
              <a:rPr lang="en-GB" smtClean="0"/>
              <a:t>‹#›</a:t>
            </a:fld>
            <a:endParaRPr lang="en-GB"/>
          </a:p>
        </p:txBody>
      </p:sp>
    </p:spTree>
    <p:extLst>
      <p:ext uri="{BB962C8B-B14F-4D97-AF65-F5344CB8AC3E}">
        <p14:creationId xmlns:p14="http://schemas.microsoft.com/office/powerpoint/2010/main" val="3573341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5204100-5298-43F5-96DD-13E9553B190F}" type="datetimeFigureOut">
              <a:rPr lang="en-GB" smtClean="0"/>
              <a:t>25/03/2021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3654D0-1536-4314-8AC8-BE732B6B4F3F}" type="slidenum">
              <a:rPr lang="en-GB" smtClean="0"/>
              <a:t>‹#›</a:t>
            </a:fld>
            <a:endParaRPr lang="en-GB"/>
          </a:p>
        </p:txBody>
      </p:sp>
    </p:spTree>
    <p:extLst>
      <p:ext uri="{BB962C8B-B14F-4D97-AF65-F5344CB8AC3E}">
        <p14:creationId xmlns:p14="http://schemas.microsoft.com/office/powerpoint/2010/main" val="996697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204100-5298-43F5-96DD-13E9553B190F}" type="datetimeFigureOut">
              <a:rPr lang="en-GB" smtClean="0"/>
              <a:t>25/03/2021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3654D0-1536-4314-8AC8-BE732B6B4F3F}" type="slidenum">
              <a:rPr lang="en-GB" smtClean="0"/>
              <a:t>‹#›</a:t>
            </a:fld>
            <a:endParaRPr lang="en-GB"/>
          </a:p>
        </p:txBody>
      </p:sp>
    </p:spTree>
    <p:extLst>
      <p:ext uri="{BB962C8B-B14F-4D97-AF65-F5344CB8AC3E}">
        <p14:creationId xmlns:p14="http://schemas.microsoft.com/office/powerpoint/2010/main" val="3591977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5204100-5298-43F5-96DD-13E9553B190F}" type="datetimeFigureOut">
              <a:rPr lang="en-GB" smtClean="0"/>
              <a:t>25/03/2021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F3654D0-1536-4314-8AC8-BE732B6B4F3F}" type="slidenum">
              <a:rPr lang="en-GB" smtClean="0"/>
              <a:t>‹#›</a:t>
            </a:fld>
            <a:endParaRPr lang="en-GB"/>
          </a:p>
        </p:txBody>
      </p:sp>
    </p:spTree>
    <p:extLst>
      <p:ext uri="{BB962C8B-B14F-4D97-AF65-F5344CB8AC3E}">
        <p14:creationId xmlns:p14="http://schemas.microsoft.com/office/powerpoint/2010/main" val="2555872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5204100-5298-43F5-96DD-13E9553B190F}" type="datetimeFigureOut">
              <a:rPr lang="en-GB" smtClean="0"/>
              <a:t>25/03/2021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F3654D0-1536-4314-8AC8-BE732B6B4F3F}" type="slidenum">
              <a:rPr lang="en-GB" smtClean="0"/>
              <a:t>‹#›</a:t>
            </a:fld>
            <a:endParaRPr lang="en-GB"/>
          </a:p>
        </p:txBody>
      </p:sp>
    </p:spTree>
    <p:extLst>
      <p:ext uri="{BB962C8B-B14F-4D97-AF65-F5344CB8AC3E}">
        <p14:creationId xmlns:p14="http://schemas.microsoft.com/office/powerpoint/2010/main" val="1854199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5204100-5298-43F5-96DD-13E9553B190F}" type="datetimeFigureOut">
              <a:rPr lang="en-GB" smtClean="0"/>
              <a:t>25/03/2021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F3654D0-1536-4314-8AC8-BE732B6B4F3F}" type="slidenum">
              <a:rPr lang="en-GB" smtClean="0"/>
              <a:t>‹#›</a:t>
            </a:fld>
            <a:endParaRPr lang="en-GB"/>
          </a:p>
        </p:txBody>
      </p:sp>
    </p:spTree>
    <p:extLst>
      <p:ext uri="{BB962C8B-B14F-4D97-AF65-F5344CB8AC3E}">
        <p14:creationId xmlns:p14="http://schemas.microsoft.com/office/powerpoint/2010/main" val="327513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204100-5298-43F5-96DD-13E9553B190F}" type="datetimeFigureOut">
              <a:rPr lang="en-GB" smtClean="0"/>
              <a:t>25/03/2021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F3654D0-1536-4314-8AC8-BE732B6B4F3F}" type="slidenum">
              <a:rPr lang="en-GB" smtClean="0"/>
              <a:t>‹#›</a:t>
            </a:fld>
            <a:endParaRPr lang="en-GB"/>
          </a:p>
        </p:txBody>
      </p:sp>
    </p:spTree>
    <p:extLst>
      <p:ext uri="{BB962C8B-B14F-4D97-AF65-F5344CB8AC3E}">
        <p14:creationId xmlns:p14="http://schemas.microsoft.com/office/powerpoint/2010/main" val="3791826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204100-5298-43F5-96DD-13E9553B190F}" type="datetimeFigureOut">
              <a:rPr lang="en-GB" smtClean="0"/>
              <a:t>25/03/2021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F3654D0-1536-4314-8AC8-BE732B6B4F3F}" type="slidenum">
              <a:rPr lang="en-GB" smtClean="0"/>
              <a:t>‹#›</a:t>
            </a:fld>
            <a:endParaRPr lang="en-GB"/>
          </a:p>
        </p:txBody>
      </p:sp>
    </p:spTree>
    <p:extLst>
      <p:ext uri="{BB962C8B-B14F-4D97-AF65-F5344CB8AC3E}">
        <p14:creationId xmlns:p14="http://schemas.microsoft.com/office/powerpoint/2010/main" val="718938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204100-5298-43F5-96DD-13E9553B190F}" type="datetimeFigureOut">
              <a:rPr lang="en-GB" smtClean="0"/>
              <a:t>25/03/2021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F3654D0-1536-4314-8AC8-BE732B6B4F3F}" type="slidenum">
              <a:rPr lang="en-GB" smtClean="0"/>
              <a:t>‹#›</a:t>
            </a:fld>
            <a:endParaRPr lang="en-GB"/>
          </a:p>
        </p:txBody>
      </p:sp>
    </p:spTree>
    <p:extLst>
      <p:ext uri="{BB962C8B-B14F-4D97-AF65-F5344CB8AC3E}">
        <p14:creationId xmlns:p14="http://schemas.microsoft.com/office/powerpoint/2010/main" val="426538575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204100-5298-43F5-96DD-13E9553B190F}" type="datetimeFigureOut">
              <a:rPr lang="en-GB" smtClean="0"/>
              <a:t>25/03/2021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3654D0-1536-4314-8AC8-BE732B6B4F3F}" type="slidenum">
              <a:rPr lang="en-GB" smtClean="0"/>
              <a:t>‹#›</a:t>
            </a:fld>
            <a:endParaRPr lang="en-GB"/>
          </a:p>
        </p:txBody>
      </p:sp>
    </p:spTree>
    <p:extLst>
      <p:ext uri="{BB962C8B-B14F-4D97-AF65-F5344CB8AC3E}">
        <p14:creationId xmlns:p14="http://schemas.microsoft.com/office/powerpoint/2010/main" val="38788708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6.png"/><Relationship Id="rId12" Type="http://schemas.openxmlformats.org/officeDocument/2006/relationships/image" Target="../media/image7.png"/><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notesSlide" Target="../notesSlides/notesSlide1.xml"/><Relationship Id="rId4" Type="http://schemas.openxmlformats.org/officeDocument/2006/relationships/image" Target="../media/image2.png"/><Relationship Id="rId5" Type="http://schemas.openxmlformats.org/officeDocument/2006/relationships/oleObject" Target="../embeddings/oleObject1.bin"/><Relationship Id="rId6" Type="http://schemas.openxmlformats.org/officeDocument/2006/relationships/image" Target="../media/image1.emf"/><Relationship Id="rId7" Type="http://schemas.openxmlformats.org/officeDocument/2006/relationships/image" Target="../media/image3.png"/><Relationship Id="rId8" Type="http://schemas.openxmlformats.org/officeDocument/2006/relationships/image" Target="../media/image4.png"/><Relationship Id="rId9" Type="http://schemas.openxmlformats.org/officeDocument/2006/relationships/image" Target="../media/image5.png"/><Relationship Id="rId10"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12" descr="C:\Users\novoloacaa\Documents\logAF6AF12AF18.png"/>
          <p:cNvPicPr>
            <a:picLocks noChangeAspect="1" noChangeArrowheads="1"/>
          </p:cNvPicPr>
          <p:nvPr/>
        </p:nvPicPr>
        <p:blipFill rotWithShape="1">
          <a:blip r:embed="rId4">
            <a:extLst>
              <a:ext uri="{28A0092B-C50C-407E-A947-70E740481C1C}">
                <a14:useLocalDpi xmlns:a14="http://schemas.microsoft.com/office/drawing/2010/main" val="0"/>
              </a:ext>
            </a:extLst>
          </a:blip>
          <a:srcRect r="19725"/>
          <a:stretch/>
        </p:blipFill>
        <p:spPr bwMode="auto">
          <a:xfrm>
            <a:off x="265530" y="40282"/>
            <a:ext cx="2797710" cy="291876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32175" y="2898650"/>
            <a:ext cx="2670268" cy="307777"/>
          </a:xfrm>
          <a:prstGeom prst="rect">
            <a:avLst/>
          </a:prstGeom>
          <a:noFill/>
        </p:spPr>
        <p:txBody>
          <a:bodyPr wrap="square" rtlCol="0">
            <a:spAutoFit/>
          </a:bodyPr>
          <a:lstStyle/>
          <a:p>
            <a:pPr algn="ctr"/>
            <a:r>
              <a:rPr lang="en-US" sz="1400" dirty="0" smtClean="0"/>
              <a:t>Ln AF levels (</a:t>
            </a:r>
            <a:r>
              <a:rPr lang="en-US" sz="1400" dirty="0" err="1" smtClean="0"/>
              <a:t>pg</a:t>
            </a:r>
            <a:r>
              <a:rPr lang="en-US" sz="1400" dirty="0" smtClean="0"/>
              <a:t>/mg)</a:t>
            </a:r>
            <a:endParaRPr lang="en-US" sz="1400" dirty="0"/>
          </a:p>
        </p:txBody>
      </p:sp>
      <p:sp>
        <p:nvSpPr>
          <p:cNvPr id="6" name="TextBox 5"/>
          <p:cNvSpPr txBox="1"/>
          <p:nvPr/>
        </p:nvSpPr>
        <p:spPr>
          <a:xfrm rot="16200000">
            <a:off x="-1261716" y="1311005"/>
            <a:ext cx="2849226" cy="307777"/>
          </a:xfrm>
          <a:prstGeom prst="rect">
            <a:avLst/>
          </a:prstGeom>
          <a:noFill/>
        </p:spPr>
        <p:txBody>
          <a:bodyPr wrap="square" rtlCol="0">
            <a:spAutoFit/>
          </a:bodyPr>
          <a:lstStyle/>
          <a:p>
            <a:pPr algn="ctr"/>
            <a:r>
              <a:rPr lang="en-US" sz="1400" dirty="0" smtClean="0"/>
              <a:t>Frequency</a:t>
            </a:r>
            <a:endParaRPr lang="en-US" sz="1400" dirty="0"/>
          </a:p>
        </p:txBody>
      </p:sp>
      <p:sp>
        <p:nvSpPr>
          <p:cNvPr id="7" name="TextBox 6"/>
          <p:cNvSpPr txBox="1"/>
          <p:nvPr/>
        </p:nvSpPr>
        <p:spPr>
          <a:xfrm>
            <a:off x="5492" y="2861"/>
            <a:ext cx="390525" cy="400110"/>
          </a:xfrm>
          <a:prstGeom prst="rect">
            <a:avLst/>
          </a:prstGeom>
          <a:noFill/>
        </p:spPr>
        <p:txBody>
          <a:bodyPr wrap="square" rtlCol="0">
            <a:spAutoFit/>
          </a:bodyPr>
          <a:lstStyle/>
          <a:p>
            <a:pPr algn="ctr"/>
            <a:r>
              <a:rPr lang="en-US" sz="2000" b="1" dirty="0"/>
              <a:t>A</a:t>
            </a:r>
          </a:p>
        </p:txBody>
      </p:sp>
      <p:sp>
        <p:nvSpPr>
          <p:cNvPr id="8" name="TextBox 7"/>
          <p:cNvSpPr txBox="1"/>
          <p:nvPr/>
        </p:nvSpPr>
        <p:spPr>
          <a:xfrm>
            <a:off x="3179363" y="17484"/>
            <a:ext cx="390525" cy="400110"/>
          </a:xfrm>
          <a:prstGeom prst="rect">
            <a:avLst/>
          </a:prstGeom>
          <a:noFill/>
        </p:spPr>
        <p:txBody>
          <a:bodyPr wrap="square" rtlCol="0">
            <a:spAutoFit/>
          </a:bodyPr>
          <a:lstStyle/>
          <a:p>
            <a:pPr algn="ctr"/>
            <a:r>
              <a:rPr lang="en-US" sz="2000" b="1" dirty="0"/>
              <a:t>B</a:t>
            </a:r>
          </a:p>
        </p:txBody>
      </p:sp>
      <p:graphicFrame>
        <p:nvGraphicFramePr>
          <p:cNvPr id="9" name="Object 8"/>
          <p:cNvGraphicFramePr>
            <a:graphicFrameLocks noChangeAspect="1"/>
          </p:cNvGraphicFramePr>
          <p:nvPr>
            <p:extLst>
              <p:ext uri="{D42A27DB-BD31-4B8C-83A1-F6EECF244321}">
                <p14:modId xmlns:p14="http://schemas.microsoft.com/office/powerpoint/2010/main" val="1096395984"/>
              </p:ext>
            </p:extLst>
          </p:nvPr>
        </p:nvGraphicFramePr>
        <p:xfrm>
          <a:off x="3456922" y="336174"/>
          <a:ext cx="3485577" cy="2693401"/>
        </p:xfrm>
        <a:graphic>
          <a:graphicData uri="http://schemas.openxmlformats.org/presentationml/2006/ole">
            <mc:AlternateContent xmlns:mc="http://schemas.openxmlformats.org/markup-compatibility/2006">
              <mc:Choice xmlns:v="urn:schemas-microsoft-com:vml" Requires="v">
                <p:oleObj spid="_x0000_s1039" name="Acrobat Document" r:id="rId5" imgW="7543542" imgH="5829185" progId="AcroExch.Document.DC">
                  <p:embed/>
                </p:oleObj>
              </mc:Choice>
              <mc:Fallback>
                <p:oleObj name="Acrobat Document" r:id="rId5" imgW="7543542" imgH="5829185" progId="AcroExch.Document.DC">
                  <p:embed/>
                  <p:pic>
                    <p:nvPicPr>
                      <p:cNvPr id="0" name=""/>
                      <p:cNvPicPr/>
                      <p:nvPr/>
                    </p:nvPicPr>
                    <p:blipFill>
                      <a:blip r:embed="rId6"/>
                      <a:stretch>
                        <a:fillRect/>
                      </a:stretch>
                    </p:blipFill>
                    <p:spPr>
                      <a:xfrm>
                        <a:off x="3456922" y="336174"/>
                        <a:ext cx="3485577" cy="2693401"/>
                      </a:xfrm>
                      <a:prstGeom prst="rect">
                        <a:avLst/>
                      </a:prstGeom>
                    </p:spPr>
                  </p:pic>
                </p:oleObj>
              </mc:Fallback>
            </mc:AlternateContent>
          </a:graphicData>
        </a:graphic>
      </p:graphicFrame>
      <p:sp>
        <p:nvSpPr>
          <p:cNvPr id="10" name="TextBox 9"/>
          <p:cNvSpPr txBox="1"/>
          <p:nvPr/>
        </p:nvSpPr>
        <p:spPr>
          <a:xfrm>
            <a:off x="3876114" y="328508"/>
            <a:ext cx="762000" cy="338554"/>
          </a:xfrm>
          <a:prstGeom prst="rect">
            <a:avLst/>
          </a:prstGeom>
          <a:noFill/>
        </p:spPr>
        <p:txBody>
          <a:bodyPr wrap="square" rtlCol="0">
            <a:spAutoFit/>
          </a:bodyPr>
          <a:lstStyle/>
          <a:p>
            <a:r>
              <a:rPr lang="fr-FR" sz="1600" dirty="0" smtClean="0"/>
              <a:t>N=28</a:t>
            </a:r>
          </a:p>
        </p:txBody>
      </p:sp>
      <p:sp>
        <p:nvSpPr>
          <p:cNvPr id="11" name="TextBox 10"/>
          <p:cNvSpPr txBox="1"/>
          <p:nvPr/>
        </p:nvSpPr>
        <p:spPr>
          <a:xfrm>
            <a:off x="5980510" y="328508"/>
            <a:ext cx="914400" cy="338554"/>
          </a:xfrm>
          <a:prstGeom prst="rect">
            <a:avLst/>
          </a:prstGeom>
          <a:noFill/>
        </p:spPr>
        <p:txBody>
          <a:bodyPr wrap="square" rtlCol="0">
            <a:spAutoFit/>
          </a:bodyPr>
          <a:lstStyle/>
          <a:p>
            <a:r>
              <a:rPr lang="fr-FR" sz="1600" dirty="0" smtClean="0"/>
              <a:t>N=125</a:t>
            </a:r>
          </a:p>
        </p:txBody>
      </p:sp>
      <p:sp>
        <p:nvSpPr>
          <p:cNvPr id="12" name="TextBox 11"/>
          <p:cNvSpPr txBox="1"/>
          <p:nvPr/>
        </p:nvSpPr>
        <p:spPr>
          <a:xfrm>
            <a:off x="4928123" y="328508"/>
            <a:ext cx="762000" cy="338554"/>
          </a:xfrm>
          <a:prstGeom prst="rect">
            <a:avLst/>
          </a:prstGeom>
          <a:noFill/>
        </p:spPr>
        <p:txBody>
          <a:bodyPr wrap="square" rtlCol="0">
            <a:spAutoFit/>
          </a:bodyPr>
          <a:lstStyle/>
          <a:p>
            <a:r>
              <a:rPr lang="fr-FR" sz="1600" dirty="0" smtClean="0"/>
              <a:t>N=43</a:t>
            </a:r>
          </a:p>
        </p:txBody>
      </p:sp>
      <p:sp>
        <p:nvSpPr>
          <p:cNvPr id="13" name="TextBox 12"/>
          <p:cNvSpPr txBox="1"/>
          <p:nvPr/>
        </p:nvSpPr>
        <p:spPr>
          <a:xfrm>
            <a:off x="3581656" y="2938134"/>
            <a:ext cx="3313254" cy="307777"/>
          </a:xfrm>
          <a:prstGeom prst="rect">
            <a:avLst/>
          </a:prstGeom>
          <a:solidFill>
            <a:schemeClr val="bg1"/>
          </a:solidFill>
        </p:spPr>
        <p:txBody>
          <a:bodyPr wrap="square" rtlCol="0">
            <a:spAutoFit/>
          </a:bodyPr>
          <a:lstStyle/>
          <a:p>
            <a:pPr algn="ctr"/>
            <a:r>
              <a:rPr lang="en-US" sz="1400" dirty="0" smtClean="0"/>
              <a:t>Time Point (months)</a:t>
            </a:r>
            <a:endParaRPr lang="en-US" sz="1400" dirty="0"/>
          </a:p>
        </p:txBody>
      </p:sp>
      <p:sp>
        <p:nvSpPr>
          <p:cNvPr id="14" name="TextBox 13"/>
          <p:cNvSpPr txBox="1"/>
          <p:nvPr/>
        </p:nvSpPr>
        <p:spPr>
          <a:xfrm rot="16200000">
            <a:off x="2104937" y="1482616"/>
            <a:ext cx="2530856" cy="307777"/>
          </a:xfrm>
          <a:prstGeom prst="rect">
            <a:avLst/>
          </a:prstGeom>
          <a:solidFill>
            <a:schemeClr val="bg1"/>
          </a:solidFill>
        </p:spPr>
        <p:txBody>
          <a:bodyPr wrap="square" rtlCol="0">
            <a:spAutoFit/>
          </a:bodyPr>
          <a:lstStyle/>
          <a:p>
            <a:pPr algn="ctr"/>
            <a:r>
              <a:rPr lang="en-US" sz="1400" dirty="0" smtClean="0"/>
              <a:t>AF Level (</a:t>
            </a:r>
            <a:r>
              <a:rPr lang="en-US" sz="1400" dirty="0" err="1" smtClean="0"/>
              <a:t>pg</a:t>
            </a:r>
            <a:r>
              <a:rPr lang="en-US" sz="1400" dirty="0" smtClean="0"/>
              <a:t>/mg)</a:t>
            </a:r>
            <a:endParaRPr lang="en-US" sz="1400" dirty="0"/>
          </a:p>
        </p:txBody>
      </p:sp>
      <p:sp>
        <p:nvSpPr>
          <p:cNvPr id="16" name="TextBox 15"/>
          <p:cNvSpPr txBox="1"/>
          <p:nvPr/>
        </p:nvSpPr>
        <p:spPr>
          <a:xfrm>
            <a:off x="0" y="3301630"/>
            <a:ext cx="390525" cy="400110"/>
          </a:xfrm>
          <a:prstGeom prst="rect">
            <a:avLst/>
          </a:prstGeom>
          <a:noFill/>
        </p:spPr>
        <p:txBody>
          <a:bodyPr wrap="square" rtlCol="0">
            <a:spAutoFit/>
          </a:bodyPr>
          <a:lstStyle/>
          <a:p>
            <a:pPr algn="ctr"/>
            <a:r>
              <a:rPr lang="en-US" sz="2000" b="1" dirty="0"/>
              <a:t>C</a:t>
            </a:r>
          </a:p>
        </p:txBody>
      </p:sp>
      <p:pic>
        <p:nvPicPr>
          <p:cNvPr id="3" name="Picture 2"/>
          <p:cNvPicPr>
            <a:picLocks noChangeAspect="1"/>
          </p:cNvPicPr>
          <p:nvPr/>
        </p:nvPicPr>
        <p:blipFill>
          <a:blip r:embed="rId7"/>
          <a:stretch>
            <a:fillRect/>
          </a:stretch>
        </p:blipFill>
        <p:spPr>
          <a:xfrm>
            <a:off x="770431" y="3348265"/>
            <a:ext cx="5848920" cy="3452371"/>
          </a:xfrm>
          <a:prstGeom prst="rect">
            <a:avLst/>
          </a:prstGeom>
        </p:spPr>
      </p:pic>
      <p:pic>
        <p:nvPicPr>
          <p:cNvPr id="2" name="Picture 1"/>
          <p:cNvPicPr>
            <a:picLocks noChangeAspect="1"/>
          </p:cNvPicPr>
          <p:nvPr/>
        </p:nvPicPr>
        <p:blipFill rotWithShape="1">
          <a:blip r:embed="rId8"/>
          <a:srcRect l="23645" r="23224"/>
          <a:stretch/>
        </p:blipFill>
        <p:spPr>
          <a:xfrm>
            <a:off x="7237750" y="806773"/>
            <a:ext cx="4954250" cy="6055430"/>
          </a:xfrm>
          <a:prstGeom prst="rect">
            <a:avLst/>
          </a:prstGeom>
        </p:spPr>
      </p:pic>
      <p:sp>
        <p:nvSpPr>
          <p:cNvPr id="33" name="TextBox 32"/>
          <p:cNvSpPr txBox="1"/>
          <p:nvPr/>
        </p:nvSpPr>
        <p:spPr>
          <a:xfrm>
            <a:off x="7208765" y="0"/>
            <a:ext cx="390525" cy="400110"/>
          </a:xfrm>
          <a:prstGeom prst="rect">
            <a:avLst/>
          </a:prstGeom>
          <a:noFill/>
        </p:spPr>
        <p:txBody>
          <a:bodyPr wrap="square" rtlCol="0">
            <a:spAutoFit/>
          </a:bodyPr>
          <a:lstStyle/>
          <a:p>
            <a:pPr algn="ctr"/>
            <a:r>
              <a:rPr lang="en-US" sz="2000" b="1" dirty="0"/>
              <a:t>D</a:t>
            </a:r>
          </a:p>
        </p:txBody>
      </p:sp>
      <p:pic>
        <p:nvPicPr>
          <p:cNvPr id="34" name="Picture 63" descr="baby-cartoon4.jpg"/>
          <p:cNvPicPr>
            <a:picLocks noChangeAspect="1"/>
          </p:cNvPicPr>
          <p:nvPr/>
        </p:nvPicPr>
        <p:blipFill>
          <a:blip r:embed="rId9">
            <a:duotone>
              <a:schemeClr val="accent6">
                <a:shade val="45000"/>
                <a:satMod val="135000"/>
              </a:schemeClr>
              <a:prstClr val="white"/>
            </a:duotone>
            <a:extLst>
              <a:ext uri="{BEBA8EAE-BF5A-486C-A8C5-ECC9F3942E4B}">
                <a14:imgProps xmlns:a14="http://schemas.microsoft.com/office/drawing/2010/main">
                  <a14:imgLayer r:embed="rId10">
                    <a14:imgEffect>
                      <a14:backgroundRemoval t="0" b="98305" l="0" r="99167"/>
                    </a14:imgEffect>
                    <a14:imgEffect>
                      <a14:sharpenSoften amount="50000"/>
                    </a14:imgEffect>
                    <a14:imgEffect>
                      <a14:saturation sat="400000"/>
                    </a14:imgEffect>
                    <a14:imgEffect>
                      <a14:brightnessContrast bright="30000"/>
                    </a14:imgEffect>
                  </a14:imgLayer>
                </a14:imgProps>
              </a:ext>
            </a:extLst>
          </a:blip>
          <a:srcRect/>
          <a:stretch>
            <a:fillRect/>
          </a:stretch>
        </p:blipFill>
        <p:spPr bwMode="auto">
          <a:xfrm>
            <a:off x="8859522" y="200055"/>
            <a:ext cx="386074" cy="638241"/>
          </a:xfrm>
          <a:prstGeom prst="rect">
            <a:avLst/>
          </a:prstGeom>
          <a:noFill/>
          <a:ln w="9525">
            <a:noFill/>
            <a:miter lim="800000"/>
            <a:headEnd/>
            <a:tailEnd/>
          </a:ln>
          <a:effectLst>
            <a:glow rad="12700">
              <a:schemeClr val="tx1">
                <a:alpha val="40000"/>
              </a:schemeClr>
            </a:glow>
          </a:effectLst>
        </p:spPr>
      </p:pic>
      <p:pic>
        <p:nvPicPr>
          <p:cNvPr id="35" name="Picture 34"/>
          <p:cNvPicPr>
            <a:picLocks noChangeAspect="1"/>
          </p:cNvPicPr>
          <p:nvPr/>
        </p:nvPicPr>
        <p:blipFill>
          <a:blip r:embed="rId11">
            <a:duotone>
              <a:schemeClr val="accent5">
                <a:shade val="45000"/>
                <a:satMod val="135000"/>
              </a:schemeClr>
              <a:prstClr val="white"/>
            </a:duotone>
          </a:blip>
          <a:stretch>
            <a:fillRect/>
          </a:stretch>
        </p:blipFill>
        <p:spPr>
          <a:xfrm>
            <a:off x="10017783" y="459351"/>
            <a:ext cx="611179" cy="373089"/>
          </a:xfrm>
          <a:prstGeom prst="rect">
            <a:avLst/>
          </a:prstGeom>
        </p:spPr>
      </p:pic>
      <p:pic>
        <p:nvPicPr>
          <p:cNvPr id="36" name="Picture 63" descr="baby-cartoon4.jpg"/>
          <p:cNvPicPr>
            <a:picLocks noChangeAspect="1"/>
          </p:cNvPicPr>
          <p:nvPr/>
        </p:nvPicPr>
        <p:blipFill>
          <a:blip r:embed="rId9">
            <a:duotone>
              <a:schemeClr val="accent4">
                <a:shade val="45000"/>
                <a:satMod val="135000"/>
              </a:schemeClr>
              <a:prstClr val="white"/>
            </a:duotone>
            <a:extLst>
              <a:ext uri="{BEBA8EAE-BF5A-486C-A8C5-ECC9F3942E4B}">
                <a14:imgProps xmlns:a14="http://schemas.microsoft.com/office/drawing/2010/main">
                  <a14:imgLayer r:embed="rId10">
                    <a14:imgEffect>
                      <a14:backgroundRemoval t="0" b="98305" l="0" r="99167"/>
                    </a14:imgEffect>
                    <a14:imgEffect>
                      <a14:sharpenSoften amount="50000"/>
                    </a14:imgEffect>
                    <a14:imgEffect>
                      <a14:saturation sat="400000"/>
                    </a14:imgEffect>
                    <a14:imgEffect>
                      <a14:brightnessContrast bright="30000"/>
                    </a14:imgEffect>
                  </a14:imgLayer>
                </a14:imgProps>
              </a:ext>
            </a:extLst>
          </a:blip>
          <a:srcRect/>
          <a:stretch>
            <a:fillRect/>
          </a:stretch>
        </p:blipFill>
        <p:spPr bwMode="auto">
          <a:xfrm>
            <a:off x="7620631" y="40280"/>
            <a:ext cx="466704" cy="771536"/>
          </a:xfrm>
          <a:prstGeom prst="rect">
            <a:avLst/>
          </a:prstGeom>
          <a:noFill/>
          <a:ln w="9525">
            <a:noFill/>
            <a:miter lim="800000"/>
            <a:headEnd/>
            <a:tailEnd/>
          </a:ln>
          <a:effectLst>
            <a:glow rad="12700">
              <a:schemeClr val="tx1">
                <a:alpha val="40000"/>
              </a:schemeClr>
            </a:glow>
          </a:effectLst>
        </p:spPr>
      </p:pic>
      <p:pic>
        <p:nvPicPr>
          <p:cNvPr id="37" name="Picture 36"/>
          <p:cNvPicPr>
            <a:picLocks noChangeAspect="1"/>
          </p:cNvPicPr>
          <p:nvPr/>
        </p:nvPicPr>
        <p:blipFill>
          <a:blip r:embed="rId12">
            <a:duotone>
              <a:schemeClr val="accent2">
                <a:shade val="45000"/>
                <a:satMod val="135000"/>
              </a:schemeClr>
              <a:prstClr val="white"/>
            </a:duotone>
          </a:blip>
          <a:stretch>
            <a:fillRect/>
          </a:stretch>
        </p:blipFill>
        <p:spPr>
          <a:xfrm>
            <a:off x="11226083" y="200055"/>
            <a:ext cx="704369" cy="606718"/>
          </a:xfrm>
          <a:prstGeom prst="rect">
            <a:avLst/>
          </a:prstGeom>
        </p:spPr>
      </p:pic>
      <p:sp>
        <p:nvSpPr>
          <p:cNvPr id="38" name="TextBox 37"/>
          <p:cNvSpPr txBox="1"/>
          <p:nvPr/>
        </p:nvSpPr>
        <p:spPr>
          <a:xfrm>
            <a:off x="5094186" y="3501685"/>
            <a:ext cx="1751382" cy="307777"/>
          </a:xfrm>
          <a:prstGeom prst="rect">
            <a:avLst/>
          </a:prstGeom>
          <a:solidFill>
            <a:schemeClr val="bg1"/>
          </a:solidFill>
          <a:ln w="3175">
            <a:solidFill>
              <a:schemeClr val="tx1">
                <a:lumMod val="50000"/>
                <a:lumOff val="50000"/>
              </a:schemeClr>
            </a:solidFill>
          </a:ln>
        </p:spPr>
        <p:txBody>
          <a:bodyPr wrap="square" rtlCol="0">
            <a:spAutoFit/>
          </a:bodyPr>
          <a:lstStyle/>
          <a:p>
            <a:r>
              <a:rPr lang="en-GB" sz="1400" b="1" dirty="0" smtClean="0">
                <a:latin typeface="+mj-lt"/>
              </a:rPr>
              <a:t>Ln transformation</a:t>
            </a:r>
            <a:endParaRPr lang="en-GB" sz="1400" b="1" dirty="0">
              <a:latin typeface="+mj-lt"/>
            </a:endParaRPr>
          </a:p>
        </p:txBody>
      </p:sp>
    </p:spTree>
    <p:extLst>
      <p:ext uri="{BB962C8B-B14F-4D97-AF65-F5344CB8AC3E}">
        <p14:creationId xmlns:p14="http://schemas.microsoft.com/office/powerpoint/2010/main" val="1096869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488</TotalTime>
  <Words>117</Words>
  <Application>Microsoft Macintosh PowerPoint</Application>
  <PresentationFormat>Widescreen</PresentationFormat>
  <Paragraphs>14</Paragraphs>
  <Slides>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Calibri</vt:lpstr>
      <vt:lpstr>Calibri Light</vt:lpstr>
      <vt:lpstr>Arial</vt:lpstr>
      <vt:lpstr>Office Theme</vt:lpstr>
      <vt:lpstr>Acrobat Document</vt:lpstr>
      <vt:lpstr>PowerPoint Presentation</vt:lpstr>
    </vt:vector>
  </TitlesOfParts>
  <Company>IARC</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Akram Ghantous</dc:creator>
  <cp:lastModifiedBy>Michael Routledge</cp:lastModifiedBy>
  <cp:revision>13</cp:revision>
  <dcterms:created xsi:type="dcterms:W3CDTF">2020-02-20T08:58:36Z</dcterms:created>
  <dcterms:modified xsi:type="dcterms:W3CDTF">2021-03-25T16:27:55Z</dcterms:modified>
</cp:coreProperties>
</file>