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22" d="100"/>
          <a:sy n="22" d="100"/>
        </p:scale>
        <p:origin x="28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00054-D3A9-485C-BB28-DC5F7E265849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D467D-FC70-48C9-B08D-9C4978E842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204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307225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S3. (a) Schematics for generating an ATG101 C-terminal domain deletion mutant (ATG101ΔC). (b)</a:t>
            </a:r>
            <a:r>
              <a:rPr lang="en-US" altLang="ko-KR" sz="9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Physical interactions of ATG101</a:t>
            </a:r>
            <a:r>
              <a:rPr lang="en-US" altLang="ko-KR" sz="9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ΔC with other ATG proteins</a:t>
            </a:r>
            <a:r>
              <a:rPr lang="en-US" altLang="ko-KR" sz="900" b="0" dirty="0">
                <a:solidFill>
                  <a:srgbClr val="000000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HEK293T cells were co-transfected with FLAG-ATG101 or ΔC and either HA-ATG13 or HA-ATG14 respectively</a:t>
            </a:r>
            <a:r>
              <a:rPr lang="en-US" altLang="ko-KR" sz="1800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incubated for 24~ 48 h and then cells were incubated in amino-acid deprived medium (-AA) for 2 h prior to harvesting. FLAG-ATG101 was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immunoprecipitated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anti-FLAG, then the </a:t>
            </a:r>
            <a:r>
              <a:rPr lang="en-US" altLang="ko-KR" sz="1800" b="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immunoprecipitated</a:t>
            </a:r>
            <a:r>
              <a:rPr lang="en-US" altLang="ko-KR" sz="1800" b="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complexes were analyzed for interaction between ATG101 and HA-ATG13/ATG14 by Western blotting using </a:t>
            </a:r>
            <a:r>
              <a:rPr lang="en-US" altLang="ko-KR" sz="1800" b="0" dirty="0">
                <a:solidFill>
                  <a:srgbClr val="FF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anti-ATG13/ATG14.</a:t>
            </a:r>
            <a:endParaRPr lang="ko-KR" altLang="en-US" sz="1800" b="0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63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148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33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786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756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06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643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405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825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01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565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8281F-DABA-430F-A56A-8AEAADF65DBB}" type="datetimeFigureOut">
              <a:rPr lang="ko-KR" altLang="en-US" smtClean="0"/>
              <a:t>2021-08-22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87E85-0C22-4046-B4F0-DC1CD2D7C5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931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D723686-084B-4273-9CDF-0D5CCB1EEE76}"/>
              </a:ext>
            </a:extLst>
          </p:cNvPr>
          <p:cNvSpPr/>
          <p:nvPr/>
        </p:nvSpPr>
        <p:spPr>
          <a:xfrm>
            <a:off x="844948" y="619272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Figure S3</a:t>
            </a:r>
            <a:endParaRPr lang="en-US" altLang="ko-KR" sz="6000" b="1" dirty="0"/>
          </a:p>
        </p:txBody>
      </p:sp>
      <p:pic>
        <p:nvPicPr>
          <p:cNvPr id="34" name="shape1036">
            <a:extLst>
              <a:ext uri="{FF2B5EF4-FFF2-40B4-BE49-F238E27FC236}">
                <a16:creationId xmlns:a16="http://schemas.microsoft.com/office/drawing/2014/main" id="{78D31274-C565-473D-AFE8-A41988D1D6F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1512" y="3941347"/>
            <a:ext cx="14001490" cy="698785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B36BFD2-B1FE-4A7A-97AB-FE7DA768D033}"/>
              </a:ext>
            </a:extLst>
          </p:cNvPr>
          <p:cNvSpPr txBox="1"/>
          <p:nvPr/>
        </p:nvSpPr>
        <p:spPr>
          <a:xfrm>
            <a:off x="17177657" y="6510014"/>
            <a:ext cx="243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>
                <a:solidFill>
                  <a:srgbClr val="FF0000"/>
                </a:solidFill>
              </a:rPr>
              <a:t>*</a:t>
            </a:r>
            <a:endParaRPr lang="ko-KR" altLang="en-US" sz="4000" b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D9E806-6424-4406-945C-36507B2923FE}"/>
              </a:ext>
            </a:extLst>
          </p:cNvPr>
          <p:cNvSpPr txBox="1"/>
          <p:nvPr/>
        </p:nvSpPr>
        <p:spPr>
          <a:xfrm>
            <a:off x="16796657" y="703846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rgbClr val="FF0000"/>
                </a:solidFill>
              </a:rPr>
              <a:t>K213</a:t>
            </a:r>
            <a:endParaRPr lang="ko-KR" altLang="en-US" sz="3600" b="1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4599F2-3F02-4120-B4A4-C177E85D7C97}"/>
              </a:ext>
            </a:extLst>
          </p:cNvPr>
          <p:cNvSpPr txBox="1"/>
          <p:nvPr/>
        </p:nvSpPr>
        <p:spPr>
          <a:xfrm>
            <a:off x="12278361" y="24194365"/>
            <a:ext cx="462661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(b</a:t>
            </a:r>
            <a:r>
              <a:rPr lang="en-US" altLang="ko-KR" sz="6600" dirty="0"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ko-KR" altLang="en-US" sz="6600" dirty="0"/>
          </a:p>
        </p:txBody>
      </p:sp>
      <p:graphicFrame>
        <p:nvGraphicFramePr>
          <p:cNvPr id="38" name="표 4">
            <a:extLst>
              <a:ext uri="{FF2B5EF4-FFF2-40B4-BE49-F238E27FC236}">
                <a16:creationId xmlns:a16="http://schemas.microsoft.com/office/drawing/2014/main" id="{C96022E5-6B15-4307-BCC5-18EECE546C2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7864" y="17462315"/>
          <a:ext cx="11153451" cy="1671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5902">
                  <a:extLst>
                    <a:ext uri="{9D8B030D-6E8A-4147-A177-3AD203B41FA5}">
                      <a16:colId xmlns:a16="http://schemas.microsoft.com/office/drawing/2014/main" val="3832188506"/>
                    </a:ext>
                  </a:extLst>
                </a:gridCol>
                <a:gridCol w="1338139">
                  <a:extLst>
                    <a:ext uri="{9D8B030D-6E8A-4147-A177-3AD203B41FA5}">
                      <a16:colId xmlns:a16="http://schemas.microsoft.com/office/drawing/2014/main" val="2723504163"/>
                    </a:ext>
                  </a:extLst>
                </a:gridCol>
                <a:gridCol w="1338139">
                  <a:extLst>
                    <a:ext uri="{9D8B030D-6E8A-4147-A177-3AD203B41FA5}">
                      <a16:colId xmlns:a16="http://schemas.microsoft.com/office/drawing/2014/main" val="1361196494"/>
                    </a:ext>
                  </a:extLst>
                </a:gridCol>
                <a:gridCol w="1338139">
                  <a:extLst>
                    <a:ext uri="{9D8B030D-6E8A-4147-A177-3AD203B41FA5}">
                      <a16:colId xmlns:a16="http://schemas.microsoft.com/office/drawing/2014/main" val="3635747733"/>
                    </a:ext>
                  </a:extLst>
                </a:gridCol>
                <a:gridCol w="1338139">
                  <a:extLst>
                    <a:ext uri="{9D8B030D-6E8A-4147-A177-3AD203B41FA5}">
                      <a16:colId xmlns:a16="http://schemas.microsoft.com/office/drawing/2014/main" val="2409916873"/>
                    </a:ext>
                  </a:extLst>
                </a:gridCol>
                <a:gridCol w="1254993">
                  <a:extLst>
                    <a:ext uri="{9D8B030D-6E8A-4147-A177-3AD203B41FA5}">
                      <a16:colId xmlns:a16="http://schemas.microsoft.com/office/drawing/2014/main" val="2646258350"/>
                    </a:ext>
                  </a:extLst>
                </a:gridCol>
              </a:tblGrid>
              <a:tr h="835528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HA-ATG13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907173"/>
                  </a:ext>
                </a:extLst>
              </a:tr>
              <a:tr h="835528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FLAG-ATG101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ΔC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ΔC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113564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B005BD98-B4E6-4BC1-BAEB-3C027951F120}"/>
              </a:ext>
            </a:extLst>
          </p:cNvPr>
          <p:cNvSpPr txBox="1"/>
          <p:nvPr/>
        </p:nvSpPr>
        <p:spPr>
          <a:xfrm>
            <a:off x="870924" y="19178291"/>
            <a:ext cx="3275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ATG13</a:t>
            </a:r>
          </a:p>
          <a:p>
            <a:pPr algn="r"/>
            <a:r>
              <a:rPr lang="en-US" altLang="ko-KR" sz="4400" b="1" dirty="0"/>
              <a:t>(HA-ATG13)</a:t>
            </a: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9DA1C7F6-007E-43B9-AD8C-103A6842C1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2000"/>
                    </a14:imgEffect>
                  </a14:imgLayer>
                </a14:imgProps>
              </a:ext>
            </a:extLst>
          </a:blip>
          <a:srcRect l="3864" t="14509" r="50372" b="14509"/>
          <a:stretch/>
        </p:blipFill>
        <p:spPr>
          <a:xfrm>
            <a:off x="4577139" y="20999799"/>
            <a:ext cx="6998493" cy="15966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141A1BA-2816-4EBE-B25E-FA38AA0FDD0A}"/>
              </a:ext>
            </a:extLst>
          </p:cNvPr>
          <p:cNvSpPr txBox="1"/>
          <p:nvPr/>
        </p:nvSpPr>
        <p:spPr>
          <a:xfrm>
            <a:off x="12168498" y="21347427"/>
            <a:ext cx="1528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24922B3-AA44-4F01-92A7-3E1F3B0B1953}"/>
              </a:ext>
            </a:extLst>
          </p:cNvPr>
          <p:cNvCxnSpPr>
            <a:cxnSpLocks/>
          </p:cNvCxnSpPr>
          <p:nvPr/>
        </p:nvCxnSpPr>
        <p:spPr>
          <a:xfrm>
            <a:off x="11675863" y="21773076"/>
            <a:ext cx="498198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1035F58-A1E7-49D9-844B-13670E3DC2EE}"/>
              </a:ext>
            </a:extLst>
          </p:cNvPr>
          <p:cNvSpPr txBox="1"/>
          <p:nvPr/>
        </p:nvSpPr>
        <p:spPr>
          <a:xfrm>
            <a:off x="0" y="21028811"/>
            <a:ext cx="414677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/>
              <a:t>ATG101</a:t>
            </a:r>
          </a:p>
          <a:p>
            <a:pPr algn="r"/>
            <a:r>
              <a:rPr lang="en-US" altLang="ko-KR" sz="4400" b="1"/>
              <a:t>(FLAG-ATG101)</a:t>
            </a:r>
            <a:endParaRPr lang="en-US" altLang="ko-KR" sz="4400" b="1" dirty="0"/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806232D9-3EDB-4003-A743-7942CF1EA50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2000"/>
                    </a14:imgEffect>
                  </a14:imgLayer>
                </a14:imgProps>
              </a:ext>
            </a:extLst>
          </a:blip>
          <a:srcRect l="3026" t="10606" r="50236" b="10606"/>
          <a:stretch/>
        </p:blipFill>
        <p:spPr>
          <a:xfrm>
            <a:off x="4577139" y="19252063"/>
            <a:ext cx="6998493" cy="15394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E2F128B-5903-44E5-AC14-282AEFBB6EE8}"/>
              </a:ext>
            </a:extLst>
          </p:cNvPr>
          <p:cNvSpPr txBox="1"/>
          <p:nvPr/>
        </p:nvSpPr>
        <p:spPr>
          <a:xfrm>
            <a:off x="12168498" y="19589092"/>
            <a:ext cx="1528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75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E5DB0ED5-FB92-49C6-B4B7-174E1CBCB5D6}"/>
              </a:ext>
            </a:extLst>
          </p:cNvPr>
          <p:cNvCxnSpPr>
            <a:cxnSpLocks/>
          </p:cNvCxnSpPr>
          <p:nvPr/>
        </p:nvCxnSpPr>
        <p:spPr>
          <a:xfrm>
            <a:off x="11675863" y="20014742"/>
            <a:ext cx="498198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5218805" y="17444148"/>
            <a:ext cx="20884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DB3C416-C227-4CAC-A82E-4A36789313E1}"/>
              </a:ext>
            </a:extLst>
          </p:cNvPr>
          <p:cNvSpPr txBox="1"/>
          <p:nvPr/>
        </p:nvSpPr>
        <p:spPr>
          <a:xfrm>
            <a:off x="5202942" y="16489593"/>
            <a:ext cx="21201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Total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F3F6247-23D1-4F62-A6ED-D653F3778508}"/>
              </a:ext>
            </a:extLst>
          </p:cNvPr>
          <p:cNvSpPr txBox="1"/>
          <p:nvPr/>
        </p:nvSpPr>
        <p:spPr>
          <a:xfrm>
            <a:off x="9870808" y="16489593"/>
            <a:ext cx="18986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 err="1">
                <a:solidFill>
                  <a:sysClr val="windowText" lastClr="000000"/>
                </a:solidFill>
              </a:rPr>
              <a:t>IP:IgG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2509B62-0D08-4B3D-9FEB-8EA71A7539D8}"/>
              </a:ext>
            </a:extLst>
          </p:cNvPr>
          <p:cNvSpPr txBox="1"/>
          <p:nvPr/>
        </p:nvSpPr>
        <p:spPr>
          <a:xfrm>
            <a:off x="7782837" y="16489593"/>
            <a:ext cx="21368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IP:FLAG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1" name="표 4">
            <a:extLst>
              <a:ext uri="{FF2B5EF4-FFF2-40B4-BE49-F238E27FC236}">
                <a16:creationId xmlns:a16="http://schemas.microsoft.com/office/drawing/2014/main" id="{C2CAAE04-3A85-481C-87D9-C8356B9035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410158" y="17531732"/>
          <a:ext cx="10664674" cy="165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4524">
                  <a:extLst>
                    <a:ext uri="{9D8B030D-6E8A-4147-A177-3AD203B41FA5}">
                      <a16:colId xmlns:a16="http://schemas.microsoft.com/office/drawing/2014/main" val="3832188506"/>
                    </a:ext>
                  </a:extLst>
                </a:gridCol>
                <a:gridCol w="1270030">
                  <a:extLst>
                    <a:ext uri="{9D8B030D-6E8A-4147-A177-3AD203B41FA5}">
                      <a16:colId xmlns:a16="http://schemas.microsoft.com/office/drawing/2014/main" val="2723504163"/>
                    </a:ext>
                  </a:extLst>
                </a:gridCol>
                <a:gridCol w="1270030">
                  <a:extLst>
                    <a:ext uri="{9D8B030D-6E8A-4147-A177-3AD203B41FA5}">
                      <a16:colId xmlns:a16="http://schemas.microsoft.com/office/drawing/2014/main" val="1361196494"/>
                    </a:ext>
                  </a:extLst>
                </a:gridCol>
                <a:gridCol w="1270030">
                  <a:extLst>
                    <a:ext uri="{9D8B030D-6E8A-4147-A177-3AD203B41FA5}">
                      <a16:colId xmlns:a16="http://schemas.microsoft.com/office/drawing/2014/main" val="3635747733"/>
                    </a:ext>
                  </a:extLst>
                </a:gridCol>
                <a:gridCol w="1270030">
                  <a:extLst>
                    <a:ext uri="{9D8B030D-6E8A-4147-A177-3AD203B41FA5}">
                      <a16:colId xmlns:a16="http://schemas.microsoft.com/office/drawing/2014/main" val="2409916873"/>
                    </a:ext>
                  </a:extLst>
                </a:gridCol>
                <a:gridCol w="1270030">
                  <a:extLst>
                    <a:ext uri="{9D8B030D-6E8A-4147-A177-3AD203B41FA5}">
                      <a16:colId xmlns:a16="http://schemas.microsoft.com/office/drawing/2014/main" val="2646258350"/>
                    </a:ext>
                  </a:extLst>
                </a:gridCol>
              </a:tblGrid>
              <a:tr h="82906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HA-ATG14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907173"/>
                  </a:ext>
                </a:extLst>
              </a:tr>
              <a:tr h="82906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FLAG-ATG101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ΔC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ΔC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113564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E3C6BFE1-5957-42F6-B945-703939B94F7E}"/>
              </a:ext>
            </a:extLst>
          </p:cNvPr>
          <p:cNvSpPr txBox="1"/>
          <p:nvPr/>
        </p:nvSpPr>
        <p:spPr>
          <a:xfrm>
            <a:off x="24957140" y="19605006"/>
            <a:ext cx="1568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75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53" name="직선 연결선 52">
            <a:extLst>
              <a:ext uri="{FF2B5EF4-FFF2-40B4-BE49-F238E27FC236}">
                <a16:creationId xmlns:a16="http://schemas.microsoft.com/office/drawing/2014/main" id="{B67C389C-CD3E-4430-8894-5A347724EC6D}"/>
              </a:ext>
            </a:extLst>
          </p:cNvPr>
          <p:cNvCxnSpPr/>
          <p:nvPr/>
        </p:nvCxnSpPr>
        <p:spPr>
          <a:xfrm>
            <a:off x="24360820" y="19993262"/>
            <a:ext cx="511064" cy="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4C324C7-0431-464F-9E80-E0EBF3CD080E}"/>
              </a:ext>
            </a:extLst>
          </p:cNvPr>
          <p:cNvSpPr txBox="1"/>
          <p:nvPr/>
        </p:nvSpPr>
        <p:spPr>
          <a:xfrm>
            <a:off x="24957140" y="21321299"/>
            <a:ext cx="1568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511C825D-7657-4D71-9A2A-2B9D8E283D1B}"/>
              </a:ext>
            </a:extLst>
          </p:cNvPr>
          <p:cNvCxnSpPr/>
          <p:nvPr/>
        </p:nvCxnSpPr>
        <p:spPr>
          <a:xfrm>
            <a:off x="24360820" y="21697623"/>
            <a:ext cx="511064" cy="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D200215-C725-4362-9719-090C4E75B62C}"/>
              </a:ext>
            </a:extLst>
          </p:cNvPr>
          <p:cNvSpPr txBox="1"/>
          <p:nvPr/>
        </p:nvSpPr>
        <p:spPr>
          <a:xfrm>
            <a:off x="12932939" y="21107200"/>
            <a:ext cx="431483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ATG101</a:t>
            </a:r>
          </a:p>
          <a:p>
            <a:pPr algn="r"/>
            <a:r>
              <a:rPr lang="en-US" altLang="ko-KR" sz="4400" b="1" dirty="0"/>
              <a:t>(FLAG-ATG101)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206C006-DF4F-4228-9B56-4454A16CD09C}"/>
              </a:ext>
            </a:extLst>
          </p:cNvPr>
          <p:cNvSpPr txBox="1"/>
          <p:nvPr/>
        </p:nvSpPr>
        <p:spPr>
          <a:xfrm>
            <a:off x="13454904" y="19311644"/>
            <a:ext cx="379287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ATG14</a:t>
            </a:r>
          </a:p>
          <a:p>
            <a:pPr algn="r"/>
            <a:r>
              <a:rPr lang="en-US" altLang="ko-KR" sz="4400" b="1" dirty="0"/>
              <a:t>(HA-ATG14)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907C4-410E-4A56-AA88-2202A7F79C8D}"/>
              </a:ext>
            </a:extLst>
          </p:cNvPr>
          <p:cNvSpPr txBox="1"/>
          <p:nvPr/>
        </p:nvSpPr>
        <p:spPr>
          <a:xfrm>
            <a:off x="17993195" y="16600775"/>
            <a:ext cx="21201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Total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4B6761-10E0-40EB-83A1-73F7E49D85F2}"/>
              </a:ext>
            </a:extLst>
          </p:cNvPr>
          <p:cNvSpPr txBox="1"/>
          <p:nvPr/>
        </p:nvSpPr>
        <p:spPr>
          <a:xfrm>
            <a:off x="22623188" y="16600775"/>
            <a:ext cx="18986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 err="1">
                <a:solidFill>
                  <a:sysClr val="windowText" lastClr="000000"/>
                </a:solidFill>
              </a:rPr>
              <a:t>IP:IgG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33DBE89-9F84-4592-A767-2B78FCEB4054}"/>
              </a:ext>
            </a:extLst>
          </p:cNvPr>
          <p:cNvSpPr txBox="1"/>
          <p:nvPr/>
        </p:nvSpPr>
        <p:spPr>
          <a:xfrm>
            <a:off x="20557227" y="16600775"/>
            <a:ext cx="21368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IP:FLAG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61" name="직선 연결선 60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7807073" y="17444148"/>
            <a:ext cx="20884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61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10112758" y="17444148"/>
            <a:ext cx="137073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17993195" y="17463198"/>
            <a:ext cx="20884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20581463" y="17463198"/>
            <a:ext cx="20884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>
            <a:extLst>
              <a:ext uri="{FF2B5EF4-FFF2-40B4-BE49-F238E27FC236}">
                <a16:creationId xmlns:a16="http://schemas.microsoft.com/office/drawing/2014/main" id="{5D079A51-3F3A-4774-AD03-C26F520F984C}"/>
              </a:ext>
            </a:extLst>
          </p:cNvPr>
          <p:cNvCxnSpPr>
            <a:cxnSpLocks/>
          </p:cNvCxnSpPr>
          <p:nvPr/>
        </p:nvCxnSpPr>
        <p:spPr>
          <a:xfrm>
            <a:off x="22887148" y="17463198"/>
            <a:ext cx="137073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그림 6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254" t="18126" r="15002" b="28297"/>
          <a:stretch/>
        </p:blipFill>
        <p:spPr>
          <a:xfrm>
            <a:off x="17522871" y="21049801"/>
            <a:ext cx="6660207" cy="14465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7" name="그림 66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22269" t="28304" r="22269" b="37771"/>
          <a:stretch/>
        </p:blipFill>
        <p:spPr>
          <a:xfrm>
            <a:off x="17522870" y="19375481"/>
            <a:ext cx="6660207" cy="12785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직사각형 3"/>
          <p:cNvSpPr/>
          <p:nvPr/>
        </p:nvSpPr>
        <p:spPr>
          <a:xfrm>
            <a:off x="12235648" y="12343748"/>
            <a:ext cx="11721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66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(a)</a:t>
            </a:r>
            <a:endParaRPr lang="ko-KR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57457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156</Words>
  <Application>Microsoft Office PowerPoint</Application>
  <PresentationFormat>사용자 지정</PresentationFormat>
  <Paragraphs>49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SimSun</vt:lpstr>
      <vt:lpstr>맑은 고딕</vt:lpstr>
      <vt:lpstr>Arial</vt:lpstr>
      <vt:lpstr>Calibri</vt:lpstr>
      <vt:lpstr>Calibri Light</vt:lpstr>
      <vt:lpstr>Palatino Linotype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Jaesang</dc:creator>
  <cp:lastModifiedBy>Jaesang</cp:lastModifiedBy>
  <cp:revision>1</cp:revision>
  <dcterms:created xsi:type="dcterms:W3CDTF">2021-08-22T13:07:09Z</dcterms:created>
  <dcterms:modified xsi:type="dcterms:W3CDTF">2021-08-22T13:07:37Z</dcterms:modified>
</cp:coreProperties>
</file>