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27432000" cy="36576000"/>
  <p:notesSz cx="6858000" cy="9144000"/>
  <p:defaultTextStyle>
    <a:defPPr>
      <a:defRPr lang="ko-KR"/>
    </a:defPPr>
    <a:lvl1pPr marL="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60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6190" autoAdjust="0"/>
  </p:normalViewPr>
  <p:slideViewPr>
    <p:cSldViewPr snapToGrid="0">
      <p:cViewPr varScale="1">
        <p:scale>
          <a:sx n="16" d="100"/>
          <a:sy n="16" d="100"/>
        </p:scale>
        <p:origin x="33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389CD-D308-4CEA-B0CF-39F8D31999D5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50565-BE86-4B72-B015-459DF174C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6054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1pPr>
    <a:lvl2pPr marL="153619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2pPr>
    <a:lvl3pPr marL="307238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3pPr>
    <a:lvl4pPr marL="460857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4pPr>
    <a:lvl5pPr marL="6144768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5pPr>
    <a:lvl6pPr marL="7680960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6pPr>
    <a:lvl7pPr marL="9217152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7pPr>
    <a:lvl8pPr marL="10753344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8pPr>
    <a:lvl9pPr marL="12289536" algn="l" defTabSz="3072384" rtl="0" eaLnBrk="1" latinLnBrk="1" hangingPunct="1">
      <a:defRPr sz="403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403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S1. (a) Reduction of </a:t>
            </a:r>
            <a:r>
              <a:rPr lang="en-US" altLang="ko-KR" sz="4032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mitophagy</a:t>
            </a:r>
            <a:r>
              <a:rPr lang="en-US" altLang="ko-KR" sz="403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ATG101 knockdown is assessed by using </a:t>
            </a:r>
            <a:r>
              <a:rPr lang="en-US" altLang="ko-KR" sz="4032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mt-Keima</a:t>
            </a:r>
            <a:r>
              <a:rPr lang="en-US" altLang="ko-KR" sz="403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HeLa cells stably expressing </a:t>
            </a:r>
            <a:r>
              <a:rPr lang="en-US" altLang="ko-KR" sz="4032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mt-Keima</a:t>
            </a:r>
            <a:r>
              <a:rPr lang="en-US" altLang="ko-KR" sz="403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altLang="ko-KR" sz="4032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Parkin</a:t>
            </a:r>
            <a:r>
              <a:rPr lang="en-US" altLang="ko-KR" sz="403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were transfected with ATG101 siRNA (siATG101) or scramble siRNA (</a:t>
            </a:r>
            <a:r>
              <a:rPr lang="en-US" altLang="ko-KR" sz="4032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siCTL</a:t>
            </a:r>
            <a:r>
              <a:rPr lang="en-US" altLang="ko-KR" sz="403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for 24~48 h. Cells were treated with CCCP (10 </a:t>
            </a:r>
            <a:r>
              <a:rPr lang="en-US" altLang="ko-KR" sz="4032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μM</a:t>
            </a:r>
            <a:r>
              <a:rPr lang="en-US" altLang="ko-KR" sz="403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for 4 h prior to image acquisition by confocal microscopy. At least five distinct regions were imaged per condition. Scale bar: 20 </a:t>
            </a:r>
            <a:r>
              <a:rPr lang="en-US" altLang="ko-KR" sz="4032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μm</a:t>
            </a:r>
            <a:r>
              <a:rPr lang="en-US" altLang="ko-KR" sz="4032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4032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3AAA69-556E-4B08-A185-266B088A5B9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640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985936"/>
            <a:ext cx="23317200" cy="127338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19210869"/>
            <a:ext cx="20574000" cy="8830731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2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17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7" y="1947334"/>
            <a:ext cx="5915025" cy="3099646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2" y="1947334"/>
            <a:ext cx="17402175" cy="3099646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51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835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4" y="9118611"/>
            <a:ext cx="23660100" cy="15214597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4" y="24477144"/>
            <a:ext cx="23660100" cy="8000997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/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0045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0" y="9736667"/>
            <a:ext cx="11658600" cy="23207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102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1947342"/>
            <a:ext cx="23660100" cy="70696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26" y="8966203"/>
            <a:ext cx="11605020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26" y="13360400"/>
            <a:ext cx="11605020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2" y="8966203"/>
            <a:ext cx="11662173" cy="439419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2" y="13360400"/>
            <a:ext cx="11662173" cy="1965113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2678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8970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6591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3" y="5266275"/>
            <a:ext cx="13887450" cy="2599266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2118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3" y="5266275"/>
            <a:ext cx="13887450" cy="2599266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0972800"/>
            <a:ext cx="8847534" cy="20328469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0476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A520D-5FC7-465D-AAB2-C4957BD9C5C8}" type="datetimeFigureOut">
              <a:rPr lang="ko-KR" altLang="en-US" smtClean="0"/>
              <a:t>2021-08-25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0" y="33900542"/>
            <a:ext cx="92583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0" y="33900542"/>
            <a:ext cx="617220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01737-C3D3-4601-BA85-F67AD18DD8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885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743200" rtl="0" eaLnBrk="1" latinLnBrk="1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1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1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1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424EE987-4DDA-43CD-A5F5-E57D30820725}"/>
              </a:ext>
            </a:extLst>
          </p:cNvPr>
          <p:cNvSpPr/>
          <p:nvPr/>
        </p:nvSpPr>
        <p:spPr>
          <a:xfrm>
            <a:off x="559926" y="342246"/>
            <a:ext cx="284938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6000" b="1" dirty="0">
                <a:cs typeface="Times New Roman" panose="02020603050405020304" pitchFamily="18" charset="0"/>
              </a:rPr>
              <a:t>Supplementary Figure S1</a:t>
            </a:r>
            <a:endParaRPr lang="en-US" altLang="ko-KR" sz="60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4E47F1B-C5FF-4242-8DC0-3B43CD135272}"/>
              </a:ext>
            </a:extLst>
          </p:cNvPr>
          <p:cNvSpPr txBox="1"/>
          <p:nvPr/>
        </p:nvSpPr>
        <p:spPr>
          <a:xfrm>
            <a:off x="3812461" y="8551061"/>
            <a:ext cx="22642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400" b="1" dirty="0" err="1">
                <a:solidFill>
                  <a:prstClr val="black"/>
                </a:solidFill>
                <a:cs typeface="Calibri" pitchFamily="34" charset="0"/>
              </a:rPr>
              <a:t>siCTL</a:t>
            </a:r>
            <a:endParaRPr lang="ko-KR" altLang="en-US" sz="4400" b="1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C156E1-7316-42B8-9218-2507E07A84FB}"/>
              </a:ext>
            </a:extLst>
          </p:cNvPr>
          <p:cNvSpPr txBox="1"/>
          <p:nvPr/>
        </p:nvSpPr>
        <p:spPr>
          <a:xfrm>
            <a:off x="2263400" y="12314271"/>
            <a:ext cx="38619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400" b="1" dirty="0">
                <a:solidFill>
                  <a:prstClr val="black"/>
                </a:solidFill>
                <a:cs typeface="Calibri" pitchFamily="34" charset="0"/>
              </a:rPr>
              <a:t>siATG101</a:t>
            </a:r>
            <a:endParaRPr lang="ko-KR" altLang="en-US" sz="4400" b="1" dirty="0">
              <a:solidFill>
                <a:prstClr val="black"/>
              </a:solidFill>
              <a:cs typeface="Calibri" pitchFamily="34" charset="0"/>
            </a:endParaRP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565F9861-D0B3-48B6-AB85-80FDD3D1B5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508" y="7280249"/>
            <a:ext cx="3387794" cy="3387796"/>
          </a:xfrm>
          <a:prstGeom prst="rect">
            <a:avLst/>
          </a:prstGeom>
        </p:spPr>
      </p:pic>
      <p:pic>
        <p:nvPicPr>
          <p:cNvPr id="30" name="그림 29">
            <a:extLst>
              <a:ext uri="{FF2B5EF4-FFF2-40B4-BE49-F238E27FC236}">
                <a16:creationId xmlns:a16="http://schemas.microsoft.com/office/drawing/2014/main" id="{E58AC315-B56B-4920-8481-C3AB30D1F6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505" y="10982399"/>
            <a:ext cx="3387794" cy="3387796"/>
          </a:xfrm>
          <a:prstGeom prst="rect">
            <a:avLst/>
          </a:prstGeom>
        </p:spPr>
      </p:pic>
      <p:pic>
        <p:nvPicPr>
          <p:cNvPr id="31" name="그림 30">
            <a:extLst>
              <a:ext uri="{FF2B5EF4-FFF2-40B4-BE49-F238E27FC236}">
                <a16:creationId xmlns:a16="http://schemas.microsoft.com/office/drawing/2014/main" id="{A8910E1C-67F8-47D3-9F14-67A9122D6A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1473" y="7287838"/>
            <a:ext cx="3387794" cy="3387796"/>
          </a:xfrm>
          <a:prstGeom prst="rect">
            <a:avLst/>
          </a:prstGeom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767743BB-53D8-49BC-A901-1EF0F462343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1473" y="10982399"/>
            <a:ext cx="3387794" cy="3387796"/>
          </a:xfrm>
          <a:prstGeom prst="rect">
            <a:avLst/>
          </a:prstGeom>
        </p:spPr>
      </p:pic>
      <p:pic>
        <p:nvPicPr>
          <p:cNvPr id="33" name="그림 32">
            <a:extLst>
              <a:ext uri="{FF2B5EF4-FFF2-40B4-BE49-F238E27FC236}">
                <a16:creationId xmlns:a16="http://schemas.microsoft.com/office/drawing/2014/main" id="{843A1BE8-CE0C-486F-AE26-B3CD37E33DC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3436" y="7274329"/>
            <a:ext cx="3387794" cy="3387796"/>
          </a:xfrm>
          <a:prstGeom prst="rect">
            <a:avLst/>
          </a:prstGeom>
        </p:spPr>
      </p:pic>
      <p:pic>
        <p:nvPicPr>
          <p:cNvPr id="34" name="그림 33">
            <a:extLst>
              <a:ext uri="{FF2B5EF4-FFF2-40B4-BE49-F238E27FC236}">
                <a16:creationId xmlns:a16="http://schemas.microsoft.com/office/drawing/2014/main" id="{5DAFEEE7-5355-4BA4-8560-95502B1302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3436" y="11009735"/>
            <a:ext cx="3387794" cy="3387796"/>
          </a:xfrm>
          <a:prstGeom prst="rect">
            <a:avLst/>
          </a:prstGeom>
        </p:spPr>
      </p:pic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id="{792CA2A0-F286-40E3-9B27-0AEAC328ADCC}"/>
              </a:ext>
            </a:extLst>
          </p:cNvPr>
          <p:cNvCxnSpPr/>
          <p:nvPr/>
        </p:nvCxnSpPr>
        <p:spPr>
          <a:xfrm>
            <a:off x="9141242" y="14084515"/>
            <a:ext cx="507774" cy="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117B3D3F-CAFD-4CBE-8E68-8734B929B1EA}"/>
              </a:ext>
            </a:extLst>
          </p:cNvPr>
          <p:cNvCxnSpPr/>
          <p:nvPr/>
        </p:nvCxnSpPr>
        <p:spPr>
          <a:xfrm>
            <a:off x="12800022" y="14066555"/>
            <a:ext cx="507774" cy="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DF81BFEA-E32C-44A3-87B7-9EAC8A6AA31D}"/>
              </a:ext>
            </a:extLst>
          </p:cNvPr>
          <p:cNvCxnSpPr/>
          <p:nvPr/>
        </p:nvCxnSpPr>
        <p:spPr>
          <a:xfrm>
            <a:off x="16369004" y="14066555"/>
            <a:ext cx="507774" cy="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8DC40054-5175-49A5-90A0-792237D056EA}"/>
              </a:ext>
            </a:extLst>
          </p:cNvPr>
          <p:cNvSpPr/>
          <p:nvPr/>
        </p:nvSpPr>
        <p:spPr>
          <a:xfrm>
            <a:off x="14806868" y="11579763"/>
            <a:ext cx="1126642" cy="11266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6600" dirty="0"/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5C0B4C09-51DF-426B-A4D5-207A04E5E3BF}"/>
              </a:ext>
            </a:extLst>
          </p:cNvPr>
          <p:cNvCxnSpPr>
            <a:cxnSpLocks/>
          </p:cNvCxnSpPr>
          <p:nvPr/>
        </p:nvCxnSpPr>
        <p:spPr>
          <a:xfrm>
            <a:off x="15933513" y="12703632"/>
            <a:ext cx="1678882" cy="17060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BCBAC560-69AD-46B5-BD87-DC00BFB7903E}"/>
              </a:ext>
            </a:extLst>
          </p:cNvPr>
          <p:cNvCxnSpPr>
            <a:cxnSpLocks/>
          </p:cNvCxnSpPr>
          <p:nvPr/>
        </p:nvCxnSpPr>
        <p:spPr>
          <a:xfrm flipV="1">
            <a:off x="15933488" y="11035876"/>
            <a:ext cx="1678904" cy="54034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ED973D00-BAC5-4B8B-8F5B-A5BC496FF0FD}"/>
              </a:ext>
            </a:extLst>
          </p:cNvPr>
          <p:cNvCxnSpPr>
            <a:cxnSpLocks/>
          </p:cNvCxnSpPr>
          <p:nvPr/>
        </p:nvCxnSpPr>
        <p:spPr>
          <a:xfrm>
            <a:off x="16261245" y="10295025"/>
            <a:ext cx="507774" cy="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377FC6F3-3F87-4193-9A84-B6C9D222BB50}"/>
              </a:ext>
            </a:extLst>
          </p:cNvPr>
          <p:cNvCxnSpPr/>
          <p:nvPr/>
        </p:nvCxnSpPr>
        <p:spPr>
          <a:xfrm>
            <a:off x="9033487" y="10346713"/>
            <a:ext cx="507774" cy="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E0FC87BF-98ED-4814-823D-C5D3FAC89867}"/>
              </a:ext>
            </a:extLst>
          </p:cNvPr>
          <p:cNvCxnSpPr/>
          <p:nvPr/>
        </p:nvCxnSpPr>
        <p:spPr>
          <a:xfrm>
            <a:off x="12692267" y="10330943"/>
            <a:ext cx="507774" cy="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A8D135B5-24B0-4FDA-AEF8-9AC9A0C5634A}"/>
              </a:ext>
            </a:extLst>
          </p:cNvPr>
          <p:cNvSpPr/>
          <p:nvPr/>
        </p:nvSpPr>
        <p:spPr>
          <a:xfrm>
            <a:off x="15134604" y="9064398"/>
            <a:ext cx="1126642" cy="11266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6600" dirty="0"/>
          </a:p>
        </p:txBody>
      </p: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BFBEBB08-9395-410A-B74F-188601A99C02}"/>
              </a:ext>
            </a:extLst>
          </p:cNvPr>
          <p:cNvCxnSpPr>
            <a:cxnSpLocks/>
          </p:cNvCxnSpPr>
          <p:nvPr/>
        </p:nvCxnSpPr>
        <p:spPr>
          <a:xfrm>
            <a:off x="16261245" y="10191041"/>
            <a:ext cx="1315602" cy="4710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>
            <a:extLst>
              <a:ext uri="{FF2B5EF4-FFF2-40B4-BE49-F238E27FC236}">
                <a16:creationId xmlns:a16="http://schemas.microsoft.com/office/drawing/2014/main" id="{4743648B-0AC4-4771-99CD-2F364A962652}"/>
              </a:ext>
            </a:extLst>
          </p:cNvPr>
          <p:cNvCxnSpPr>
            <a:cxnSpLocks/>
          </p:cNvCxnSpPr>
          <p:nvPr/>
        </p:nvCxnSpPr>
        <p:spPr>
          <a:xfrm flipV="1">
            <a:off x="16261245" y="7305053"/>
            <a:ext cx="1315602" cy="174339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70D09BB-E849-471E-8EF8-64BAFD3EADEF}"/>
              </a:ext>
            </a:extLst>
          </p:cNvPr>
          <p:cNvSpPr txBox="1"/>
          <p:nvPr/>
        </p:nvSpPr>
        <p:spPr>
          <a:xfrm>
            <a:off x="6400431" y="7187924"/>
            <a:ext cx="4968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 err="1">
                <a:solidFill>
                  <a:prstClr val="white"/>
                </a:solidFill>
                <a:latin typeface="Calibri" panose="020F0502020204030204" pitchFamily="34" charset="0"/>
              </a:rPr>
              <a:t>Keima</a:t>
            </a:r>
            <a:r>
              <a:rPr lang="en-US" altLang="ko-KR" sz="4000" b="1" dirty="0">
                <a:solidFill>
                  <a:prstClr val="white"/>
                </a:solidFill>
                <a:latin typeface="Calibri" panose="020F0502020204030204" pitchFamily="34" charset="0"/>
              </a:rPr>
              <a:t>-Green</a:t>
            </a:r>
            <a:endParaRPr lang="ko-KR" altLang="en-US" sz="40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028173B-EC4D-4BAC-BB82-43E682EFF67C}"/>
              </a:ext>
            </a:extLst>
          </p:cNvPr>
          <p:cNvSpPr txBox="1"/>
          <p:nvPr/>
        </p:nvSpPr>
        <p:spPr>
          <a:xfrm>
            <a:off x="10079561" y="7187924"/>
            <a:ext cx="46385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 err="1">
                <a:solidFill>
                  <a:prstClr val="white"/>
                </a:solidFill>
                <a:latin typeface="Calibri" panose="020F0502020204030204" pitchFamily="34" charset="0"/>
              </a:rPr>
              <a:t>Keima</a:t>
            </a:r>
            <a:r>
              <a:rPr lang="en-US" altLang="ko-KR" sz="4000" b="1" dirty="0">
                <a:solidFill>
                  <a:prstClr val="white"/>
                </a:solidFill>
                <a:latin typeface="Calibri" panose="020F0502020204030204" pitchFamily="34" charset="0"/>
              </a:rPr>
              <a:t>-Red</a:t>
            </a:r>
            <a:endParaRPr lang="ko-KR" altLang="en-US" sz="40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pic>
        <p:nvPicPr>
          <p:cNvPr id="49" name="그림 48">
            <a:extLst>
              <a:ext uri="{FF2B5EF4-FFF2-40B4-BE49-F238E27FC236}">
                <a16:creationId xmlns:a16="http://schemas.microsoft.com/office/drawing/2014/main" id="{F128D071-5D95-4B4A-A0E2-1588DE597476}"/>
              </a:ext>
            </a:extLst>
          </p:cNvPr>
          <p:cNvPicPr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15" t="52839" r="23030" b="13905"/>
          <a:stretch/>
        </p:blipFill>
        <p:spPr>
          <a:xfrm>
            <a:off x="17576847" y="7282939"/>
            <a:ext cx="3387794" cy="338779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50" name="그림 49">
            <a:extLst>
              <a:ext uri="{FF2B5EF4-FFF2-40B4-BE49-F238E27FC236}">
                <a16:creationId xmlns:a16="http://schemas.microsoft.com/office/drawing/2014/main" id="{F647CC27-CFB1-48F4-B772-511DCC108447}"/>
              </a:ext>
            </a:extLst>
          </p:cNvPr>
          <p:cNvPicPr>
            <a:picLocks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0" t="16721" r="34844" b="50023"/>
          <a:stretch/>
        </p:blipFill>
        <p:spPr>
          <a:xfrm>
            <a:off x="17609573" y="11035876"/>
            <a:ext cx="3387794" cy="338779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DE265E6B-211D-4070-913F-C0425DE26ABB}"/>
              </a:ext>
            </a:extLst>
          </p:cNvPr>
          <p:cNvSpPr txBox="1"/>
          <p:nvPr/>
        </p:nvSpPr>
        <p:spPr>
          <a:xfrm>
            <a:off x="13638191" y="7179508"/>
            <a:ext cx="4299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>
                <a:solidFill>
                  <a:prstClr val="white"/>
                </a:solidFill>
                <a:latin typeface="Calibri" panose="020F0502020204030204" pitchFamily="34" charset="0"/>
              </a:rPr>
              <a:t>Merge</a:t>
            </a:r>
            <a:endParaRPr lang="ko-KR" altLang="en-US" sz="40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E47F1B-C5FF-4242-8DC0-3B43CD135272}"/>
              </a:ext>
            </a:extLst>
          </p:cNvPr>
          <p:cNvSpPr txBox="1"/>
          <p:nvPr/>
        </p:nvSpPr>
        <p:spPr>
          <a:xfrm>
            <a:off x="6876973" y="6199750"/>
            <a:ext cx="22642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800" b="1" dirty="0">
                <a:solidFill>
                  <a:prstClr val="black"/>
                </a:solidFill>
                <a:cs typeface="Calibri" pitchFamily="34" charset="0"/>
              </a:rPr>
              <a:t>CCCP</a:t>
            </a:r>
            <a:endParaRPr lang="ko-KR" altLang="en-US" sz="4800" b="1" dirty="0">
              <a:solidFill>
                <a:prstClr val="black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7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89</Words>
  <Application>Microsoft Office PowerPoint</Application>
  <PresentationFormat>사용자 지정</PresentationFormat>
  <Paragraphs>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Jaesang</dc:creator>
  <cp:lastModifiedBy>Heesun</cp:lastModifiedBy>
  <cp:revision>4</cp:revision>
  <dcterms:created xsi:type="dcterms:W3CDTF">2021-08-22T12:59:02Z</dcterms:created>
  <dcterms:modified xsi:type="dcterms:W3CDTF">2021-08-25T02:14:05Z</dcterms:modified>
</cp:coreProperties>
</file>