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8" r:id="rId2"/>
  </p:sldIdLst>
  <p:sldSz cx="27432000" cy="36576000"/>
  <p:notesSz cx="6858000" cy="9144000"/>
  <p:defaultTextStyle>
    <a:defPPr>
      <a:defRPr lang="ko-KR"/>
    </a:defPPr>
    <a:lvl1pPr marL="0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1pPr>
    <a:lvl2pPr marL="1536192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2pPr>
    <a:lvl3pPr marL="3072384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3pPr>
    <a:lvl4pPr marL="4608576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4pPr>
    <a:lvl5pPr marL="6144768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5pPr>
    <a:lvl6pPr marL="7680960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6pPr>
    <a:lvl7pPr marL="9217152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7pPr>
    <a:lvl8pPr marL="10753344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8pPr>
    <a:lvl9pPr marL="12289536" algn="l" defTabSz="3072384" rtl="0" eaLnBrk="1" latinLnBrk="1" hangingPunct="1">
      <a:defRPr sz="60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5494" autoAdjust="0"/>
  </p:normalViewPr>
  <p:slideViewPr>
    <p:cSldViewPr snapToGrid="0">
      <p:cViewPr>
        <p:scale>
          <a:sx n="33" d="100"/>
          <a:sy n="33" d="100"/>
        </p:scale>
        <p:origin x="1986" y="-20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06910-5FC4-4328-90DA-9F693C405AB9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3FC84-10E8-4522-90BB-1BAC0480F6E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8028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1pPr>
    <a:lvl2pPr marL="1536192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2pPr>
    <a:lvl3pPr marL="3072384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3pPr>
    <a:lvl4pPr marL="4608576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4pPr>
    <a:lvl5pPr marL="6144768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5pPr>
    <a:lvl6pPr marL="7680960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6pPr>
    <a:lvl7pPr marL="9217152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7pPr>
    <a:lvl8pPr marL="10753344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8pPr>
    <a:lvl9pPr marL="12289536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307225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Figure S6. (a) Confirmation of ATG101 knockdown</a:t>
            </a:r>
            <a:r>
              <a:rPr lang="en-US" altLang="ko-KR" sz="1800" b="0" baseline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for figure 4c by Western blotting analysis. (b) </a:t>
            </a: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Confirmation of ATG101 and/or WIPI2 knockdown</a:t>
            </a:r>
            <a:r>
              <a:rPr lang="en-US" altLang="ko-KR" sz="1800" b="0" baseline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for figure 4d by Western blotting analysis. </a:t>
            </a: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Corresponding</a:t>
            </a:r>
            <a:r>
              <a:rPr lang="en-US" altLang="ko-KR" sz="1800" b="0" baseline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cells (figure 4c,d) </a:t>
            </a: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were transfected either ATG101 and/or WIPI2 </a:t>
            </a:r>
            <a:r>
              <a:rPr lang="en-US" altLang="ko-KR" sz="1800" b="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siRNA</a:t>
            </a: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48 h, followed by incubation in </a:t>
            </a:r>
            <a:r>
              <a:rPr lang="en-US" altLang="ko-KR" sz="1800" b="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rapamycin</a:t>
            </a: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(a) amino acid-deprived medium (-AA) (b) for 4 h. Cell lysates were collected and </a:t>
            </a:r>
            <a:r>
              <a:rPr lang="en-US" altLang="ko-KR" sz="1800" b="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immunoblotted</a:t>
            </a:r>
            <a:r>
              <a:rPr lang="en-US" altLang="ko-KR" sz="1800" b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ATG101, WIPI2 and β-actin (gel loading control). 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(c) Additional knockdown of ATG101 and/or WIPI2 reduced colony formation. </a:t>
            </a:r>
            <a:r>
              <a:rPr lang="en-US" altLang="ko-KR" sz="1800" b="0" i="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shCTL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shHUWE1 MIA PaCa-2 cells were plated with 500 cells/well and transfected with WIPI2 and/or ATG101 </a:t>
            </a:r>
            <a:r>
              <a:rPr lang="en-US" altLang="ko-KR" sz="1800" b="0" i="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siRNA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24 h. Then, c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ulture medium was changed with fresh</a:t>
            </a:r>
            <a:r>
              <a:rPr lang="en-US" altLang="ko-KR" sz="1800" b="0" i="0" baseline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complete medium</a:t>
            </a:r>
            <a:r>
              <a:rPr lang="en-US" altLang="ko-KR" sz="1800" b="0" i="0" baseline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incubated further for 4 days. Colonies</a:t>
            </a:r>
            <a:r>
              <a:rPr lang="en-US" altLang="ko-KR" sz="1800" b="0" i="0" baseline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b="0" i="0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were fixed and stained with Crystal violet (0.5</a:t>
            </a:r>
            <a:r>
              <a:rPr lang="en-US" altLang="ko-KR" sz="1800" b="0" i="0" dirty="0" smtClean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%).</a:t>
            </a:r>
          </a:p>
          <a:p>
            <a:pPr marL="0" marR="0" indent="0" algn="l" defTabSz="307225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800" b="0" i="0" dirty="0" smtClean="0">
              <a:solidFill>
                <a:srgbClr val="000000"/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defTabSz="3072258">
              <a:defRPr/>
            </a:pPr>
            <a:endParaRPr lang="en-US" altLang="ko-KR" sz="1800" b="0" i="0" dirty="0">
              <a:solidFill>
                <a:srgbClr val="000000"/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0" marR="0" indent="0" algn="l" defTabSz="307225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800" b="0" dirty="0">
              <a:solidFill>
                <a:srgbClr val="000000"/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defTabSz="3072258">
              <a:defRPr/>
            </a:pPr>
            <a:endParaRPr lang="ko-KR" altLang="en-US" sz="1800" b="0" i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455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985936"/>
            <a:ext cx="23317200" cy="12733867"/>
          </a:xfrm>
        </p:spPr>
        <p:txBody>
          <a:bodyPr anchor="b"/>
          <a:lstStyle>
            <a:lvl1pPr algn="ctr">
              <a:defRPr sz="1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9210869"/>
            <a:ext cx="20574000" cy="8830731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80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60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7" y="1947334"/>
            <a:ext cx="5915025" cy="3099646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2" y="1947334"/>
            <a:ext cx="17402175" cy="3099646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4709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5907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4" y="9118611"/>
            <a:ext cx="23660100" cy="15214597"/>
          </a:xfrm>
        </p:spPr>
        <p:txBody>
          <a:bodyPr anchor="b"/>
          <a:lstStyle>
            <a:lvl1pPr>
              <a:defRPr sz="1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4" y="24477144"/>
            <a:ext cx="23660100" cy="8000997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141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0" y="9736667"/>
            <a:ext cx="11658600" cy="2320713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0" y="9736667"/>
            <a:ext cx="11658600" cy="2320713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4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1947342"/>
            <a:ext cx="23660100" cy="70696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26" y="8966203"/>
            <a:ext cx="11605020" cy="4394197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26" y="13360400"/>
            <a:ext cx="11605020" cy="1965113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2" y="8966203"/>
            <a:ext cx="11662173" cy="4394197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2" y="13360400"/>
            <a:ext cx="11662173" cy="1965113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928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12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15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438400"/>
            <a:ext cx="8847534" cy="8534400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3" y="5266275"/>
            <a:ext cx="13887450" cy="25992667"/>
          </a:xfr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0972800"/>
            <a:ext cx="8847534" cy="20328469"/>
          </a:xfr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7204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438400"/>
            <a:ext cx="8847534" cy="8534400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3" y="5266275"/>
            <a:ext cx="13887450" cy="25992667"/>
          </a:xfrm>
        </p:spPr>
        <p:txBody>
          <a:bodyPr anchor="t"/>
          <a:lstStyle>
            <a:lvl1pPr marL="0" indent="0">
              <a:buNone/>
              <a:defRPr sz="9600"/>
            </a:lvl1pPr>
            <a:lvl2pPr marL="1371600" indent="0">
              <a:buNone/>
              <a:defRPr sz="8400"/>
            </a:lvl2pPr>
            <a:lvl3pPr marL="2743200" indent="0">
              <a:buNone/>
              <a:defRPr sz="7200"/>
            </a:lvl3pPr>
            <a:lvl4pPr marL="4114800" indent="0">
              <a:buNone/>
              <a:defRPr sz="6000"/>
            </a:lvl4pPr>
            <a:lvl5pPr marL="5486400" indent="0">
              <a:buNone/>
              <a:defRPr sz="6000"/>
            </a:lvl5pPr>
            <a:lvl6pPr marL="6858000" indent="0">
              <a:buNone/>
              <a:defRPr sz="6000"/>
            </a:lvl6pPr>
            <a:lvl7pPr marL="8229600" indent="0">
              <a:buNone/>
              <a:defRPr sz="6000"/>
            </a:lvl7pPr>
            <a:lvl8pPr marL="9601200" indent="0">
              <a:buNone/>
              <a:defRPr sz="6000"/>
            </a:lvl8pPr>
            <a:lvl9pPr marL="10972800" indent="0">
              <a:buNone/>
              <a:defRPr sz="6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0972800"/>
            <a:ext cx="8847534" cy="20328469"/>
          </a:xfr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505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85950" y="1947342"/>
            <a:ext cx="23660100" cy="7069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5950" y="9736667"/>
            <a:ext cx="23660100" cy="23207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5950" y="33900542"/>
            <a:ext cx="61722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43D0-5C0C-4952-865D-DB3584B78E00}" type="datetimeFigureOut">
              <a:rPr lang="ko-KR" altLang="en-US" smtClean="0"/>
              <a:t>2021-08-22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86850" y="33900542"/>
            <a:ext cx="92583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73850" y="33900542"/>
            <a:ext cx="61722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9DDD4-D29B-4618-843A-C3D9943259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2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743200" rtl="0" eaLnBrk="1" latinLnBrk="1" hangingPunct="1">
        <a:lnSpc>
          <a:spcPct val="90000"/>
        </a:lnSpc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1" hangingPunct="1">
        <a:lnSpc>
          <a:spcPct val="90000"/>
        </a:lnSpc>
        <a:spcBef>
          <a:spcPts val="30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4.wdp"/><Relationship Id="rId18" Type="http://schemas.openxmlformats.org/officeDocument/2006/relationships/image" Target="../media/image10.png"/><Relationship Id="rId3" Type="http://schemas.openxmlformats.org/officeDocument/2006/relationships/image" Target="../media/image1.tif"/><Relationship Id="rId21" Type="http://schemas.microsoft.com/office/2007/relationships/hdphoto" Target="../media/hdphoto8.wdp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microsoft.com/office/2007/relationships/hdphoto" Target="../media/hdphoto6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10" Type="http://schemas.openxmlformats.org/officeDocument/2006/relationships/image" Target="../media/image6.png"/><Relationship Id="rId19" Type="http://schemas.microsoft.com/office/2007/relationships/hdphoto" Target="../media/hdphoto7.wdp"/><Relationship Id="rId4" Type="http://schemas.openxmlformats.org/officeDocument/2006/relationships/image" Target="../media/image2.tiff"/><Relationship Id="rId9" Type="http://schemas.microsoft.com/office/2007/relationships/hdphoto" Target="../media/hdphoto2.wdp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직사각형 110">
            <a:extLst>
              <a:ext uri="{FF2B5EF4-FFF2-40B4-BE49-F238E27FC236}">
                <a16:creationId xmlns:a16="http://schemas.microsoft.com/office/drawing/2014/main" id="{424EE987-4DDA-43CD-A5F5-E57D30820725}"/>
              </a:ext>
            </a:extLst>
          </p:cNvPr>
          <p:cNvSpPr/>
          <p:nvPr/>
        </p:nvSpPr>
        <p:spPr>
          <a:xfrm>
            <a:off x="844948" y="275155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S6</a:t>
            </a:r>
            <a:endParaRPr lang="en-US" altLang="ko-KR" sz="6000" b="1" dirty="0"/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69882CB8-A3A8-4D25-A49C-278CE92CE76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633533" y="11769417"/>
          <a:ext cx="15111197" cy="22681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81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4168359503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346344538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756037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 err="1">
                          <a:solidFill>
                            <a:sysClr val="windowText" lastClr="000000"/>
                          </a:solidFill>
                        </a:rPr>
                        <a:t>siCTL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16650073"/>
                  </a:ext>
                </a:extLst>
              </a:tr>
              <a:tr h="756037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siATG101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37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siWIPI2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baseline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baseline="0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5902828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8FE45E0-4F40-4C82-9AF5-A8CDEC849B76}"/>
              </a:ext>
            </a:extLst>
          </p:cNvPr>
          <p:cNvSpPr txBox="1"/>
          <p:nvPr/>
        </p:nvSpPr>
        <p:spPr>
          <a:xfrm>
            <a:off x="15165113" y="10641009"/>
            <a:ext cx="22376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–</a:t>
            </a:r>
            <a:r>
              <a:rPr lang="en-US" altLang="ko-KR" sz="4400" b="1" dirty="0" smtClean="0">
                <a:solidFill>
                  <a:prstClr val="black"/>
                </a:solidFill>
              </a:rPr>
              <a:t>AA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605CEF-2DB7-4886-8F77-B817C4048E60}"/>
              </a:ext>
            </a:extLst>
          </p:cNvPr>
          <p:cNvSpPr txBox="1"/>
          <p:nvPr/>
        </p:nvSpPr>
        <p:spPr>
          <a:xfrm>
            <a:off x="9749997" y="10641009"/>
            <a:ext cx="2969576" cy="93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>
                <a:solidFill>
                  <a:prstClr val="black"/>
                </a:solidFill>
              </a:rPr>
              <a:t>COM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ADD05C91-7C8E-47B1-A4E2-C1E51688DA5F}"/>
              </a:ext>
            </a:extLst>
          </p:cNvPr>
          <p:cNvCxnSpPr>
            <a:cxnSpLocks/>
          </p:cNvCxnSpPr>
          <p:nvPr/>
        </p:nvCxnSpPr>
        <p:spPr>
          <a:xfrm>
            <a:off x="14307982" y="11681106"/>
            <a:ext cx="40051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02985FDC-E50A-42DE-815B-83436DD8822C}"/>
              </a:ext>
            </a:extLst>
          </p:cNvPr>
          <p:cNvCxnSpPr>
            <a:cxnSpLocks/>
          </p:cNvCxnSpPr>
          <p:nvPr/>
        </p:nvCxnSpPr>
        <p:spPr>
          <a:xfrm>
            <a:off x="9232234" y="11681106"/>
            <a:ext cx="40051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97CB0CA-8200-4749-B0BF-7F6E3E263086}"/>
              </a:ext>
            </a:extLst>
          </p:cNvPr>
          <p:cNvSpPr txBox="1"/>
          <p:nvPr/>
        </p:nvSpPr>
        <p:spPr>
          <a:xfrm>
            <a:off x="3950272" y="14326729"/>
            <a:ext cx="4198683" cy="88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/>
              <a:t>WIPI2</a:t>
            </a:r>
            <a:endParaRPr lang="ko-KR" altLang="en-US" sz="4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E480EC-12C6-42D1-ADCC-D72E29B05889}"/>
              </a:ext>
            </a:extLst>
          </p:cNvPr>
          <p:cNvSpPr txBox="1"/>
          <p:nvPr/>
        </p:nvSpPr>
        <p:spPr>
          <a:xfrm>
            <a:off x="3950272" y="15700076"/>
            <a:ext cx="4198683" cy="88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/>
              <a:t>ATG101</a:t>
            </a:r>
            <a:endParaRPr lang="ko-KR" altLang="en-US" sz="44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3EBE80-20A9-4766-A8F3-19582D2E61B2}"/>
              </a:ext>
            </a:extLst>
          </p:cNvPr>
          <p:cNvSpPr txBox="1"/>
          <p:nvPr/>
        </p:nvSpPr>
        <p:spPr>
          <a:xfrm>
            <a:off x="19799946" y="14283701"/>
            <a:ext cx="1898123" cy="8802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>
                <a:solidFill>
                  <a:prstClr val="black"/>
                </a:solidFill>
              </a:rPr>
              <a:t>50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2C1695-7094-4738-AD8F-2ABB1D60EAC8}"/>
              </a:ext>
            </a:extLst>
          </p:cNvPr>
          <p:cNvSpPr txBox="1"/>
          <p:nvPr/>
        </p:nvSpPr>
        <p:spPr>
          <a:xfrm>
            <a:off x="19771680" y="15794290"/>
            <a:ext cx="1898123" cy="8802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D400DE44-D35A-437F-9837-A7128C0052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6" t="18659" r="10493" b="28036"/>
          <a:stretch/>
        </p:blipFill>
        <p:spPr>
          <a:xfrm>
            <a:off x="8532568" y="15567009"/>
            <a:ext cx="10456909" cy="114637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6" name="그림 25" descr="텍스트이(가) 표시된 사진&#10;&#10;자동 생성된 설명">
            <a:extLst>
              <a:ext uri="{FF2B5EF4-FFF2-40B4-BE49-F238E27FC236}">
                <a16:creationId xmlns:a16="http://schemas.microsoft.com/office/drawing/2014/main" id="{BAF2A3C4-0B1A-4D63-93C5-7A018ABA03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" t="15158" r="3089" b="16265"/>
          <a:stretch/>
        </p:blipFill>
        <p:spPr>
          <a:xfrm>
            <a:off x="8532568" y="14212058"/>
            <a:ext cx="10456909" cy="114637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6400BB1-8F68-4FF0-B88F-5BF192DAF85C}"/>
              </a:ext>
            </a:extLst>
          </p:cNvPr>
          <p:cNvSpPr txBox="1"/>
          <p:nvPr/>
        </p:nvSpPr>
        <p:spPr>
          <a:xfrm>
            <a:off x="3950272" y="17161894"/>
            <a:ext cx="4198683" cy="88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/>
              <a:t>Actin</a:t>
            </a:r>
            <a:endParaRPr lang="ko-KR" altLang="en-US" sz="44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736EC0-8871-4202-A233-235648AAD02E}"/>
              </a:ext>
            </a:extLst>
          </p:cNvPr>
          <p:cNvSpPr txBox="1"/>
          <p:nvPr/>
        </p:nvSpPr>
        <p:spPr>
          <a:xfrm>
            <a:off x="19771679" y="17473385"/>
            <a:ext cx="1898123" cy="8802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>
                <a:solidFill>
                  <a:prstClr val="black"/>
                </a:solidFill>
              </a:rPr>
              <a:t>37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2527193" y="18743904"/>
            <a:ext cx="26575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</a:t>
            </a:r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04566" y="14723823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04566" y="16235123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04566" y="17913507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4245" t="37034" r="6391" b="20720"/>
          <a:stretch/>
        </p:blipFill>
        <p:spPr>
          <a:xfrm>
            <a:off x="8532568" y="16921959"/>
            <a:ext cx="10485176" cy="136011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aphicFrame>
        <p:nvGraphicFramePr>
          <p:cNvPr id="36" name="표 35">
            <a:extLst>
              <a:ext uri="{FF2B5EF4-FFF2-40B4-BE49-F238E27FC236}">
                <a16:creationId xmlns:a16="http://schemas.microsoft.com/office/drawing/2014/main" id="{98824DFC-16E4-4BEC-9A7E-57A75415129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145074" y="4298335"/>
          <a:ext cx="16079022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12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4168359503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346344538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07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0598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siATG101</a:t>
                      </a: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047EF1BD-0E1D-4C98-991C-BB25A6EAA017}"/>
              </a:ext>
            </a:extLst>
          </p:cNvPr>
          <p:cNvSpPr txBox="1"/>
          <p:nvPr/>
        </p:nvSpPr>
        <p:spPr>
          <a:xfrm>
            <a:off x="3445272" y="7069477"/>
            <a:ext cx="4713518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Actin</a:t>
            </a:r>
            <a:endParaRPr lang="ko-KR" altLang="en-US" sz="4400" b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7B790C9-02FC-4330-8CD6-536B4F28862A}"/>
              </a:ext>
            </a:extLst>
          </p:cNvPr>
          <p:cNvSpPr txBox="1"/>
          <p:nvPr/>
        </p:nvSpPr>
        <p:spPr>
          <a:xfrm>
            <a:off x="3445272" y="5441714"/>
            <a:ext cx="4713518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ATG101</a:t>
            </a:r>
            <a:endParaRPr lang="ko-KR" altLang="en-US" sz="44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C6F2743-E304-434E-8137-E23936375060}"/>
              </a:ext>
            </a:extLst>
          </p:cNvPr>
          <p:cNvSpPr txBox="1"/>
          <p:nvPr/>
        </p:nvSpPr>
        <p:spPr>
          <a:xfrm>
            <a:off x="19810261" y="7363428"/>
            <a:ext cx="1262054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37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292F401-6C9C-4A13-98E3-715A4CF215E3}"/>
              </a:ext>
            </a:extLst>
          </p:cNvPr>
          <p:cNvSpPr txBox="1"/>
          <p:nvPr/>
        </p:nvSpPr>
        <p:spPr>
          <a:xfrm>
            <a:off x="19810261" y="5396661"/>
            <a:ext cx="1262054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24097" y="5904156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그림 42">
            <a:extLst>
              <a:ext uri="{FF2B5EF4-FFF2-40B4-BE49-F238E27FC236}">
                <a16:creationId xmlns:a16="http://schemas.microsoft.com/office/drawing/2014/main" id="{4344047C-8C84-49BE-8CE5-B9C39F6BA60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247" t="25301" r="34466" b="25301"/>
          <a:stretch/>
        </p:blipFill>
        <p:spPr>
          <a:xfrm>
            <a:off x="8428443" y="5257825"/>
            <a:ext cx="10589301" cy="132138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5169CEF2-11A1-495F-9DC3-815EC667160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422" t="42533" r="31222" b="24933"/>
          <a:stretch/>
        </p:blipFill>
        <p:spPr>
          <a:xfrm>
            <a:off x="8416645" y="6880766"/>
            <a:ext cx="10601099" cy="13808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24097" y="7828011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6F7B99B-F884-4596-88B6-7CBF2A26E9A9}"/>
              </a:ext>
            </a:extLst>
          </p:cNvPr>
          <p:cNvSpPr txBox="1"/>
          <p:nvPr/>
        </p:nvSpPr>
        <p:spPr>
          <a:xfrm>
            <a:off x="8186262" y="3372920"/>
            <a:ext cx="322075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 err="1">
                <a:solidFill>
                  <a:prstClr val="black"/>
                </a:solidFill>
              </a:rPr>
              <a:t>shCTL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C0B5414-7E21-4DFA-B9F6-561AC5D01027}"/>
              </a:ext>
            </a:extLst>
          </p:cNvPr>
          <p:cNvSpPr txBox="1"/>
          <p:nvPr/>
        </p:nvSpPr>
        <p:spPr>
          <a:xfrm>
            <a:off x="15428911" y="2348397"/>
            <a:ext cx="1897663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Rapa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78199D06-6178-452B-8804-FAA223743ABC}"/>
              </a:ext>
            </a:extLst>
          </p:cNvPr>
          <p:cNvCxnSpPr>
            <a:cxnSpLocks/>
          </p:cNvCxnSpPr>
          <p:nvPr/>
        </p:nvCxnSpPr>
        <p:spPr>
          <a:xfrm>
            <a:off x="8978498" y="3198727"/>
            <a:ext cx="446033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4219B2B-4209-4F7A-B2A8-8F528001BADA}"/>
              </a:ext>
            </a:extLst>
          </p:cNvPr>
          <p:cNvSpPr txBox="1"/>
          <p:nvPr/>
        </p:nvSpPr>
        <p:spPr>
          <a:xfrm>
            <a:off x="9949488" y="2348397"/>
            <a:ext cx="2518352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COM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8AF5183-DF9F-49C9-9137-C16754802EA2}"/>
              </a:ext>
            </a:extLst>
          </p:cNvPr>
          <p:cNvSpPr txBox="1"/>
          <p:nvPr/>
        </p:nvSpPr>
        <p:spPr>
          <a:xfrm>
            <a:off x="10406877" y="3372920"/>
            <a:ext cx="416986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shHUWE1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8846641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65DAA5D9-6406-4171-A133-1B0A2CA4622D}"/>
              </a:ext>
            </a:extLst>
          </p:cNvPr>
          <p:cNvSpPr txBox="1"/>
          <p:nvPr/>
        </p:nvSpPr>
        <p:spPr>
          <a:xfrm>
            <a:off x="13476930" y="3372919"/>
            <a:ext cx="322075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 err="1">
                <a:solidFill>
                  <a:prstClr val="black"/>
                </a:solidFill>
              </a:rPr>
              <a:t>shCTL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DE905CB-58E2-4FC2-AA91-1EFD6CE5D200}"/>
              </a:ext>
            </a:extLst>
          </p:cNvPr>
          <p:cNvSpPr txBox="1"/>
          <p:nvPr/>
        </p:nvSpPr>
        <p:spPr>
          <a:xfrm>
            <a:off x="15621345" y="3372919"/>
            <a:ext cx="416986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shHUWE1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4C7ABE2F-5467-414A-9866-D59F7F97E27B}"/>
              </a:ext>
            </a:extLst>
          </p:cNvPr>
          <p:cNvCxnSpPr>
            <a:cxnSpLocks/>
          </p:cNvCxnSpPr>
          <p:nvPr/>
        </p:nvCxnSpPr>
        <p:spPr>
          <a:xfrm>
            <a:off x="13995183" y="3198727"/>
            <a:ext cx="472997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11451915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14052333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16709404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2553608" y="9001184"/>
            <a:ext cx="26575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(a)</a:t>
            </a:r>
          </a:p>
        </p:txBody>
      </p:sp>
      <p:grpSp>
        <p:nvGrpSpPr>
          <p:cNvPr id="59" name="그룹 58"/>
          <p:cNvGrpSpPr/>
          <p:nvPr/>
        </p:nvGrpSpPr>
        <p:grpSpPr>
          <a:xfrm>
            <a:off x="8017809" y="20341440"/>
            <a:ext cx="9854786" cy="13977764"/>
            <a:chOff x="1994314" y="2430199"/>
            <a:chExt cx="9854786" cy="13977764"/>
          </a:xfrm>
        </p:grpSpPr>
        <p:pic>
          <p:nvPicPr>
            <p:cNvPr id="60" name="그림 59" descr="실내이(가) 표시된 사진&#10;&#10;자동 생성된 설명">
              <a:extLst>
                <a:ext uri="{FF2B5EF4-FFF2-40B4-BE49-F238E27FC236}">
                  <a16:creationId xmlns:a16="http://schemas.microsoft.com/office/drawing/2014/main" id="{714950B3-3AB1-4F12-91EB-88C24ECD110E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9219" t="28368" r="34871" b="29788"/>
            <a:stretch/>
          </p:blipFill>
          <p:spPr>
            <a:xfrm>
              <a:off x="2996744" y="3979063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1" name="그림 60" descr="실내, 여러개, 자기이(가) 표시된 사진&#10;&#10;자동 생성된 설명">
              <a:extLst>
                <a:ext uri="{FF2B5EF4-FFF2-40B4-BE49-F238E27FC236}">
                  <a16:creationId xmlns:a16="http://schemas.microsoft.com/office/drawing/2014/main" id="{92252B11-E371-462A-87DF-4324BE6AF8B0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6194" t="24822" r="37896" b="33333"/>
            <a:stretch/>
          </p:blipFill>
          <p:spPr>
            <a:xfrm>
              <a:off x="6028946" y="3979063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id="{2B8E0945-A6F0-41B7-A7AD-B659AF10F8BC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5366" t="23121" r="38723" b="36738"/>
            <a:stretch/>
          </p:blipFill>
          <p:spPr>
            <a:xfrm>
              <a:off x="2996744" y="10379960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3" name="그림 62">
              <a:extLst>
                <a:ext uri="{FF2B5EF4-FFF2-40B4-BE49-F238E27FC236}">
                  <a16:creationId xmlns:a16="http://schemas.microsoft.com/office/drawing/2014/main" id="{9B2E5918-8E2C-4CF6-8EB9-114796096837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7329" t="27234" r="38085" b="34610"/>
            <a:stretch/>
          </p:blipFill>
          <p:spPr>
            <a:xfrm>
              <a:off x="6028948" y="10379960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4" name="그림 63" descr="실내이(가) 표시된 사진&#10;&#10;자동 생성된 설명">
              <a:extLst>
                <a:ext uri="{FF2B5EF4-FFF2-40B4-BE49-F238E27FC236}">
                  <a16:creationId xmlns:a16="http://schemas.microsoft.com/office/drawing/2014/main" id="{071F06AE-14CA-4565-8007-EFF2D62D9F4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7896" t="33778" r="40519" b="30518"/>
            <a:stretch/>
          </p:blipFill>
          <p:spPr>
            <a:xfrm>
              <a:off x="9061150" y="3979063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5" name="그림 64" descr="벽, 실내이(가) 표시된 사진&#10;&#10;자동 생성된 설명">
              <a:extLst>
                <a:ext uri="{FF2B5EF4-FFF2-40B4-BE49-F238E27FC236}">
                  <a16:creationId xmlns:a16="http://schemas.microsoft.com/office/drawing/2014/main" id="{FA3E8A0B-CE5F-4DC7-AA52-D0A10589715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5778" t="31259" r="41599" b="32889"/>
            <a:stretch/>
          </p:blipFill>
          <p:spPr>
            <a:xfrm>
              <a:off x="9061150" y="10379962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465486B-321B-4F63-9AC1-F21BAC9AA4CB}"/>
                </a:ext>
              </a:extLst>
            </p:cNvPr>
            <p:cNvSpPr txBox="1"/>
            <p:nvPr/>
          </p:nvSpPr>
          <p:spPr>
            <a:xfrm rot="16200000">
              <a:off x="1179539" y="6800667"/>
              <a:ext cx="23989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 err="1"/>
                <a:t>shCTL</a:t>
              </a:r>
              <a:endParaRPr lang="ko-KR" altLang="en-US" sz="4400" b="1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5850C88-15FF-4ACD-8943-EDE2332FED97}"/>
                </a:ext>
              </a:extLst>
            </p:cNvPr>
            <p:cNvSpPr txBox="1"/>
            <p:nvPr/>
          </p:nvSpPr>
          <p:spPr>
            <a:xfrm rot="16200000">
              <a:off x="806654" y="13265359"/>
              <a:ext cx="31447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/>
                <a:t>shHUWE1</a:t>
              </a:r>
              <a:endParaRPr lang="ko-KR" altLang="en-US" sz="4400" b="1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2703292-EF67-40D2-8907-A40EE3840F73}"/>
                </a:ext>
              </a:extLst>
            </p:cNvPr>
            <p:cNvSpPr txBox="1"/>
            <p:nvPr/>
          </p:nvSpPr>
          <p:spPr>
            <a:xfrm>
              <a:off x="3191223" y="3034119"/>
              <a:ext cx="23989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 err="1"/>
                <a:t>siCTL</a:t>
              </a:r>
              <a:endParaRPr lang="ko-KR" altLang="en-US" sz="4400" b="1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36A6A32-A2A1-4FD5-9F2C-77E50CD4B2C4}"/>
                </a:ext>
              </a:extLst>
            </p:cNvPr>
            <p:cNvSpPr txBox="1"/>
            <p:nvPr/>
          </p:nvSpPr>
          <p:spPr>
            <a:xfrm>
              <a:off x="6223424" y="3034117"/>
              <a:ext cx="23989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/>
                <a:t>siATG101</a:t>
              </a:r>
              <a:endParaRPr lang="ko-KR" altLang="en-US" sz="4400" b="1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36A6A32-A2A1-4FD5-9F2C-77E50CD4B2C4}"/>
                </a:ext>
              </a:extLst>
            </p:cNvPr>
            <p:cNvSpPr txBox="1"/>
            <p:nvPr/>
          </p:nvSpPr>
          <p:spPr>
            <a:xfrm>
              <a:off x="9255629" y="2430199"/>
              <a:ext cx="239899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/>
                <a:t>siATG101</a:t>
              </a:r>
            </a:p>
            <a:p>
              <a:pPr algn="ctr"/>
              <a:r>
                <a:rPr lang="en-US" altLang="ko-KR" sz="4400" b="1" dirty="0"/>
                <a:t>+siWIPI2</a:t>
              </a:r>
              <a:endParaRPr lang="ko-KR" altLang="en-US" sz="4400" b="1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2244898" y="35145008"/>
            <a:ext cx="276554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(c)</a:t>
            </a:r>
          </a:p>
        </p:txBody>
      </p:sp>
    </p:spTree>
    <p:extLst>
      <p:ext uri="{BB962C8B-B14F-4D97-AF65-F5344CB8AC3E}">
        <p14:creationId xmlns:p14="http://schemas.microsoft.com/office/powerpoint/2010/main" val="1723978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228</Words>
  <Application>Microsoft Office PowerPoint</Application>
  <PresentationFormat>사용자 지정</PresentationFormat>
  <Paragraphs>68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SimSun</vt:lpstr>
      <vt:lpstr>맑은 고딕</vt:lpstr>
      <vt:lpstr>Arial</vt:lpstr>
      <vt:lpstr>Calibri</vt:lpstr>
      <vt:lpstr>Calibri Light</vt:lpstr>
      <vt:lpstr>Palatino Linotype</vt:lpstr>
      <vt:lpstr>Times New Roman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Jaesang</dc:creator>
  <cp:lastModifiedBy>Jaesang</cp:lastModifiedBy>
  <cp:revision>3</cp:revision>
  <dcterms:created xsi:type="dcterms:W3CDTF">2021-08-22T13:00:24Z</dcterms:created>
  <dcterms:modified xsi:type="dcterms:W3CDTF">2021-08-22T13:16:00Z</dcterms:modified>
</cp:coreProperties>
</file>