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er, Franziska" initials="AF" lastIdx="8" clrIdx="0"/>
  <p:cmAuthor id="2" name=" " initials="" lastIdx="3" clrIdx="1">
    <p:extLst>
      <p:ext uri="{19B8F6BF-5375-455C-9EA6-DF929625EA0E}">
        <p15:presenceInfo xmlns:p15="http://schemas.microsoft.com/office/powerpoint/2012/main" userId=" 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BF"/>
    <a:srgbClr val="FF9966"/>
    <a:srgbClr val="1E99B0"/>
    <a:srgbClr val="FD7F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7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912" y="120"/>
      </p:cViewPr>
      <p:guideLst>
        <p:guide orient="horz" pos="209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A27542-6296-47D6-8D6F-6A51E575E032}" type="datetimeFigureOut">
              <a:rPr lang="de-DE" smtClean="0"/>
              <a:t>26.10.2021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37237-CD50-46F8-B073-9FAE3A4FBF5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1451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842D3-1E09-4CC1-A505-F228E4AD9C22}" type="datetimeFigureOut">
              <a:rPr lang="de-DE" smtClean="0"/>
              <a:t>26.10.2021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5F341-3639-4A5E-A473-92BEA02DEF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0127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842D3-1E09-4CC1-A505-F228E4AD9C22}" type="datetimeFigureOut">
              <a:rPr lang="de-DE" smtClean="0"/>
              <a:t>26.10.2021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5F341-3639-4A5E-A473-92BEA02DEF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420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842D3-1E09-4CC1-A505-F228E4AD9C22}" type="datetimeFigureOut">
              <a:rPr lang="de-DE" smtClean="0"/>
              <a:t>26.10.2021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5F341-3639-4A5E-A473-92BEA02DEF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5330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842D3-1E09-4CC1-A505-F228E4AD9C22}" type="datetimeFigureOut">
              <a:rPr lang="de-DE" smtClean="0"/>
              <a:t>26.10.2021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5F341-3639-4A5E-A473-92BEA02DEF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0805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842D3-1E09-4CC1-A505-F228E4AD9C22}" type="datetimeFigureOut">
              <a:rPr lang="de-DE" smtClean="0"/>
              <a:t>26.10.2021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5F341-3639-4A5E-A473-92BEA02DEF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9675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842D3-1E09-4CC1-A505-F228E4AD9C22}" type="datetimeFigureOut">
              <a:rPr lang="de-DE" smtClean="0"/>
              <a:t>26.10.2021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5F341-3639-4A5E-A473-92BEA02DEF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2060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842D3-1E09-4CC1-A505-F228E4AD9C22}" type="datetimeFigureOut">
              <a:rPr lang="de-DE" smtClean="0"/>
              <a:t>26.10.2021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5F341-3639-4A5E-A473-92BEA02DEF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6505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842D3-1E09-4CC1-A505-F228E4AD9C22}" type="datetimeFigureOut">
              <a:rPr lang="de-DE" smtClean="0"/>
              <a:t>26.10.2021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5F341-3639-4A5E-A473-92BEA02DEF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631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842D3-1E09-4CC1-A505-F228E4AD9C22}" type="datetimeFigureOut">
              <a:rPr lang="de-DE" smtClean="0"/>
              <a:t>26.10.2021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5F341-3639-4A5E-A473-92BEA02DEF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5116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842D3-1E09-4CC1-A505-F228E4AD9C22}" type="datetimeFigureOut">
              <a:rPr lang="de-DE" smtClean="0"/>
              <a:t>26.10.2021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5F341-3639-4A5E-A473-92BEA02DEF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6724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842D3-1E09-4CC1-A505-F228E4AD9C22}" type="datetimeFigureOut">
              <a:rPr lang="de-DE" smtClean="0"/>
              <a:t>26.10.2021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5F341-3639-4A5E-A473-92BEA02DEF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098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842D3-1E09-4CC1-A505-F228E4AD9C22}" type="datetimeFigureOut">
              <a:rPr lang="de-DE" smtClean="0"/>
              <a:t>26.10.2021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5F341-3639-4A5E-A473-92BEA02DEF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6607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28">
            <a:extLst>
              <a:ext uri="{FF2B5EF4-FFF2-40B4-BE49-F238E27FC236}">
                <a16:creationId xmlns:a16="http://schemas.microsoft.com/office/drawing/2014/main" id="{60D031B8-EC71-41F5-83D3-E72805F16494}"/>
              </a:ext>
            </a:extLst>
          </p:cNvPr>
          <p:cNvSpPr txBox="1"/>
          <p:nvPr/>
        </p:nvSpPr>
        <p:spPr>
          <a:xfrm>
            <a:off x="1606296" y="499481"/>
            <a:ext cx="2668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S1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3223067" y="3281534"/>
            <a:ext cx="1050180" cy="37194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1" rIns="68580" bIns="34291" numCol="1" rtlCol="0" anchor="t" anchorCtr="0" compatLnSpc="1">
            <a:prstTxWarp prst="textNoShape">
              <a:avLst/>
            </a:prstTxWarp>
          </a:bodyPr>
          <a:lstStyle/>
          <a:p>
            <a:pPr algn="ctr" defTabSz="685798"/>
            <a:r>
              <a:rPr lang="en-US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POT1</a:t>
            </a:r>
          </a:p>
          <a:p>
            <a:pPr algn="ctr" defTabSz="685798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p.Q199*</a:t>
            </a:r>
          </a:p>
        </p:txBody>
      </p:sp>
      <p:sp>
        <p:nvSpPr>
          <p:cNvPr id="18" name="Rechteck 17"/>
          <p:cNvSpPr/>
          <p:nvPr/>
        </p:nvSpPr>
        <p:spPr>
          <a:xfrm>
            <a:off x="3032414" y="1430532"/>
            <a:ext cx="1313361" cy="285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98">
              <a:defRPr/>
            </a:pPr>
            <a:r>
              <a:rPr lang="en-US" sz="10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TRIO-DD_018</a:t>
            </a:r>
          </a:p>
        </p:txBody>
      </p:sp>
      <p:sp>
        <p:nvSpPr>
          <p:cNvPr id="19" name="Rechteck 18"/>
          <p:cNvSpPr/>
          <p:nvPr/>
        </p:nvSpPr>
        <p:spPr>
          <a:xfrm>
            <a:off x="2054966" y="1871606"/>
            <a:ext cx="1313361" cy="285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98">
              <a:defRPr/>
            </a:pPr>
            <a:r>
              <a:rPr lang="en-US" sz="10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</a:t>
            </a:r>
          </a:p>
        </p:txBody>
      </p:sp>
      <p:sp>
        <p:nvSpPr>
          <p:cNvPr id="20" name="Rechteck 19"/>
          <p:cNvSpPr/>
          <p:nvPr/>
        </p:nvSpPr>
        <p:spPr>
          <a:xfrm>
            <a:off x="4093178" y="1873334"/>
            <a:ext cx="1313361" cy="285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98">
              <a:defRPr/>
            </a:pPr>
            <a:r>
              <a:rPr lang="en-US" sz="10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Father</a:t>
            </a:r>
          </a:p>
        </p:txBody>
      </p:sp>
      <p:sp>
        <p:nvSpPr>
          <p:cNvPr id="21" name="Rechteck 20"/>
          <p:cNvSpPr/>
          <p:nvPr/>
        </p:nvSpPr>
        <p:spPr>
          <a:xfrm>
            <a:off x="2055894" y="4797089"/>
            <a:ext cx="1313361" cy="285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98">
              <a:defRPr/>
            </a:pPr>
            <a:r>
              <a:rPr lang="en-US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Reverse Strand:</a:t>
            </a:r>
          </a:p>
        </p:txBody>
      </p:sp>
      <p:sp>
        <p:nvSpPr>
          <p:cNvPr id="22" name="Rechteck 21"/>
          <p:cNvSpPr/>
          <p:nvPr/>
        </p:nvSpPr>
        <p:spPr>
          <a:xfrm>
            <a:off x="4093176" y="4776802"/>
            <a:ext cx="1313361" cy="285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98">
              <a:defRPr/>
            </a:pPr>
            <a:r>
              <a:rPr lang="en-US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pic>
        <p:nvPicPr>
          <p:cNvPr id="23" name="Inhaltsplatzhalter 6">
            <a:extLst>
              <a:ext uri="{FF2B5EF4-FFF2-40B4-BE49-F238E27FC236}">
                <a16:creationId xmlns:a16="http://schemas.microsoft.com/office/drawing/2014/main" id="{8BB748FD-0352-4E73-A606-FEB6C2F5CD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47" t="3485" r="7867" b="10341"/>
          <a:stretch/>
        </p:blipFill>
        <p:spPr>
          <a:xfrm>
            <a:off x="2194633" y="3686953"/>
            <a:ext cx="1000387" cy="1023871"/>
          </a:xfrm>
          <a:ln w="19050">
            <a:noFill/>
          </a:ln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2AC63EB3-A5FB-45F0-A9F3-2EC5B36C720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54" t="4297" b="9528"/>
          <a:stretch/>
        </p:blipFill>
        <p:spPr>
          <a:xfrm>
            <a:off x="4224767" y="3696612"/>
            <a:ext cx="1050180" cy="1023871"/>
          </a:xfrm>
          <a:prstGeom prst="rect">
            <a:avLst/>
          </a:prstGeom>
        </p:spPr>
      </p:pic>
      <p:pic>
        <p:nvPicPr>
          <p:cNvPr id="25" name="Grafik 24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9" t="2507" r="30539" b="9757"/>
          <a:stretch/>
        </p:blipFill>
        <p:spPr>
          <a:xfrm>
            <a:off x="2193320" y="2172067"/>
            <a:ext cx="1001700" cy="1023300"/>
          </a:xfrm>
          <a:prstGeom prst="rect">
            <a:avLst/>
          </a:prstGeom>
        </p:spPr>
      </p:pic>
      <p:pic>
        <p:nvPicPr>
          <p:cNvPr id="26" name="Grafik 25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7" t="4448" r="36310" b="10699"/>
          <a:stretch/>
        </p:blipFill>
        <p:spPr>
          <a:xfrm>
            <a:off x="4273247" y="2172067"/>
            <a:ext cx="1001700" cy="1023300"/>
          </a:xfrm>
          <a:prstGeom prst="rect">
            <a:avLst/>
          </a:prstGeom>
        </p:spPr>
      </p:pic>
      <p:sp>
        <p:nvSpPr>
          <p:cNvPr id="27" name="Rechteck 26"/>
          <p:cNvSpPr/>
          <p:nvPr/>
        </p:nvSpPr>
        <p:spPr>
          <a:xfrm>
            <a:off x="2054966" y="3223428"/>
            <a:ext cx="1313360" cy="285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98">
              <a:defRPr/>
            </a:pPr>
            <a:r>
              <a:rPr lang="en-US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Forward Strand:</a:t>
            </a:r>
          </a:p>
        </p:txBody>
      </p:sp>
      <p:sp>
        <p:nvSpPr>
          <p:cNvPr id="28" name="Rechteck 27"/>
          <p:cNvSpPr/>
          <p:nvPr/>
        </p:nvSpPr>
        <p:spPr>
          <a:xfrm>
            <a:off x="4273247" y="3241039"/>
            <a:ext cx="1133289" cy="285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98">
              <a:defRPr/>
            </a:pPr>
            <a:r>
              <a:rPr lang="en-US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2F9DA011-767E-6C4C-AE8C-14D308DF8081}"/>
              </a:ext>
            </a:extLst>
          </p:cNvPr>
          <p:cNvSpPr txBox="1"/>
          <p:nvPr/>
        </p:nvSpPr>
        <p:spPr>
          <a:xfrm>
            <a:off x="1656588" y="1746256"/>
            <a:ext cx="2600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2F9DA011-767E-6C4C-AE8C-14D308DF8081}"/>
              </a:ext>
            </a:extLst>
          </p:cNvPr>
          <p:cNvSpPr txBox="1"/>
          <p:nvPr/>
        </p:nvSpPr>
        <p:spPr>
          <a:xfrm>
            <a:off x="6459571" y="1716370"/>
            <a:ext cx="2600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32" name="Grafik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9574" y="2493966"/>
            <a:ext cx="4397452" cy="1453996"/>
          </a:xfrm>
          <a:prstGeom prst="rect">
            <a:avLst/>
          </a:prstGeom>
        </p:spPr>
      </p:pic>
      <p:cxnSp>
        <p:nvCxnSpPr>
          <p:cNvPr id="33" name="Gerade Verbindung mit Pfeil 32"/>
          <p:cNvCxnSpPr/>
          <p:nvPr/>
        </p:nvCxnSpPr>
        <p:spPr bwMode="auto">
          <a:xfrm>
            <a:off x="2749431" y="2511937"/>
            <a:ext cx="0" cy="180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Gerade Verbindung mit Pfeil 33"/>
          <p:cNvCxnSpPr/>
          <p:nvPr/>
        </p:nvCxnSpPr>
        <p:spPr bwMode="auto">
          <a:xfrm>
            <a:off x="2773361" y="4009487"/>
            <a:ext cx="0" cy="180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Rechteck 1"/>
          <p:cNvSpPr/>
          <p:nvPr/>
        </p:nvSpPr>
        <p:spPr>
          <a:xfrm>
            <a:off x="2545574" y="2312680"/>
            <a:ext cx="45557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85798">
              <a:defRPr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C&gt;T</a:t>
            </a:r>
          </a:p>
        </p:txBody>
      </p:sp>
      <p:sp>
        <p:nvSpPr>
          <p:cNvPr id="3" name="Rechteck 2"/>
          <p:cNvSpPr/>
          <p:nvPr/>
        </p:nvSpPr>
        <p:spPr>
          <a:xfrm>
            <a:off x="2545140" y="3789839"/>
            <a:ext cx="4700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85798">
              <a:defRPr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G&gt;A</a:t>
            </a:r>
          </a:p>
        </p:txBody>
      </p:sp>
    </p:spTree>
    <p:extLst>
      <p:ext uri="{BB962C8B-B14F-4D97-AF65-F5344CB8AC3E}">
        <p14:creationId xmlns:p14="http://schemas.microsoft.com/office/powerpoint/2010/main" val="1533711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440422" y="1890163"/>
            <a:ext cx="1255083" cy="41549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p.Q199* </a:t>
            </a:r>
            <a:r>
              <a:rPr lang="de-DE" sz="1000" i="1" dirty="0">
                <a:latin typeface="Arial" panose="020B0604020202020204" pitchFamily="34" charset="0"/>
                <a:cs typeface="Arial" panose="020B0604020202020204" pitchFamily="34" charset="0"/>
              </a:rPr>
              <a:t>POT1</a:t>
            </a:r>
          </a:p>
          <a:p>
            <a:pPr algn="ctr"/>
            <a:r>
              <a:rPr lang="de-DE" sz="10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G&gt;A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2462843" y="3777628"/>
            <a:ext cx="1102226" cy="25391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WT POT1</a:t>
            </a:r>
          </a:p>
        </p:txBody>
      </p:sp>
      <p:cxnSp>
        <p:nvCxnSpPr>
          <p:cNvPr id="6" name="Gerade Verbindung mit Pfeil 5"/>
          <p:cNvCxnSpPr/>
          <p:nvPr/>
        </p:nvCxnSpPr>
        <p:spPr bwMode="auto">
          <a:xfrm>
            <a:off x="2997693" y="2403654"/>
            <a:ext cx="54006" cy="1264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Gerade Verbindung mit Pfeil 6"/>
          <p:cNvCxnSpPr/>
          <p:nvPr/>
        </p:nvCxnSpPr>
        <p:spPr bwMode="auto">
          <a:xfrm>
            <a:off x="3036379" y="4128726"/>
            <a:ext cx="54006" cy="1264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9" name="Grafik 8" descr="\\med\zfs\80\public\AG-Hauer\04 Personen\Pia\Doktorarbeit Kinderonkologie\Methoden\Transfektion\Sequencing results transfection\WT_F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73" r="26393" b="11975"/>
          <a:stretch/>
        </p:blipFill>
        <p:spPr bwMode="auto">
          <a:xfrm>
            <a:off x="4587943" y="4282552"/>
            <a:ext cx="1578094" cy="955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Grafik 9" descr="\\med\zfs\80\public\AG-Hauer\04 Personen\Pia\Doktorarbeit Kinderonkologie\Methoden\Transfektion\Sequencing results transfection\Q199 mut._F.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2" r="23365" b="12152"/>
          <a:stretch/>
        </p:blipFill>
        <p:spPr bwMode="auto">
          <a:xfrm>
            <a:off x="4671101" y="2553907"/>
            <a:ext cx="1566000" cy="945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feld 2"/>
          <p:cNvSpPr txBox="1">
            <a:spLocks noChangeArrowheads="1"/>
          </p:cNvSpPr>
          <p:nvPr/>
        </p:nvSpPr>
        <p:spPr bwMode="auto">
          <a:xfrm>
            <a:off x="4860332" y="3809852"/>
            <a:ext cx="1105372" cy="25564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 algn="ctr">
              <a:lnSpc>
                <a:spcPct val="107000"/>
              </a:lnSpc>
            </a:pPr>
            <a:r>
              <a:rPr lang="de-D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WT POT1</a:t>
            </a:r>
          </a:p>
          <a:p>
            <a:pPr algn="ctr">
              <a:lnSpc>
                <a:spcPct val="107000"/>
              </a:lnSpc>
            </a:pPr>
            <a:r>
              <a:rPr lang="de-D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de-D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de-D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de-D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de-D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12" name="Textfeld 2"/>
          <p:cNvSpPr txBox="1">
            <a:spLocks noChangeArrowheads="1"/>
          </p:cNvSpPr>
          <p:nvPr/>
        </p:nvSpPr>
        <p:spPr bwMode="auto">
          <a:xfrm>
            <a:off x="4774536" y="1878873"/>
            <a:ext cx="1258915" cy="40370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 algn="ctr">
              <a:lnSpc>
                <a:spcPct val="107000"/>
              </a:lnSpc>
            </a:pPr>
            <a:r>
              <a:rPr lang="de-D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p.Q199* </a:t>
            </a:r>
            <a:r>
              <a:rPr lang="de-DE" sz="10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POT1</a:t>
            </a:r>
          </a:p>
          <a:p>
            <a:pPr algn="ctr">
              <a:lnSpc>
                <a:spcPct val="107000"/>
              </a:lnSpc>
            </a:pPr>
            <a:r>
              <a:rPr lang="de-DE" sz="1000" b="1" dirty="0">
                <a:solidFill>
                  <a:srgbClr val="92D05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G&gt;A</a:t>
            </a:r>
          </a:p>
          <a:p>
            <a:pPr algn="ctr">
              <a:lnSpc>
                <a:spcPct val="107000"/>
              </a:lnSpc>
            </a:pPr>
            <a:r>
              <a:rPr lang="de-D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de-D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de-D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de-D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de-D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p:cxnSp>
        <p:nvCxnSpPr>
          <p:cNvPr id="13" name="Gerade Verbindung mit Pfeil 12"/>
          <p:cNvCxnSpPr/>
          <p:nvPr/>
        </p:nvCxnSpPr>
        <p:spPr bwMode="auto">
          <a:xfrm>
            <a:off x="5349986" y="2379285"/>
            <a:ext cx="54006" cy="1264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4" name="Grafik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7549" y="4128726"/>
            <a:ext cx="118883" cy="192041"/>
          </a:xfrm>
          <a:prstGeom prst="rect">
            <a:avLst/>
          </a:prstGeom>
        </p:spPr>
      </p:pic>
      <p:pic>
        <p:nvPicPr>
          <p:cNvPr id="15" name="Grafik 14" descr="\\med\zfs\80\public\AG-Hauer\04 Personen\Pia\Doktorarbeit Kinderonkologie\Methoden\Transfektion\Sequencing results transfection\WT_F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73" r="26393" b="14179"/>
          <a:stretch/>
        </p:blipFill>
        <p:spPr bwMode="auto">
          <a:xfrm>
            <a:off x="2201583" y="4287952"/>
            <a:ext cx="1718032" cy="945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07" b="13678"/>
          <a:stretch/>
        </p:blipFill>
        <p:spPr>
          <a:xfrm>
            <a:off x="2201584" y="2546485"/>
            <a:ext cx="1718033" cy="945000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60D031B8-EC71-41F5-83D3-E72805F16494}"/>
              </a:ext>
            </a:extLst>
          </p:cNvPr>
          <p:cNvSpPr txBox="1"/>
          <p:nvPr/>
        </p:nvSpPr>
        <p:spPr>
          <a:xfrm>
            <a:off x="1591106" y="504457"/>
            <a:ext cx="2668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S2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2F9DA011-767E-6C4C-AE8C-14D308DF8081}"/>
              </a:ext>
            </a:extLst>
          </p:cNvPr>
          <p:cNvSpPr txBox="1"/>
          <p:nvPr/>
        </p:nvSpPr>
        <p:spPr>
          <a:xfrm>
            <a:off x="1728846" y="1426650"/>
            <a:ext cx="2600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F9DA011-767E-6C4C-AE8C-14D308DF8081}"/>
              </a:ext>
            </a:extLst>
          </p:cNvPr>
          <p:cNvSpPr txBox="1"/>
          <p:nvPr/>
        </p:nvSpPr>
        <p:spPr>
          <a:xfrm>
            <a:off x="7694094" y="1342299"/>
            <a:ext cx="2600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201583" y="1334742"/>
            <a:ext cx="17180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Cloning</a:t>
            </a: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POT1</a:t>
            </a: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 p.Q199*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4549385" y="1184701"/>
            <a:ext cx="17740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Transfection</a:t>
            </a: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POT1 p.Q199* </a:t>
            </a:r>
          </a:p>
          <a:p>
            <a:pPr algn="ctr"/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in HEK293T </a:t>
            </a:r>
            <a:r>
              <a:rPr lang="de-DE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endParaRPr lang="de-DE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87427" y="1839371"/>
            <a:ext cx="1603123" cy="2190527"/>
          </a:xfrm>
          <a:prstGeom prst="rect">
            <a:avLst/>
          </a:prstGeom>
        </p:spPr>
      </p:pic>
      <p:sp>
        <p:nvSpPr>
          <p:cNvPr id="23" name="Rechteck 22"/>
          <p:cNvSpPr/>
          <p:nvPr/>
        </p:nvSpPr>
        <p:spPr>
          <a:xfrm>
            <a:off x="593528" y="4617533"/>
            <a:ext cx="1608055" cy="285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98">
              <a:defRPr/>
            </a:pPr>
            <a:r>
              <a:rPr lang="en-US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Reverse Strand: G&gt;A</a:t>
            </a:r>
          </a:p>
        </p:txBody>
      </p:sp>
      <p:cxnSp>
        <p:nvCxnSpPr>
          <p:cNvPr id="17" name="Gerade Verbindung mit Pfeil 16"/>
          <p:cNvCxnSpPr/>
          <p:nvPr/>
        </p:nvCxnSpPr>
        <p:spPr>
          <a:xfrm flipH="1">
            <a:off x="9634524" y="3906982"/>
            <a:ext cx="18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/>
          <p:nvPr/>
        </p:nvCxnSpPr>
        <p:spPr>
          <a:xfrm flipH="1">
            <a:off x="9590550" y="3273451"/>
            <a:ext cx="18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9724524" y="3150340"/>
            <a:ext cx="6217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POT1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9770550" y="3786711"/>
            <a:ext cx="11308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Truncated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POT1</a:t>
            </a:r>
          </a:p>
        </p:txBody>
      </p:sp>
      <p:sp>
        <p:nvSpPr>
          <p:cNvPr id="26" name="Rechteck 25"/>
          <p:cNvSpPr/>
          <p:nvPr/>
        </p:nvSpPr>
        <p:spPr>
          <a:xfrm>
            <a:off x="593527" y="2867058"/>
            <a:ext cx="1608055" cy="285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98">
              <a:defRPr/>
            </a:pPr>
            <a:r>
              <a:rPr lang="en-US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Reverse Strand: G&gt;A</a:t>
            </a:r>
          </a:p>
        </p:txBody>
      </p:sp>
    </p:spTree>
    <p:extLst>
      <p:ext uri="{BB962C8B-B14F-4D97-AF65-F5344CB8AC3E}">
        <p14:creationId xmlns:p14="http://schemas.microsoft.com/office/powerpoint/2010/main" val="44317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28">
            <a:extLst>
              <a:ext uri="{FF2B5EF4-FFF2-40B4-BE49-F238E27FC236}">
                <a16:creationId xmlns:a16="http://schemas.microsoft.com/office/drawing/2014/main" id="{60D031B8-EC71-41F5-83D3-E72805F16494}"/>
              </a:ext>
            </a:extLst>
          </p:cNvPr>
          <p:cNvSpPr txBox="1"/>
          <p:nvPr/>
        </p:nvSpPr>
        <p:spPr>
          <a:xfrm>
            <a:off x="1623880" y="499018"/>
            <a:ext cx="2668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S3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915" y="1371814"/>
            <a:ext cx="4684024" cy="305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998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60D031B8-EC71-41F5-83D3-E72805F16494}"/>
              </a:ext>
            </a:extLst>
          </p:cNvPr>
          <p:cNvSpPr txBox="1"/>
          <p:nvPr/>
        </p:nvSpPr>
        <p:spPr>
          <a:xfrm>
            <a:off x="1623880" y="499018"/>
            <a:ext cx="2668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4</a:t>
            </a:r>
          </a:p>
        </p:txBody>
      </p:sp>
      <p:sp>
        <p:nvSpPr>
          <p:cNvPr id="5" name="Textfeld 4"/>
          <p:cNvSpPr txBox="1"/>
          <p:nvPr/>
        </p:nvSpPr>
        <p:spPr>
          <a:xfrm rot="16200000">
            <a:off x="1930640" y="2333353"/>
            <a:ext cx="638504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REH</a:t>
            </a:r>
          </a:p>
        </p:txBody>
      </p:sp>
      <p:sp>
        <p:nvSpPr>
          <p:cNvPr id="6" name="Textfeld 5"/>
          <p:cNvSpPr txBox="1"/>
          <p:nvPr/>
        </p:nvSpPr>
        <p:spPr>
          <a:xfrm rot="16200000">
            <a:off x="2231326" y="2253933"/>
            <a:ext cx="833291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JURKAT</a:t>
            </a:r>
          </a:p>
        </p:txBody>
      </p:sp>
      <p:sp>
        <p:nvSpPr>
          <p:cNvPr id="7" name="Textfeld 6"/>
          <p:cNvSpPr txBox="1"/>
          <p:nvPr/>
        </p:nvSpPr>
        <p:spPr>
          <a:xfrm rot="16200000">
            <a:off x="2649504" y="2341518"/>
            <a:ext cx="6385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HL-60</a:t>
            </a:r>
          </a:p>
        </p:txBody>
      </p:sp>
      <p:sp>
        <p:nvSpPr>
          <p:cNvPr id="8" name="Textfeld 7"/>
          <p:cNvSpPr txBox="1"/>
          <p:nvPr/>
        </p:nvSpPr>
        <p:spPr>
          <a:xfrm rot="16200000">
            <a:off x="2909243" y="2226068"/>
            <a:ext cx="8890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OCI-AML3</a:t>
            </a:r>
          </a:p>
        </p:txBody>
      </p:sp>
      <p:sp>
        <p:nvSpPr>
          <p:cNvPr id="9" name="Textfeld 8"/>
          <p:cNvSpPr txBox="1"/>
          <p:nvPr/>
        </p:nvSpPr>
        <p:spPr>
          <a:xfrm rot="16200000">
            <a:off x="3408936" y="2333352"/>
            <a:ext cx="6385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KG-1</a:t>
            </a:r>
          </a:p>
        </p:txBody>
      </p:sp>
      <p:sp>
        <p:nvSpPr>
          <p:cNvPr id="10" name="Textfeld 9"/>
          <p:cNvSpPr txBox="1"/>
          <p:nvPr/>
        </p:nvSpPr>
        <p:spPr>
          <a:xfrm rot="16200000">
            <a:off x="3707022" y="2257596"/>
            <a:ext cx="8406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MV4-11</a:t>
            </a:r>
          </a:p>
        </p:txBody>
      </p:sp>
      <p:sp>
        <p:nvSpPr>
          <p:cNvPr id="11" name="Textfeld 10"/>
          <p:cNvSpPr txBox="1"/>
          <p:nvPr/>
        </p:nvSpPr>
        <p:spPr>
          <a:xfrm rot="16200000">
            <a:off x="4028597" y="2229731"/>
            <a:ext cx="8963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ML-2</a:t>
            </a:r>
          </a:p>
        </p:txBody>
      </p:sp>
      <p:sp>
        <p:nvSpPr>
          <p:cNvPr id="12" name="Geschweifte Klammer links 11"/>
          <p:cNvSpPr/>
          <p:nvPr/>
        </p:nvSpPr>
        <p:spPr>
          <a:xfrm rot="5400000">
            <a:off x="3714623" y="1132817"/>
            <a:ext cx="157558" cy="1725539"/>
          </a:xfrm>
          <a:prstGeom prst="leftBrace">
            <a:avLst>
              <a:gd name="adj1" fmla="val 8333"/>
              <a:gd name="adj2" fmla="val 513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000">
              <a:ln>
                <a:solidFill>
                  <a:schemeClr val="tx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Geschweifte Klammer links 12"/>
          <p:cNvSpPr/>
          <p:nvPr/>
        </p:nvSpPr>
        <p:spPr>
          <a:xfrm rot="5400000">
            <a:off x="2373675" y="1677609"/>
            <a:ext cx="150515" cy="62891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000">
              <a:ln>
                <a:solidFill>
                  <a:schemeClr val="tx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586186" y="1605133"/>
            <a:ext cx="6264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AML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2304115" y="1605133"/>
            <a:ext cx="6264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365735" y="2817592"/>
            <a:ext cx="6838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58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365736" y="3100174"/>
            <a:ext cx="8640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94" t="13718" r="32047" b="82872"/>
          <a:stretch/>
        </p:blipFill>
        <p:spPr>
          <a:xfrm>
            <a:off x="2045798" y="3145244"/>
            <a:ext cx="2670793" cy="2515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23" t="7792" r="31973" b="89330"/>
          <a:stretch/>
        </p:blipFill>
        <p:spPr>
          <a:xfrm>
            <a:off x="2045798" y="2846258"/>
            <a:ext cx="2670793" cy="22524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0" name="TextBox 2"/>
          <p:cNvSpPr txBox="1"/>
          <p:nvPr/>
        </p:nvSpPr>
        <p:spPr>
          <a:xfrm>
            <a:off x="4846489" y="2848446"/>
            <a:ext cx="6838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POT1 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4846488" y="3119592"/>
            <a:ext cx="7677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2F9DA011-767E-6C4C-AE8C-14D308DF8081}"/>
              </a:ext>
            </a:extLst>
          </p:cNvPr>
          <p:cNvSpPr txBox="1"/>
          <p:nvPr/>
        </p:nvSpPr>
        <p:spPr>
          <a:xfrm>
            <a:off x="1667781" y="1142433"/>
            <a:ext cx="2600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5B072240-9FEC-4484-8425-10D9461353D1}"/>
              </a:ext>
            </a:extLst>
          </p:cNvPr>
          <p:cNvSpPr txBox="1"/>
          <p:nvPr/>
        </p:nvSpPr>
        <p:spPr>
          <a:xfrm>
            <a:off x="1667781" y="5939672"/>
            <a:ext cx="28792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TAACTATTGTGGACCAGACAA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565FDC6D-0475-4AC8-BA3F-E17E5DA59951}"/>
              </a:ext>
            </a:extLst>
          </p:cNvPr>
          <p:cNvSpPr txBox="1"/>
          <p:nvPr/>
        </p:nvSpPr>
        <p:spPr>
          <a:xfrm>
            <a:off x="2555365" y="4184178"/>
            <a:ext cx="8640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shRNA1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062D72C-8F21-45A1-8360-E5FE2CD954CC}"/>
              </a:ext>
            </a:extLst>
          </p:cNvPr>
          <p:cNvSpPr txBox="1"/>
          <p:nvPr/>
        </p:nvSpPr>
        <p:spPr>
          <a:xfrm>
            <a:off x="6416239" y="4184178"/>
            <a:ext cx="8640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shRNA2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Grafik 1">
            <a:extLst>
              <a:ext uri="{FF2B5EF4-FFF2-40B4-BE49-F238E27FC236}">
                <a16:creationId xmlns:a16="http://schemas.microsoft.com/office/drawing/2014/main" id="{3545FA5C-7F76-4AF9-B7BC-D763CD6BE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21"/>
          <a:stretch>
            <a:fillRect/>
          </a:stretch>
        </p:blipFill>
        <p:spPr bwMode="auto">
          <a:xfrm>
            <a:off x="1723763" y="4759582"/>
            <a:ext cx="25273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Grafik 2">
            <a:extLst>
              <a:ext uri="{FF2B5EF4-FFF2-40B4-BE49-F238E27FC236}">
                <a16:creationId xmlns:a16="http://schemas.microsoft.com/office/drawing/2014/main" id="{022D1027-DD23-4FBE-963B-6D1611F53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70"/>
          <a:stretch>
            <a:fillRect/>
          </a:stretch>
        </p:blipFill>
        <p:spPr bwMode="auto">
          <a:xfrm>
            <a:off x="5514787" y="4759582"/>
            <a:ext cx="26670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22434CAF-53D4-4C13-B7FF-B08B9A72BCE6}"/>
              </a:ext>
            </a:extLst>
          </p:cNvPr>
          <p:cNvSpPr txBox="1"/>
          <p:nvPr/>
        </p:nvSpPr>
        <p:spPr>
          <a:xfrm>
            <a:off x="4493213" y="5141202"/>
            <a:ext cx="830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HL-60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3A37FDC2-35C3-4B09-8F57-044BF92F7FD5}"/>
              </a:ext>
            </a:extLst>
          </p:cNvPr>
          <p:cNvSpPr txBox="1"/>
          <p:nvPr/>
        </p:nvSpPr>
        <p:spPr>
          <a:xfrm>
            <a:off x="5456661" y="5961843"/>
            <a:ext cx="29141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CGGAGCATCATTTCTTCTAAA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2F9DA011-767E-6C4C-AE8C-14D308DF8081}"/>
              </a:ext>
            </a:extLst>
          </p:cNvPr>
          <p:cNvSpPr txBox="1"/>
          <p:nvPr/>
        </p:nvSpPr>
        <p:spPr>
          <a:xfrm>
            <a:off x="1667781" y="3981931"/>
            <a:ext cx="2600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40" name="Grafik 39">
            <a:extLst>
              <a:ext uri="{FF2B5EF4-FFF2-40B4-BE49-F238E27FC236}">
                <a16:creationId xmlns:a16="http://schemas.microsoft.com/office/drawing/2014/main" id="{7D753AA0-3C20-48E4-B8EB-9C1A2032AE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72109" y="4938609"/>
            <a:ext cx="2410945" cy="832230"/>
          </a:xfrm>
          <a:prstGeom prst="rect">
            <a:avLst/>
          </a:prstGeom>
        </p:spPr>
      </p:pic>
      <p:sp>
        <p:nvSpPr>
          <p:cNvPr id="41" name="Textfeld 40">
            <a:extLst>
              <a:ext uri="{FF2B5EF4-FFF2-40B4-BE49-F238E27FC236}">
                <a16:creationId xmlns:a16="http://schemas.microsoft.com/office/drawing/2014/main" id="{D04CBCED-862F-4DC0-A330-44BC103AE3AD}"/>
              </a:ext>
            </a:extLst>
          </p:cNvPr>
          <p:cNvSpPr txBox="1"/>
          <p:nvPr/>
        </p:nvSpPr>
        <p:spPr>
          <a:xfrm>
            <a:off x="4314207" y="5816560"/>
            <a:ext cx="11374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specific sequences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134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60D031B8-EC71-41F5-83D3-E72805F16494}"/>
              </a:ext>
            </a:extLst>
          </p:cNvPr>
          <p:cNvSpPr txBox="1"/>
          <p:nvPr/>
        </p:nvSpPr>
        <p:spPr>
          <a:xfrm>
            <a:off x="1703513" y="476672"/>
            <a:ext cx="2668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Supplementary Table S1</a:t>
            </a:r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1908740" y="1367591"/>
          <a:ext cx="3590925" cy="1359218"/>
        </p:xfrm>
        <a:graphic>
          <a:graphicData uri="http://schemas.openxmlformats.org/drawingml/2006/table">
            <a:tbl>
              <a:tblPr/>
              <a:tblGrid>
                <a:gridCol w="1334996">
                  <a:extLst>
                    <a:ext uri="{9D8B030D-6E8A-4147-A177-3AD203B41FA5}">
                      <a16:colId xmlns:a16="http://schemas.microsoft.com/office/drawing/2014/main" val="1040580760"/>
                    </a:ext>
                  </a:extLst>
                </a:gridCol>
                <a:gridCol w="1684808">
                  <a:extLst>
                    <a:ext uri="{9D8B030D-6E8A-4147-A177-3AD203B41FA5}">
                      <a16:colId xmlns:a16="http://schemas.microsoft.com/office/drawing/2014/main" val="1356399134"/>
                    </a:ext>
                  </a:extLst>
                </a:gridCol>
                <a:gridCol w="571121">
                  <a:extLst>
                    <a:ext uri="{9D8B030D-6E8A-4147-A177-3AD203B41FA5}">
                      <a16:colId xmlns:a16="http://schemas.microsoft.com/office/drawing/2014/main" val="2814761917"/>
                    </a:ext>
                  </a:extLst>
                </a:gridCol>
              </a:tblGrid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1" i="0" u="sng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Shelterin</a:t>
                      </a:r>
                      <a:r>
                        <a:rPr lang="de-DE" sz="800" b="1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b="1" i="0" u="sng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Complex</a:t>
                      </a:r>
                      <a:endParaRPr lang="de-DE" sz="800" b="1" i="0" u="sng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7936005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endParaRPr lang="de-DE" sz="800" b="1" i="0" u="sng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366580"/>
                  </a:ext>
                </a:extLst>
              </a:tr>
              <a:tr h="247174"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Yeast (Schizosaccharomyces pombe)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Human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8206203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ss</a:t>
                      </a:r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-DNA-</a:t>
                      </a:r>
                      <a:r>
                        <a:rPr lang="de-DE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binding</a:t>
                      </a:r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subcomplex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Pot1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POT1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8421963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Tpz1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TPP1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6390774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ds-DNA-binding subcomplex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Taz1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TRF1, TRF2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033650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Poz1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TIN2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5846407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ds</a:t>
                      </a:r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-DNA-</a:t>
                      </a:r>
                      <a:r>
                        <a:rPr lang="de-DE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associated</a:t>
                      </a:r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factors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Rap1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RAP1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11625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2444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60D031B8-EC71-41F5-83D3-E72805F16494}"/>
              </a:ext>
            </a:extLst>
          </p:cNvPr>
          <p:cNvSpPr txBox="1"/>
          <p:nvPr/>
        </p:nvSpPr>
        <p:spPr>
          <a:xfrm>
            <a:off x="183023" y="0"/>
            <a:ext cx="2668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>
                <a:latin typeface="Arial" panose="020B0604020202020204" pitchFamily="34" charset="0"/>
                <a:cs typeface="Arial" panose="020B0604020202020204" pitchFamily="34" charset="0"/>
              </a:rPr>
              <a:t>Table S2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451308"/>
              </p:ext>
            </p:extLst>
          </p:nvPr>
        </p:nvGraphicFramePr>
        <p:xfrm>
          <a:off x="1380350" y="338554"/>
          <a:ext cx="9162144" cy="6271018"/>
        </p:xfrm>
        <a:graphic>
          <a:graphicData uri="http://schemas.openxmlformats.org/drawingml/2006/table">
            <a:tbl>
              <a:tblPr/>
              <a:tblGrid>
                <a:gridCol w="1070292">
                  <a:extLst>
                    <a:ext uri="{9D8B030D-6E8A-4147-A177-3AD203B41FA5}">
                      <a16:colId xmlns:a16="http://schemas.microsoft.com/office/drawing/2014/main" val="2566940120"/>
                    </a:ext>
                  </a:extLst>
                </a:gridCol>
                <a:gridCol w="2616210">
                  <a:extLst>
                    <a:ext uri="{9D8B030D-6E8A-4147-A177-3AD203B41FA5}">
                      <a16:colId xmlns:a16="http://schemas.microsoft.com/office/drawing/2014/main" val="364817623"/>
                    </a:ext>
                  </a:extLst>
                </a:gridCol>
                <a:gridCol w="5475642">
                  <a:extLst>
                    <a:ext uri="{9D8B030D-6E8A-4147-A177-3AD203B41FA5}">
                      <a16:colId xmlns:a16="http://schemas.microsoft.com/office/drawing/2014/main" val="1138965411"/>
                    </a:ext>
                  </a:extLst>
                </a:gridCol>
              </a:tblGrid>
              <a:tr h="1016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TRIO-DD_18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7052693"/>
                  </a:ext>
                </a:extLst>
              </a:tr>
              <a:tr h="10247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Tumor type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082" marR="5082" marT="50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Acute myeloid leukemia M0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75441"/>
                  </a:ext>
                </a:extLst>
              </a:tr>
              <a:tr h="101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CNS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082" marR="5082" marT="50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negative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4760553"/>
                  </a:ext>
                </a:extLst>
              </a:tr>
              <a:tr h="1839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Initial blood analysis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hemoglobin 3.9 mmol/l, leucocytes 0.4 Gpt/l, thrombocytes 54 Gpt/l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8745028"/>
                  </a:ext>
                </a:extLst>
              </a:tr>
              <a:tr h="18397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Initial </a:t>
                      </a:r>
                      <a:b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bone marrow</a:t>
                      </a:r>
                      <a:b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puncture and biopsy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Morphology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70% leukemic blasts, POX and Esterase negative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6113249"/>
                  </a:ext>
                </a:extLst>
              </a:tr>
              <a:tr h="5417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Cytogenetics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karyotype 46, XY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Monosomy 7q (derivative chromosome 7)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translocation t(10;12)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46,XY,-7,t(10;12)(p12;q14),+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mar,inc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[10]/46,XY[5].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nuc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ish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16q22(CBFBx2[100/100],17q21.1 (RARAx2)[100/100]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698108"/>
                  </a:ext>
                </a:extLst>
              </a:tr>
              <a:tr h="8995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Immunophenotype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CD34+ CD117+ CD33+ CD13+- CD56+ CD7+ MPO- </a:t>
                      </a:r>
                    </a:p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Acute myeloid leukemia (AML)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0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Exclusion: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• deletion 5q, 12p, 20q 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• p53 loss 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• gain chromosome 8 or 21 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• translocation in 11q23, 17q21, t(8;21), t(6,9)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• translocation/Inversion 3q26 or 16q22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• translocation t(9:22)(q34;q11.2) --&gt; BCR/ABL1-Fusion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3970830"/>
                  </a:ext>
                </a:extLst>
              </a:tr>
              <a:tr h="4523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Pathology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CD3+ T-cells: 10% of cells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CD79a+ B-cells: 10-20% of cells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CD34+ blasts: 60-70% of cells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MPO positive cells: &lt;1%: 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leans towards acute leukemia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882295"/>
                  </a:ext>
                </a:extLst>
              </a:tr>
              <a:tr h="9656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Second</a:t>
                      </a:r>
                      <a:b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bone marrow</a:t>
                      </a:r>
                      <a:b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puncture and biopsy </a:t>
                      </a:r>
                      <a:b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after one cycle of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Azacitidine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Morphology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56% leukemic blasts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0198278"/>
                  </a:ext>
                </a:extLst>
              </a:tr>
              <a:tr h="5417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Cytogenetics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karyotype 46, XY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Monosomy 7q (derivative chromosome 7)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translocation t(10;12)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46,XY,der(7)add(7)(p11)add(7)(q11),?t(10;12){p12;q14)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Jnc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[4]/46,XY[1l].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nuc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ish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cen7(CEP7x2),7q31(D7S486x1)[41/100] F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9103847"/>
                  </a:ext>
                </a:extLst>
              </a:tr>
              <a:tr h="1931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Immunophenotype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portion of myeloid associated blasts (CD34+CD117+CD33+CD13+ -) is elevated.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2364232"/>
                  </a:ext>
                </a:extLst>
              </a:tr>
              <a:tr h="3628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Pathology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CD34+ and CD117+: 50%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MPO: &lt;5%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immunohistology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: Acute myeloid leukemia with monosomy 7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6540842"/>
                  </a:ext>
                </a:extLst>
              </a:tr>
              <a:tr h="18397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Granulocytes /blood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Molecular genetics 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sng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Exclusion: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mutations in GATA2, RUNX1 SAMD9, SAMD9L</a:t>
                      </a:r>
                      <a:endParaRPr lang="en-US" sz="1000" b="0" i="0" u="sng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9635733"/>
                  </a:ext>
                </a:extLst>
              </a:tr>
              <a:tr h="1016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Telomere length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shortened (T/S ratio 1.42)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494607"/>
                  </a:ext>
                </a:extLst>
              </a:tr>
              <a:tr h="1016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Paroxysmal nocturnal hemoglobinuria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negative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7186021"/>
                  </a:ext>
                </a:extLst>
              </a:tr>
              <a:tr h="1016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Fibroblasts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Testing for Fanconi anemia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negative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555869"/>
                  </a:ext>
                </a:extLst>
              </a:tr>
              <a:tr h="101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Family history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082" marR="5082" marT="50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mother died non-cancer related</a:t>
                      </a:r>
                    </a:p>
                  </a:txBody>
                  <a:tcPr marL="5082" marR="5082" marT="50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5029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9318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60D031B8-EC71-41F5-83D3-E72805F16494}"/>
              </a:ext>
            </a:extLst>
          </p:cNvPr>
          <p:cNvSpPr txBox="1"/>
          <p:nvPr/>
        </p:nvSpPr>
        <p:spPr>
          <a:xfrm>
            <a:off x="223628" y="187914"/>
            <a:ext cx="2668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Supplementary Table S3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6149124"/>
              </p:ext>
            </p:extLst>
          </p:nvPr>
        </p:nvGraphicFramePr>
        <p:xfrm>
          <a:off x="1171074" y="1354647"/>
          <a:ext cx="8721071" cy="3110358"/>
        </p:xfrm>
        <a:graphic>
          <a:graphicData uri="http://schemas.openxmlformats.org/drawingml/2006/table">
            <a:tbl>
              <a:tblPr/>
              <a:tblGrid>
                <a:gridCol w="3593246">
                  <a:extLst>
                    <a:ext uri="{9D8B030D-6E8A-4147-A177-3AD203B41FA5}">
                      <a16:colId xmlns:a16="http://schemas.microsoft.com/office/drawing/2014/main" val="1199483124"/>
                    </a:ext>
                  </a:extLst>
                </a:gridCol>
                <a:gridCol w="5127825">
                  <a:extLst>
                    <a:ext uri="{9D8B030D-6E8A-4147-A177-3AD203B41FA5}">
                      <a16:colId xmlns:a16="http://schemas.microsoft.com/office/drawing/2014/main" val="425640996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TRIO-DD_18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9954932"/>
                  </a:ext>
                </a:extLst>
              </a:tr>
              <a:tr h="190500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Therapy protocol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EWOG/MDS adapted with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593472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en-US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</a:t>
                      </a: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line: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Cytarabine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(Induction) followed by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Azacitidine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4202104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en-US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line: modified FLA with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Fludarabine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Cytarabine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PEG-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Asparaginase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8178693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intrathecal therapy: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Cytarabine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MTX and Prednisolone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39795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Stratification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applicable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1137973"/>
                  </a:ext>
                </a:extLst>
              </a:tr>
              <a:tr h="190500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Stem cell transplantation (SCT)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donor (half brother): HLA-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haplo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-ident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556597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blood group minor incompatibility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8902734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donor CMV positive, recipient CMV negative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3304568"/>
                  </a:ext>
                </a:extLst>
              </a:tr>
              <a:tr h="337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Transplantation conditioning chemotherapy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Busulfan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Melphalan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Fludarabine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5927542"/>
                  </a:ext>
                </a:extLst>
              </a:tr>
              <a:tr h="27205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Graft-vs-Host</a:t>
                      </a: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Disease prophylaxis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Post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Cyc,Tacrolimus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Mycophenolatmofetil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2116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Current status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day +364 after SCT and healthy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53065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Relapse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923725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Toxicity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acute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cholecystitis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7667674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PEG-associated pancreatitis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49529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4137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677</Words>
  <Application>Microsoft Office PowerPoint</Application>
  <PresentationFormat>Widescreen</PresentationFormat>
  <Paragraphs>154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Universitätsklinik Carl Gustav Carus Dresden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Schedel, Anne</dc:creator>
  <cp:lastModifiedBy>MDPI-49</cp:lastModifiedBy>
  <cp:revision>203</cp:revision>
  <dcterms:created xsi:type="dcterms:W3CDTF">2020-11-01T10:42:30Z</dcterms:created>
  <dcterms:modified xsi:type="dcterms:W3CDTF">2021-10-26T13:44:33Z</dcterms:modified>
</cp:coreProperties>
</file>