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60" r:id="rId2"/>
    <p:sldId id="401" r:id="rId3"/>
    <p:sldId id="403" r:id="rId4"/>
    <p:sldId id="404" r:id="rId5"/>
    <p:sldId id="405" r:id="rId6"/>
    <p:sldId id="406" r:id="rId7"/>
    <p:sldId id="396" r:id="rId8"/>
    <p:sldId id="397" r:id="rId9"/>
    <p:sldId id="398" r:id="rId10"/>
    <p:sldId id="410" r:id="rId11"/>
  </p:sldIdLst>
  <p:sldSz cx="6858000" cy="9906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9" autoAdjust="0"/>
    <p:restoredTop sz="94660"/>
  </p:normalViewPr>
  <p:slideViewPr>
    <p:cSldViewPr snapToGrid="0">
      <p:cViewPr varScale="1">
        <p:scale>
          <a:sx n="47" d="100"/>
          <a:sy n="47" d="100"/>
        </p:scale>
        <p:origin x="200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B17478-0F6E-40E2-A5DD-5A92C3507B27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43138" y="1243013"/>
            <a:ext cx="2320925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BE8F0-1C1D-4ACC-AFAA-F36D78EF92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278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err="1"/>
              <a:t>Sas</a:t>
            </a:r>
            <a:r>
              <a:rPr kumimoji="1" lang="ja-JP" altLang="en-US" dirty="0"/>
              <a:t>、</a:t>
            </a:r>
            <a:r>
              <a:rPr kumimoji="1" lang="en-US" altLang="ja-JP" dirty="0"/>
              <a:t>Sa3</a:t>
            </a:r>
            <a:r>
              <a:rPr kumimoji="1" lang="ja-JP" altLang="en-US" dirty="0"/>
              <a:t>、</a:t>
            </a:r>
            <a:r>
              <a:rPr kumimoji="1" lang="en-US" altLang="ja-JP" dirty="0"/>
              <a:t>HSC-3</a:t>
            </a:r>
            <a:r>
              <a:rPr kumimoji="1" lang="ja-JP" altLang="en-US" dirty="0"/>
              <a:t>について</a:t>
            </a:r>
            <a:r>
              <a:rPr kumimoji="1" lang="en-US" altLang="ja-JP" dirty="0"/>
              <a:t>siRNA</a:t>
            </a:r>
            <a:r>
              <a:rPr kumimoji="1" lang="ja-JP" altLang="en-US" dirty="0"/>
              <a:t>をトランスフェクションを行い</a:t>
            </a:r>
            <a:r>
              <a:rPr kumimoji="1" lang="en-US" altLang="ja-JP" dirty="0" err="1"/>
              <a:t>si</a:t>
            </a:r>
            <a:r>
              <a:rPr kumimoji="1" lang="ja-JP" altLang="en-US" dirty="0"/>
              <a:t>効果確認目的の</a:t>
            </a:r>
            <a:r>
              <a:rPr kumimoji="1" lang="en-US" altLang="ja-JP" dirty="0"/>
              <a:t>WB</a:t>
            </a:r>
            <a:r>
              <a:rPr kumimoji="1" lang="ja-JP" altLang="en-US" dirty="0"/>
              <a:t>を行いました。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681-D301-7E4D-B223-23C0B7E1E1B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4738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err="1"/>
              <a:t>Sas</a:t>
            </a:r>
            <a:r>
              <a:rPr kumimoji="1" lang="ja-JP" altLang="en-US" dirty="0"/>
              <a:t>、</a:t>
            </a:r>
            <a:r>
              <a:rPr kumimoji="1" lang="en-US" altLang="ja-JP" dirty="0"/>
              <a:t>Sa3</a:t>
            </a:r>
            <a:r>
              <a:rPr kumimoji="1" lang="ja-JP" altLang="en-US" dirty="0"/>
              <a:t>、</a:t>
            </a:r>
            <a:r>
              <a:rPr kumimoji="1" lang="en-US" altLang="ja-JP" dirty="0"/>
              <a:t>HSC-3</a:t>
            </a:r>
            <a:r>
              <a:rPr kumimoji="1" lang="ja-JP" altLang="en-US" dirty="0"/>
              <a:t>について</a:t>
            </a:r>
            <a:r>
              <a:rPr kumimoji="1" lang="en-US" altLang="ja-JP" dirty="0"/>
              <a:t>siRNA</a:t>
            </a:r>
            <a:r>
              <a:rPr kumimoji="1" lang="ja-JP" altLang="en-US" dirty="0"/>
              <a:t>をトランスフェクションを行い</a:t>
            </a:r>
            <a:r>
              <a:rPr kumimoji="1" lang="en-US" altLang="ja-JP" dirty="0" err="1"/>
              <a:t>si</a:t>
            </a:r>
            <a:r>
              <a:rPr kumimoji="1" lang="ja-JP" altLang="en-US" dirty="0"/>
              <a:t>効果確認目的の</a:t>
            </a:r>
            <a:r>
              <a:rPr kumimoji="1" lang="en-US" altLang="ja-JP" dirty="0"/>
              <a:t>WB</a:t>
            </a:r>
            <a:r>
              <a:rPr kumimoji="1" lang="ja-JP" altLang="en-US" dirty="0"/>
              <a:t>を行いました。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681-D301-7E4D-B223-23C0B7E1E1B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437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err="1"/>
              <a:t>Sas</a:t>
            </a:r>
            <a:r>
              <a:rPr kumimoji="1" lang="ja-JP" altLang="en-US" dirty="0"/>
              <a:t>、</a:t>
            </a:r>
            <a:r>
              <a:rPr kumimoji="1" lang="en-US" altLang="ja-JP" dirty="0"/>
              <a:t>Sa3</a:t>
            </a:r>
            <a:r>
              <a:rPr kumimoji="1" lang="ja-JP" altLang="en-US" dirty="0"/>
              <a:t>、</a:t>
            </a:r>
            <a:r>
              <a:rPr kumimoji="1" lang="en-US" altLang="ja-JP" dirty="0"/>
              <a:t>HSC-3</a:t>
            </a:r>
            <a:r>
              <a:rPr kumimoji="1" lang="ja-JP" altLang="en-US" dirty="0"/>
              <a:t>について</a:t>
            </a:r>
            <a:r>
              <a:rPr kumimoji="1" lang="en-US" altLang="ja-JP" dirty="0"/>
              <a:t>siRNA</a:t>
            </a:r>
            <a:r>
              <a:rPr kumimoji="1" lang="ja-JP" altLang="en-US" dirty="0"/>
              <a:t>をトランスフェクションを行い</a:t>
            </a:r>
            <a:r>
              <a:rPr kumimoji="1" lang="en-US" altLang="ja-JP" dirty="0" err="1"/>
              <a:t>si</a:t>
            </a:r>
            <a:r>
              <a:rPr kumimoji="1" lang="ja-JP" altLang="en-US" dirty="0"/>
              <a:t>効果確認目的の</a:t>
            </a:r>
            <a:r>
              <a:rPr kumimoji="1" lang="en-US" altLang="ja-JP" dirty="0"/>
              <a:t>WB</a:t>
            </a:r>
            <a:r>
              <a:rPr kumimoji="1" lang="ja-JP" altLang="en-US" dirty="0"/>
              <a:t>を行いました。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681-D301-7E4D-B223-23C0B7E1E1B4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2746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dirty="0" err="1"/>
              <a:t>Sas</a:t>
            </a:r>
            <a:r>
              <a:rPr kumimoji="1" lang="ja-JP" altLang="en-US" dirty="0"/>
              <a:t>、</a:t>
            </a:r>
            <a:r>
              <a:rPr kumimoji="1" lang="en-US" altLang="ja-JP" dirty="0"/>
              <a:t>Sa3</a:t>
            </a:r>
            <a:r>
              <a:rPr kumimoji="1" lang="ja-JP" altLang="en-US" dirty="0"/>
              <a:t>、</a:t>
            </a:r>
            <a:r>
              <a:rPr kumimoji="1" lang="en-US" altLang="ja-JP" dirty="0"/>
              <a:t>HSC-3</a:t>
            </a:r>
            <a:r>
              <a:rPr kumimoji="1" lang="ja-JP" altLang="en-US" dirty="0"/>
              <a:t>について</a:t>
            </a:r>
            <a:r>
              <a:rPr kumimoji="1" lang="en-US" altLang="ja-JP" dirty="0"/>
              <a:t>siRNA</a:t>
            </a:r>
            <a:r>
              <a:rPr kumimoji="1" lang="ja-JP" altLang="en-US" dirty="0"/>
              <a:t>をトランスフェクションを行い</a:t>
            </a:r>
            <a:r>
              <a:rPr kumimoji="1" lang="en-US" altLang="ja-JP" dirty="0" err="1"/>
              <a:t>si</a:t>
            </a:r>
            <a:r>
              <a:rPr kumimoji="1" lang="ja-JP" altLang="en-US" dirty="0"/>
              <a:t>効果確認目的の</a:t>
            </a:r>
            <a:r>
              <a:rPr kumimoji="1" lang="en-US" altLang="ja-JP" dirty="0"/>
              <a:t>WB</a:t>
            </a:r>
            <a:r>
              <a:rPr kumimoji="1" lang="ja-JP" altLang="en-US" dirty="0"/>
              <a:t>を行いました。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681-D301-7E4D-B223-23C0B7E1E1B4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3817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0712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88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876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8648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7440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3514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86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2033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6730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479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5071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ED96D-4BF7-4F11-9C0D-209F827A171E}" type="datetimeFigureOut">
              <a:rPr kumimoji="1" lang="ja-JP" altLang="en-US" smtClean="0"/>
              <a:t>2021/11/17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7F10-679C-4411-98E6-880EF8175C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6274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13" Type="http://schemas.openxmlformats.org/officeDocument/2006/relationships/image" Target="../media/image11.png"/><Relationship Id="rId18" Type="http://schemas.openxmlformats.org/officeDocument/2006/relationships/image" Target="../media/image14.png"/><Relationship Id="rId26" Type="http://schemas.openxmlformats.org/officeDocument/2006/relationships/image" Target="../media/image20.png"/><Relationship Id="rId3" Type="http://schemas.openxmlformats.org/officeDocument/2006/relationships/image" Target="../media/image2.png"/><Relationship Id="rId21" Type="http://schemas.microsoft.com/office/2007/relationships/hdphoto" Target="../media/hdphoto5.wdp"/><Relationship Id="rId7" Type="http://schemas.openxmlformats.org/officeDocument/2006/relationships/image" Target="../media/image6.jpg"/><Relationship Id="rId12" Type="http://schemas.microsoft.com/office/2007/relationships/hdphoto" Target="../media/hdphoto1.wdp"/><Relationship Id="rId17" Type="http://schemas.microsoft.com/office/2007/relationships/hdphoto" Target="../media/hdphoto3.wdp"/><Relationship Id="rId25" Type="http://schemas.openxmlformats.org/officeDocument/2006/relationships/image" Target="../media/image19.png"/><Relationship Id="rId2" Type="http://schemas.openxmlformats.org/officeDocument/2006/relationships/image" Target="../media/image1.png"/><Relationship Id="rId16" Type="http://schemas.openxmlformats.org/officeDocument/2006/relationships/image" Target="../media/image13.png"/><Relationship Id="rId20" Type="http://schemas.openxmlformats.org/officeDocument/2006/relationships/image" Target="../media/image15.png"/><Relationship Id="rId29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18.png"/><Relationship Id="rId5" Type="http://schemas.openxmlformats.org/officeDocument/2006/relationships/image" Target="../media/image4.png"/><Relationship Id="rId15" Type="http://schemas.microsoft.com/office/2007/relationships/hdphoto" Target="../media/hdphoto2.wdp"/><Relationship Id="rId23" Type="http://schemas.openxmlformats.org/officeDocument/2006/relationships/image" Target="../media/image17.png"/><Relationship Id="rId28" Type="http://schemas.microsoft.com/office/2007/relationships/hdphoto" Target="../media/hdphoto6.wdp"/><Relationship Id="rId10" Type="http://schemas.openxmlformats.org/officeDocument/2006/relationships/image" Target="../media/image9.jpg"/><Relationship Id="rId19" Type="http://schemas.microsoft.com/office/2007/relationships/hdphoto" Target="../media/hdphoto4.wdp"/><Relationship Id="rId31" Type="http://schemas.openxmlformats.org/officeDocument/2006/relationships/image" Target="../media/image23.png"/><Relationship Id="rId4" Type="http://schemas.openxmlformats.org/officeDocument/2006/relationships/image" Target="../media/image3.jpg"/><Relationship Id="rId9" Type="http://schemas.openxmlformats.org/officeDocument/2006/relationships/image" Target="../media/image8.jpg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openxmlformats.org/officeDocument/2006/relationships/image" Target="../media/image21.png"/><Relationship Id="rId30" Type="http://schemas.microsoft.com/office/2007/relationships/hdphoto" Target="../media/hdphoto7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1.jpg"/><Relationship Id="rId5" Type="http://schemas.openxmlformats.org/officeDocument/2006/relationships/image" Target="../media/image90.jpg"/><Relationship Id="rId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jpg"/><Relationship Id="rId4" Type="http://schemas.openxmlformats.org/officeDocument/2006/relationships/image" Target="../media/image26.jpg"/><Relationship Id="rId9" Type="http://schemas.openxmlformats.org/officeDocument/2006/relationships/image" Target="../media/image31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13" Type="http://schemas.openxmlformats.org/officeDocument/2006/relationships/image" Target="../media/image43.jpg"/><Relationship Id="rId18" Type="http://schemas.openxmlformats.org/officeDocument/2006/relationships/image" Target="../media/image4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12" Type="http://schemas.openxmlformats.org/officeDocument/2006/relationships/image" Target="../media/image42.jpg"/><Relationship Id="rId17" Type="http://schemas.openxmlformats.org/officeDocument/2006/relationships/image" Target="../media/image47.jpg"/><Relationship Id="rId2" Type="http://schemas.openxmlformats.org/officeDocument/2006/relationships/image" Target="../media/image32.jpg"/><Relationship Id="rId16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jpg"/><Relationship Id="rId15" Type="http://schemas.openxmlformats.org/officeDocument/2006/relationships/image" Target="../media/image45.jpg"/><Relationship Id="rId10" Type="http://schemas.openxmlformats.org/officeDocument/2006/relationships/image" Target="../media/image40.jpg"/><Relationship Id="rId19" Type="http://schemas.openxmlformats.org/officeDocument/2006/relationships/image" Target="../media/image49.jpg"/><Relationship Id="rId4" Type="http://schemas.openxmlformats.org/officeDocument/2006/relationships/image" Target="../media/image34.jpg"/><Relationship Id="rId9" Type="http://schemas.openxmlformats.org/officeDocument/2006/relationships/image" Target="../media/image39.jpg"/><Relationship Id="rId14" Type="http://schemas.openxmlformats.org/officeDocument/2006/relationships/image" Target="../media/image4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13" Type="http://schemas.openxmlformats.org/officeDocument/2006/relationships/image" Target="../media/image63.png"/><Relationship Id="rId18" Type="http://schemas.openxmlformats.org/officeDocument/2006/relationships/image" Target="../media/image67.png"/><Relationship Id="rId26" Type="http://schemas.openxmlformats.org/officeDocument/2006/relationships/image" Target="../media/image72.png"/><Relationship Id="rId3" Type="http://schemas.openxmlformats.org/officeDocument/2006/relationships/image" Target="../media/image57.png"/><Relationship Id="rId21" Type="http://schemas.openxmlformats.org/officeDocument/2006/relationships/image" Target="../media/image69.png"/><Relationship Id="rId7" Type="http://schemas.openxmlformats.org/officeDocument/2006/relationships/image" Target="../media/image60.png"/><Relationship Id="rId12" Type="http://schemas.microsoft.com/office/2007/relationships/hdphoto" Target="../media/hdphoto11.wdp"/><Relationship Id="rId17" Type="http://schemas.openxmlformats.org/officeDocument/2006/relationships/image" Target="../media/image66.png"/><Relationship Id="rId25" Type="http://schemas.openxmlformats.org/officeDocument/2006/relationships/image" Target="../media/image71.png"/><Relationship Id="rId2" Type="http://schemas.openxmlformats.org/officeDocument/2006/relationships/image" Target="../media/image56.png"/><Relationship Id="rId16" Type="http://schemas.openxmlformats.org/officeDocument/2006/relationships/image" Target="../media/image65.png"/><Relationship Id="rId20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11" Type="http://schemas.openxmlformats.org/officeDocument/2006/relationships/image" Target="../media/image62.png"/><Relationship Id="rId24" Type="http://schemas.microsoft.com/office/2007/relationships/hdphoto" Target="../media/hdphoto15.wdp"/><Relationship Id="rId5" Type="http://schemas.openxmlformats.org/officeDocument/2006/relationships/image" Target="../media/image59.png"/><Relationship Id="rId15" Type="http://schemas.microsoft.com/office/2007/relationships/hdphoto" Target="../media/hdphoto12.wdp"/><Relationship Id="rId23" Type="http://schemas.openxmlformats.org/officeDocument/2006/relationships/image" Target="../media/image70.png"/><Relationship Id="rId28" Type="http://schemas.microsoft.com/office/2007/relationships/hdphoto" Target="../media/hdphoto16.wdp"/><Relationship Id="rId10" Type="http://schemas.microsoft.com/office/2007/relationships/hdphoto" Target="../media/hdphoto10.wdp"/><Relationship Id="rId19" Type="http://schemas.openxmlformats.org/officeDocument/2006/relationships/image" Target="../media/image68.png"/><Relationship Id="rId4" Type="http://schemas.openxmlformats.org/officeDocument/2006/relationships/image" Target="../media/image58.png"/><Relationship Id="rId9" Type="http://schemas.openxmlformats.org/officeDocument/2006/relationships/image" Target="../media/image61.png"/><Relationship Id="rId14" Type="http://schemas.openxmlformats.org/officeDocument/2006/relationships/image" Target="../media/image64.png"/><Relationship Id="rId22" Type="http://schemas.microsoft.com/office/2007/relationships/hdphoto" Target="../media/hdphoto14.wdp"/><Relationship Id="rId27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7" Type="http://schemas.openxmlformats.org/officeDocument/2006/relationships/image" Target="../media/image79.jp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jpg"/><Relationship Id="rId4" Type="http://schemas.openxmlformats.org/officeDocument/2006/relationships/image" Target="../media/image7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1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860141" y="1313175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207082" y="1331158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3530930" y="1333246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374127" y="3194606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592042" y="1064112"/>
            <a:ext cx="2201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Migration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260138" y="8908658"/>
            <a:ext cx="491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×100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255306" y="7290716"/>
            <a:ext cx="863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E9469E31-B4A6-47CF-AACD-BE2F05080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4544" y="1598686"/>
            <a:ext cx="1016475" cy="1080000"/>
          </a:xfrm>
          <a:prstGeom prst="rect">
            <a:avLst/>
          </a:prstGeom>
        </p:spPr>
      </p:pic>
      <p:pic>
        <p:nvPicPr>
          <p:cNvPr id="63" name="図 62">
            <a:extLst>
              <a:ext uri="{FF2B5EF4-FFF2-40B4-BE49-F238E27FC236}">
                <a16:creationId xmlns:a16="http://schemas.microsoft.com/office/drawing/2014/main" id="{C61ACB72-E047-42BC-B1A0-42E96172E37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788113" y="1598686"/>
            <a:ext cx="1016475" cy="1080000"/>
          </a:xfrm>
          <a:prstGeom prst="rect">
            <a:avLst/>
          </a:prstGeom>
        </p:spPr>
      </p:pic>
      <p:pic>
        <p:nvPicPr>
          <p:cNvPr id="64" name="図 63">
            <a:extLst>
              <a:ext uri="{FF2B5EF4-FFF2-40B4-BE49-F238E27FC236}">
                <a16:creationId xmlns:a16="http://schemas.microsoft.com/office/drawing/2014/main" id="{480FAECF-76A3-47CE-829C-3A46B9093E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62" y="1598686"/>
            <a:ext cx="1016475" cy="1080000"/>
          </a:xfrm>
          <a:prstGeom prst="rect">
            <a:avLst/>
          </a:prstGeom>
        </p:spPr>
      </p:pic>
      <p:pic>
        <p:nvPicPr>
          <p:cNvPr id="65" name="図 64">
            <a:extLst>
              <a:ext uri="{FF2B5EF4-FFF2-40B4-BE49-F238E27FC236}">
                <a16:creationId xmlns:a16="http://schemas.microsoft.com/office/drawing/2014/main" id="{F24C7E33-8E0B-4C8C-B2E7-9DBBD89EAA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4266" y="1598686"/>
            <a:ext cx="1016475" cy="1080000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13D160A3-A960-46E9-9ADA-7C4F3C2868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7962" y="2793106"/>
            <a:ext cx="1016475" cy="1080000"/>
          </a:xfrm>
          <a:prstGeom prst="rect">
            <a:avLst/>
          </a:prstGeom>
        </p:spPr>
      </p:pic>
      <p:pic>
        <p:nvPicPr>
          <p:cNvPr id="67" name="図 66">
            <a:extLst>
              <a:ext uri="{FF2B5EF4-FFF2-40B4-BE49-F238E27FC236}">
                <a16:creationId xmlns:a16="http://schemas.microsoft.com/office/drawing/2014/main" id="{D5436832-C736-4BD5-9478-5B37A0885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66" y="2793106"/>
            <a:ext cx="1016475" cy="1080000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D1A90138-197F-4179-A90E-0CAD1AA0F1C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962" y="4035506"/>
            <a:ext cx="1016475" cy="1080000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88F3C20D-D89F-4E3B-80CF-238F578689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266" y="4035506"/>
            <a:ext cx="1016475" cy="1080000"/>
          </a:xfrm>
          <a:prstGeom prst="rect">
            <a:avLst/>
          </a:prstGeom>
        </p:spPr>
      </p:pic>
      <p:pic>
        <p:nvPicPr>
          <p:cNvPr id="70" name="図 69">
            <a:extLst>
              <a:ext uri="{FF2B5EF4-FFF2-40B4-BE49-F238E27FC236}">
                <a16:creationId xmlns:a16="http://schemas.microsoft.com/office/drawing/2014/main" id="{CE89326E-3F73-42D4-9588-244123458A6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182" y="2793106"/>
            <a:ext cx="1016475" cy="1080000"/>
          </a:xfrm>
          <a:prstGeom prst="rect">
            <a:avLst/>
          </a:prstGeom>
        </p:spPr>
      </p:pic>
      <p:pic>
        <p:nvPicPr>
          <p:cNvPr id="71" name="図 70">
            <a:extLst>
              <a:ext uri="{FF2B5EF4-FFF2-40B4-BE49-F238E27FC236}">
                <a16:creationId xmlns:a16="http://schemas.microsoft.com/office/drawing/2014/main" id="{D255776F-4AC5-4001-919C-8B121E695EF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182" y="4035506"/>
            <a:ext cx="1016475" cy="1080000"/>
          </a:xfrm>
          <a:prstGeom prst="rect">
            <a:avLst/>
          </a:prstGeom>
        </p:spPr>
      </p:pic>
      <p:pic>
        <p:nvPicPr>
          <p:cNvPr id="72" name="図 71">
            <a:extLst>
              <a:ext uri="{FF2B5EF4-FFF2-40B4-BE49-F238E27FC236}">
                <a16:creationId xmlns:a16="http://schemas.microsoft.com/office/drawing/2014/main" id="{708545C1-3A61-4174-A6E5-A3ED3E09B2B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16108" y="2793106"/>
            <a:ext cx="1016475" cy="1080000"/>
          </a:xfrm>
          <a:prstGeom prst="rect">
            <a:avLst/>
          </a:prstGeom>
        </p:spPr>
      </p:pic>
      <p:pic>
        <p:nvPicPr>
          <p:cNvPr id="73" name="図 72">
            <a:extLst>
              <a:ext uri="{FF2B5EF4-FFF2-40B4-BE49-F238E27FC236}">
                <a16:creationId xmlns:a16="http://schemas.microsoft.com/office/drawing/2014/main" id="{0143966F-E5C2-4A39-9997-B92A0EAEEF6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6108" y="4035506"/>
            <a:ext cx="1016475" cy="1080000"/>
          </a:xfrm>
          <a:prstGeom prst="rect">
            <a:avLst/>
          </a:prstGeom>
        </p:spPr>
      </p:pic>
      <p:pic>
        <p:nvPicPr>
          <p:cNvPr id="74" name="図 73">
            <a:extLst>
              <a:ext uri="{FF2B5EF4-FFF2-40B4-BE49-F238E27FC236}">
                <a16:creationId xmlns:a16="http://schemas.microsoft.com/office/drawing/2014/main" id="{4203DF18-427F-40DB-919E-0BA6ADF38AB7}"/>
              </a:ext>
            </a:extLst>
          </p:cNvPr>
          <p:cNvPicPr>
            <a:picLocks/>
          </p:cNvPicPr>
          <p:nvPr/>
        </p:nvPicPr>
        <p:blipFill>
          <a:blip r:embed="rId16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830" y="5508316"/>
            <a:ext cx="1015200" cy="1080000"/>
          </a:xfrm>
          <a:prstGeom prst="rect">
            <a:avLst/>
          </a:prstGeom>
        </p:spPr>
      </p:pic>
      <p:pic>
        <p:nvPicPr>
          <p:cNvPr id="102" name="図 101">
            <a:extLst>
              <a:ext uri="{FF2B5EF4-FFF2-40B4-BE49-F238E27FC236}">
                <a16:creationId xmlns:a16="http://schemas.microsoft.com/office/drawing/2014/main" id="{CE7F1876-AA86-4A14-AFFB-C6CE06E36498}"/>
              </a:ext>
            </a:extLst>
          </p:cNvPr>
          <p:cNvPicPr>
            <a:picLocks/>
          </p:cNvPicPr>
          <p:nvPr/>
        </p:nvPicPr>
        <p:blipFill>
          <a:blip r:embed="rId18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19237" y="5508316"/>
            <a:ext cx="1015200" cy="1080000"/>
          </a:xfrm>
          <a:prstGeom prst="rect">
            <a:avLst/>
          </a:prstGeom>
        </p:spPr>
      </p:pic>
      <p:pic>
        <p:nvPicPr>
          <p:cNvPr id="103" name="図 102">
            <a:extLst>
              <a:ext uri="{FF2B5EF4-FFF2-40B4-BE49-F238E27FC236}">
                <a16:creationId xmlns:a16="http://schemas.microsoft.com/office/drawing/2014/main" id="{A576932F-8500-45D7-A551-BDD2596DEBDB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166457" y="5517631"/>
            <a:ext cx="1015200" cy="1080000"/>
          </a:xfrm>
          <a:prstGeom prst="rect">
            <a:avLst/>
          </a:prstGeom>
        </p:spPr>
      </p:pic>
      <p:pic>
        <p:nvPicPr>
          <p:cNvPr id="104" name="図 103">
            <a:extLst>
              <a:ext uri="{FF2B5EF4-FFF2-40B4-BE49-F238E27FC236}">
                <a16:creationId xmlns:a16="http://schemas.microsoft.com/office/drawing/2014/main" id="{1DD2223A-FADC-4870-8B4D-26A773D6EAFD}"/>
              </a:ext>
            </a:extLst>
          </p:cNvPr>
          <p:cNvPicPr>
            <a:picLocks/>
          </p:cNvPicPr>
          <p:nvPr/>
        </p:nvPicPr>
        <p:blipFill>
          <a:blip r:embed="rId20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5835" y="5508316"/>
            <a:ext cx="1015200" cy="1080000"/>
          </a:xfrm>
          <a:prstGeom prst="rect">
            <a:avLst/>
          </a:prstGeom>
        </p:spPr>
      </p:pic>
      <p:pic>
        <p:nvPicPr>
          <p:cNvPr id="105" name="図 104">
            <a:extLst>
              <a:ext uri="{FF2B5EF4-FFF2-40B4-BE49-F238E27FC236}">
                <a16:creationId xmlns:a16="http://schemas.microsoft.com/office/drawing/2014/main" id="{9B022EAC-64CA-4DB9-865B-01ED47E71074}"/>
              </a:ext>
            </a:extLst>
          </p:cNvPr>
          <p:cNvPicPr>
            <a:picLocks/>
          </p:cNvPicPr>
          <p:nvPr/>
        </p:nvPicPr>
        <p:blipFill>
          <a:blip r:embed="rId22"/>
          <a:stretch>
            <a:fillRect/>
          </a:stretch>
        </p:blipFill>
        <p:spPr>
          <a:xfrm>
            <a:off x="2466816" y="6750716"/>
            <a:ext cx="1015200" cy="108000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A1E9D42C-5931-4A9C-B750-1324A9817299}"/>
              </a:ext>
            </a:extLst>
          </p:cNvPr>
          <p:cNvPicPr>
            <a:picLocks/>
          </p:cNvPicPr>
          <p:nvPr/>
        </p:nvPicPr>
        <p:blipFill>
          <a:blip r:embed="rId23"/>
          <a:stretch>
            <a:fillRect/>
          </a:stretch>
        </p:blipFill>
        <p:spPr>
          <a:xfrm>
            <a:off x="1120512" y="6750716"/>
            <a:ext cx="1015200" cy="1080000"/>
          </a:xfrm>
          <a:prstGeom prst="rect">
            <a:avLst/>
          </a:prstGeom>
        </p:spPr>
      </p:pic>
      <p:pic>
        <p:nvPicPr>
          <p:cNvPr id="107" name="図 106">
            <a:extLst>
              <a:ext uri="{FF2B5EF4-FFF2-40B4-BE49-F238E27FC236}">
                <a16:creationId xmlns:a16="http://schemas.microsoft.com/office/drawing/2014/main" id="{E3EF77B8-C142-4DBC-A06F-A74866BDEB18}"/>
              </a:ext>
            </a:extLst>
          </p:cNvPr>
          <p:cNvPicPr>
            <a:picLocks/>
          </p:cNvPicPr>
          <p:nvPr/>
        </p:nvPicPr>
        <p:blipFill>
          <a:blip r:embed="rId24"/>
          <a:stretch>
            <a:fillRect/>
          </a:stretch>
        </p:blipFill>
        <p:spPr>
          <a:xfrm>
            <a:off x="5166457" y="6750716"/>
            <a:ext cx="1015200" cy="1080000"/>
          </a:xfrm>
          <a:prstGeom prst="rect">
            <a:avLst/>
          </a:prstGeom>
        </p:spPr>
      </p:pic>
      <p:pic>
        <p:nvPicPr>
          <p:cNvPr id="108" name="図 107">
            <a:extLst>
              <a:ext uri="{FF2B5EF4-FFF2-40B4-BE49-F238E27FC236}">
                <a16:creationId xmlns:a16="http://schemas.microsoft.com/office/drawing/2014/main" id="{9E0CE6EF-E972-4B6E-9154-74624230019B}"/>
              </a:ext>
            </a:extLst>
          </p:cNvPr>
          <p:cNvPicPr>
            <a:picLocks/>
          </p:cNvPicPr>
          <p:nvPr/>
        </p:nvPicPr>
        <p:blipFill>
          <a:blip r:embed="rId25"/>
          <a:stretch>
            <a:fillRect/>
          </a:stretch>
        </p:blipFill>
        <p:spPr>
          <a:xfrm>
            <a:off x="1119237" y="8044102"/>
            <a:ext cx="1015200" cy="1080000"/>
          </a:xfrm>
          <a:prstGeom prst="rect">
            <a:avLst/>
          </a:prstGeom>
        </p:spPr>
      </p:pic>
      <p:pic>
        <p:nvPicPr>
          <p:cNvPr id="109" name="図 108">
            <a:extLst>
              <a:ext uri="{FF2B5EF4-FFF2-40B4-BE49-F238E27FC236}">
                <a16:creationId xmlns:a16="http://schemas.microsoft.com/office/drawing/2014/main" id="{227AAABF-6D2E-4AAE-971C-E9C7C62AFE53}"/>
              </a:ext>
            </a:extLst>
          </p:cNvPr>
          <p:cNvPicPr>
            <a:picLocks/>
          </p:cNvPicPr>
          <p:nvPr/>
        </p:nvPicPr>
        <p:blipFill>
          <a:blip r:embed="rId26"/>
          <a:stretch>
            <a:fillRect/>
          </a:stretch>
        </p:blipFill>
        <p:spPr>
          <a:xfrm>
            <a:off x="2466816" y="8044102"/>
            <a:ext cx="1015200" cy="1080000"/>
          </a:xfrm>
          <a:prstGeom prst="rect">
            <a:avLst/>
          </a:prstGeom>
        </p:spPr>
      </p:pic>
      <p:pic>
        <p:nvPicPr>
          <p:cNvPr id="110" name="図 109">
            <a:extLst>
              <a:ext uri="{FF2B5EF4-FFF2-40B4-BE49-F238E27FC236}">
                <a16:creationId xmlns:a16="http://schemas.microsoft.com/office/drawing/2014/main" id="{C2AA85C6-B3D3-4BBC-ACE3-424E685B81AF}"/>
              </a:ext>
            </a:extLst>
          </p:cNvPr>
          <p:cNvPicPr>
            <a:picLocks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9424" y="8044102"/>
            <a:ext cx="1015200" cy="1080000"/>
          </a:xfrm>
          <a:prstGeom prst="rect">
            <a:avLst/>
          </a:prstGeom>
        </p:spPr>
      </p:pic>
      <p:pic>
        <p:nvPicPr>
          <p:cNvPr id="111" name="図 110">
            <a:extLst>
              <a:ext uri="{FF2B5EF4-FFF2-40B4-BE49-F238E27FC236}">
                <a16:creationId xmlns:a16="http://schemas.microsoft.com/office/drawing/2014/main" id="{3FE63357-A47C-435C-A919-1B333D11B90A}"/>
              </a:ext>
            </a:extLst>
          </p:cNvPr>
          <p:cNvPicPr>
            <a:picLocks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3120" y="8044102"/>
            <a:ext cx="1015200" cy="1080000"/>
          </a:xfrm>
          <a:prstGeom prst="rect">
            <a:avLst/>
          </a:prstGeom>
        </p:spPr>
      </p:pic>
      <p:pic>
        <p:nvPicPr>
          <p:cNvPr id="112" name="図 111">
            <a:extLst>
              <a:ext uri="{FF2B5EF4-FFF2-40B4-BE49-F238E27FC236}">
                <a16:creationId xmlns:a16="http://schemas.microsoft.com/office/drawing/2014/main" id="{0BEF5BBE-4614-4314-8BF0-6677E8A2A434}"/>
              </a:ext>
            </a:extLst>
          </p:cNvPr>
          <p:cNvPicPr>
            <a:picLocks/>
          </p:cNvPicPr>
          <p:nvPr/>
        </p:nvPicPr>
        <p:blipFill>
          <a:blip r:embed="rId31"/>
          <a:stretch>
            <a:fillRect/>
          </a:stretch>
        </p:blipFill>
        <p:spPr>
          <a:xfrm>
            <a:off x="3813120" y="6750716"/>
            <a:ext cx="1015200" cy="1080000"/>
          </a:xfrm>
          <a:prstGeom prst="rect">
            <a:avLst/>
          </a:prstGeom>
        </p:spPr>
      </p:pic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5ABBA87F-EF1E-42AF-B22E-511D88EF8136}"/>
              </a:ext>
            </a:extLst>
          </p:cNvPr>
          <p:cNvSpPr txBox="1"/>
          <p:nvPr/>
        </p:nvSpPr>
        <p:spPr>
          <a:xfrm>
            <a:off x="4907361" y="133805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6FCDB3B-B7B8-4B73-8C60-9B6E180FFD64}"/>
              </a:ext>
            </a:extLst>
          </p:cNvPr>
          <p:cNvSpPr txBox="1"/>
          <p:nvPr/>
        </p:nvSpPr>
        <p:spPr>
          <a:xfrm>
            <a:off x="392374" y="9385046"/>
            <a:ext cx="607325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. Photomicrographs of cells subjected to migration assays. </a:t>
            </a:r>
            <a:endParaRPr lang="en-US" altLang="ja-JP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migration  assays following 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iCORO2A</a:t>
            </a:r>
            <a:r>
              <a:rPr lang="ja-JP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transfection in HNSCC cells. </a:t>
            </a:r>
          </a:p>
        </p:txBody>
      </p:sp>
    </p:spTree>
    <p:extLst>
      <p:ext uri="{BB962C8B-B14F-4D97-AF65-F5344CB8AC3E}">
        <p14:creationId xmlns:p14="http://schemas.microsoft.com/office/powerpoint/2010/main" val="3296117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2C240F3-FC1F-4742-AE26-354A2B913D07}"/>
              </a:ext>
            </a:extLst>
          </p:cNvPr>
          <p:cNvSpPr txBox="1"/>
          <p:nvPr/>
        </p:nvSpPr>
        <p:spPr>
          <a:xfrm>
            <a:off x="216930" y="107912"/>
            <a:ext cx="934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S10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33D88F0-02A7-442C-BBAB-AF2972797DAD}"/>
              </a:ext>
            </a:extLst>
          </p:cNvPr>
          <p:cNvSpPr txBox="1"/>
          <p:nvPr/>
        </p:nvSpPr>
        <p:spPr>
          <a:xfrm>
            <a:off x="5824348" y="1828851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C453E35-05B0-4617-B22B-EEF853F6B892}"/>
              </a:ext>
            </a:extLst>
          </p:cNvPr>
          <p:cNvSpPr txBox="1"/>
          <p:nvPr/>
        </p:nvSpPr>
        <p:spPr>
          <a:xfrm>
            <a:off x="2555801" y="6888416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B0DD0BD-BD5E-47F2-BC9E-59296BAC8A0D}"/>
              </a:ext>
            </a:extLst>
          </p:cNvPr>
          <p:cNvSpPr txBox="1"/>
          <p:nvPr/>
        </p:nvSpPr>
        <p:spPr>
          <a:xfrm rot="16200000">
            <a:off x="1693399" y="4040779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1E04B9C-B9C4-4E57-BEFB-1409BADA6C56}"/>
              </a:ext>
            </a:extLst>
          </p:cNvPr>
          <p:cNvSpPr txBox="1"/>
          <p:nvPr/>
        </p:nvSpPr>
        <p:spPr>
          <a:xfrm rot="16200000">
            <a:off x="1898572" y="4040779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FA32B4D5-C930-45C8-A4CB-1C718A3508CC}"/>
              </a:ext>
            </a:extLst>
          </p:cNvPr>
          <p:cNvSpPr txBox="1"/>
          <p:nvPr/>
        </p:nvSpPr>
        <p:spPr>
          <a:xfrm rot="16200000">
            <a:off x="1949148" y="4040779"/>
            <a:ext cx="1024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1FBC2023-6596-4351-8376-E4873F188B8F}"/>
              </a:ext>
            </a:extLst>
          </p:cNvPr>
          <p:cNvSpPr txBox="1"/>
          <p:nvPr/>
        </p:nvSpPr>
        <p:spPr>
          <a:xfrm rot="16200000">
            <a:off x="1638335" y="8615563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F9A5137C-09DA-4B70-8676-00D1B2729E47}"/>
              </a:ext>
            </a:extLst>
          </p:cNvPr>
          <p:cNvSpPr txBox="1"/>
          <p:nvPr/>
        </p:nvSpPr>
        <p:spPr>
          <a:xfrm rot="16200000">
            <a:off x="1843508" y="8615563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0C6C2BEE-C0C7-42DC-A3BA-BDA33E6F1283}"/>
              </a:ext>
            </a:extLst>
          </p:cNvPr>
          <p:cNvSpPr txBox="1"/>
          <p:nvPr/>
        </p:nvSpPr>
        <p:spPr>
          <a:xfrm rot="16200000">
            <a:off x="1962011" y="8615563"/>
            <a:ext cx="926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4894D6B7-A313-4F53-A0BC-8988A3E23FDC}"/>
              </a:ext>
            </a:extLst>
          </p:cNvPr>
          <p:cNvSpPr txBox="1"/>
          <p:nvPr/>
        </p:nvSpPr>
        <p:spPr>
          <a:xfrm>
            <a:off x="1765455" y="5093079"/>
            <a:ext cx="588623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35D58F6-BB4C-4B2D-8DA4-C8AE14FC4771}"/>
              </a:ext>
            </a:extLst>
          </p:cNvPr>
          <p:cNvSpPr txBox="1"/>
          <p:nvPr/>
        </p:nvSpPr>
        <p:spPr>
          <a:xfrm>
            <a:off x="1765549" y="244389"/>
            <a:ext cx="697243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5A62E44-9880-4327-84C6-2598DC0F0AC6}"/>
              </a:ext>
            </a:extLst>
          </p:cNvPr>
          <p:cNvSpPr txBox="1"/>
          <p:nvPr/>
        </p:nvSpPr>
        <p:spPr>
          <a:xfrm>
            <a:off x="575989" y="687237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42CB70-F40F-4235-A17C-98B8AA3D8ED5}"/>
              </a:ext>
            </a:extLst>
          </p:cNvPr>
          <p:cNvSpPr txBox="1"/>
          <p:nvPr/>
        </p:nvSpPr>
        <p:spPr>
          <a:xfrm>
            <a:off x="575989" y="944488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D418DF3-96CF-46FA-9961-95F114F140F9}"/>
              </a:ext>
            </a:extLst>
          </p:cNvPr>
          <p:cNvSpPr txBox="1"/>
          <p:nvPr/>
        </p:nvSpPr>
        <p:spPr>
          <a:xfrm>
            <a:off x="559600" y="1201740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819152C-D1C3-4C0A-854B-3C03114BD125}"/>
              </a:ext>
            </a:extLst>
          </p:cNvPr>
          <p:cNvSpPr txBox="1"/>
          <p:nvPr/>
        </p:nvSpPr>
        <p:spPr>
          <a:xfrm>
            <a:off x="584631" y="1992068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8D2F889-E727-4547-8612-874417CFE1D4}"/>
              </a:ext>
            </a:extLst>
          </p:cNvPr>
          <p:cNvSpPr txBox="1"/>
          <p:nvPr/>
        </p:nvSpPr>
        <p:spPr>
          <a:xfrm>
            <a:off x="559600" y="2414888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3FAE7BC-3DFE-47B8-BFFA-707DCA3A7715}"/>
              </a:ext>
            </a:extLst>
          </p:cNvPr>
          <p:cNvSpPr txBox="1"/>
          <p:nvPr/>
        </p:nvSpPr>
        <p:spPr>
          <a:xfrm>
            <a:off x="502698" y="2877421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C982DB7-320A-4194-9C9D-808D6CE271F1}"/>
              </a:ext>
            </a:extLst>
          </p:cNvPr>
          <p:cNvSpPr txBox="1"/>
          <p:nvPr/>
        </p:nvSpPr>
        <p:spPr>
          <a:xfrm>
            <a:off x="544401" y="3264588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6C220D4-054A-4CCB-A1A0-CE5B59CD5959}"/>
              </a:ext>
            </a:extLst>
          </p:cNvPr>
          <p:cNvSpPr txBox="1"/>
          <p:nvPr/>
        </p:nvSpPr>
        <p:spPr>
          <a:xfrm>
            <a:off x="550958" y="1481697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6525A81-CEBE-4E09-9B76-8726877C0187}"/>
              </a:ext>
            </a:extLst>
          </p:cNvPr>
          <p:cNvSpPr txBox="1"/>
          <p:nvPr/>
        </p:nvSpPr>
        <p:spPr>
          <a:xfrm>
            <a:off x="4822455" y="244389"/>
            <a:ext cx="848889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F03B1AD-B1DD-4B5F-B71B-6C85BBBCA202}"/>
              </a:ext>
            </a:extLst>
          </p:cNvPr>
          <p:cNvSpPr txBox="1"/>
          <p:nvPr/>
        </p:nvSpPr>
        <p:spPr>
          <a:xfrm rot="16200000">
            <a:off x="4933246" y="4049750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564D90-137C-4C6B-B23F-EB73156CFFB4}"/>
              </a:ext>
            </a:extLst>
          </p:cNvPr>
          <p:cNvSpPr txBox="1"/>
          <p:nvPr/>
        </p:nvSpPr>
        <p:spPr>
          <a:xfrm rot="16200000">
            <a:off x="5138419" y="4049750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13A7179-BA09-48C0-BFC0-BE8FF39E810C}"/>
              </a:ext>
            </a:extLst>
          </p:cNvPr>
          <p:cNvSpPr txBox="1"/>
          <p:nvPr/>
        </p:nvSpPr>
        <p:spPr>
          <a:xfrm rot="16200000">
            <a:off x="5188995" y="4049750"/>
            <a:ext cx="1024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0BF2C80-1768-47B3-96E2-5207B3216F74}"/>
              </a:ext>
            </a:extLst>
          </p:cNvPr>
          <p:cNvSpPr txBox="1"/>
          <p:nvPr/>
        </p:nvSpPr>
        <p:spPr>
          <a:xfrm>
            <a:off x="575989" y="5384698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7C69CA3-FC84-453A-ACD2-F703C0932EC9}"/>
              </a:ext>
            </a:extLst>
          </p:cNvPr>
          <p:cNvSpPr txBox="1"/>
          <p:nvPr/>
        </p:nvSpPr>
        <p:spPr>
          <a:xfrm>
            <a:off x="575989" y="5586381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53CF999-B67D-4691-9E62-71E958C22524}"/>
              </a:ext>
            </a:extLst>
          </p:cNvPr>
          <p:cNvSpPr txBox="1"/>
          <p:nvPr/>
        </p:nvSpPr>
        <p:spPr>
          <a:xfrm>
            <a:off x="587578" y="587217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BD125B5-2956-4816-A239-E05932C1D7F3}"/>
              </a:ext>
            </a:extLst>
          </p:cNvPr>
          <p:cNvSpPr txBox="1"/>
          <p:nvPr/>
        </p:nvSpPr>
        <p:spPr>
          <a:xfrm>
            <a:off x="608828" y="6537120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7D632DC-E0F2-4FE5-A003-300657607FA6}"/>
              </a:ext>
            </a:extLst>
          </p:cNvPr>
          <p:cNvSpPr txBox="1"/>
          <p:nvPr/>
        </p:nvSpPr>
        <p:spPr>
          <a:xfrm>
            <a:off x="586709" y="6960343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8374060-8A8E-4055-9194-E49E7037C27F}"/>
              </a:ext>
            </a:extLst>
          </p:cNvPr>
          <p:cNvSpPr txBox="1"/>
          <p:nvPr/>
        </p:nvSpPr>
        <p:spPr>
          <a:xfrm>
            <a:off x="544401" y="7392199"/>
            <a:ext cx="11337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3B9AA78-14E6-45B7-BA71-0D84E927BEAD}"/>
              </a:ext>
            </a:extLst>
          </p:cNvPr>
          <p:cNvSpPr txBox="1"/>
          <p:nvPr/>
        </p:nvSpPr>
        <p:spPr>
          <a:xfrm>
            <a:off x="586709" y="8125136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ECE0761-00A7-4D98-8D2E-C6BE38E6AB52}"/>
              </a:ext>
            </a:extLst>
          </p:cNvPr>
          <p:cNvSpPr txBox="1"/>
          <p:nvPr/>
        </p:nvSpPr>
        <p:spPr>
          <a:xfrm>
            <a:off x="578936" y="6207211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FD95143-7646-455F-A940-103D265DD6AE}"/>
              </a:ext>
            </a:extLst>
          </p:cNvPr>
          <p:cNvSpPr txBox="1"/>
          <p:nvPr/>
        </p:nvSpPr>
        <p:spPr>
          <a:xfrm>
            <a:off x="3680793" y="655265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F9A161F6-27C7-4A04-8E23-C2D98AC56197}"/>
              </a:ext>
            </a:extLst>
          </p:cNvPr>
          <p:cNvSpPr txBox="1"/>
          <p:nvPr/>
        </p:nvSpPr>
        <p:spPr>
          <a:xfrm>
            <a:off x="3680793" y="912516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B5F7BF7-7FEB-4191-B0A3-09304FF4897E}"/>
              </a:ext>
            </a:extLst>
          </p:cNvPr>
          <p:cNvSpPr txBox="1"/>
          <p:nvPr/>
        </p:nvSpPr>
        <p:spPr>
          <a:xfrm>
            <a:off x="3677382" y="126543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2EA55A6-0521-4D67-913C-FC24F4620FAB}"/>
              </a:ext>
            </a:extLst>
          </p:cNvPr>
          <p:cNvSpPr txBox="1"/>
          <p:nvPr/>
        </p:nvSpPr>
        <p:spPr>
          <a:xfrm>
            <a:off x="3714466" y="2231230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C9E2EF9C-2FCE-45D0-BECD-4FD666BD81C4}"/>
              </a:ext>
            </a:extLst>
          </p:cNvPr>
          <p:cNvSpPr txBox="1"/>
          <p:nvPr/>
        </p:nvSpPr>
        <p:spPr>
          <a:xfrm>
            <a:off x="3679015" y="2718665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89A617D1-AE01-4C0F-B6B0-AA8590D68BA6}"/>
              </a:ext>
            </a:extLst>
          </p:cNvPr>
          <p:cNvSpPr txBox="1"/>
          <p:nvPr/>
        </p:nvSpPr>
        <p:spPr>
          <a:xfrm>
            <a:off x="3620479" y="3119778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2FEB161D-A075-4067-9CC4-1F399FDF0EC5}"/>
              </a:ext>
            </a:extLst>
          </p:cNvPr>
          <p:cNvSpPr txBox="1"/>
          <p:nvPr/>
        </p:nvSpPr>
        <p:spPr>
          <a:xfrm>
            <a:off x="3677382" y="339667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70FBE68-DF50-4B50-80AD-160476818319}"/>
              </a:ext>
            </a:extLst>
          </p:cNvPr>
          <p:cNvSpPr txBox="1"/>
          <p:nvPr/>
        </p:nvSpPr>
        <p:spPr>
          <a:xfrm>
            <a:off x="3655762" y="1574484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A5AB7F4A-B1FC-4F56-A6EB-8DEFF8303616}"/>
              </a:ext>
            </a:extLst>
          </p:cNvPr>
          <p:cNvSpPr txBox="1"/>
          <p:nvPr/>
        </p:nvSpPr>
        <p:spPr>
          <a:xfrm>
            <a:off x="2626445" y="1663698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747791B2-8EC5-4B16-AA8B-762B9528A986}"/>
              </a:ext>
            </a:extLst>
          </p:cNvPr>
          <p:cNvSpPr txBox="1"/>
          <p:nvPr/>
        </p:nvSpPr>
        <p:spPr>
          <a:xfrm rot="16200000">
            <a:off x="4862326" y="8566728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574B5699-E7E2-4FFD-8BA3-64A0F11AD6B9}"/>
              </a:ext>
            </a:extLst>
          </p:cNvPr>
          <p:cNvSpPr txBox="1"/>
          <p:nvPr/>
        </p:nvSpPr>
        <p:spPr>
          <a:xfrm rot="16200000">
            <a:off x="5160369" y="8566728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463517B8-C9F6-4FCE-A1F9-AAFCBAF82DAF}"/>
              </a:ext>
            </a:extLst>
          </p:cNvPr>
          <p:cNvSpPr txBox="1"/>
          <p:nvPr/>
        </p:nvSpPr>
        <p:spPr>
          <a:xfrm rot="16200000">
            <a:off x="5249527" y="8566728"/>
            <a:ext cx="1024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C36585E1-1274-48E8-804A-C0B6B248BEEA}"/>
              </a:ext>
            </a:extLst>
          </p:cNvPr>
          <p:cNvSpPr txBox="1"/>
          <p:nvPr/>
        </p:nvSpPr>
        <p:spPr>
          <a:xfrm>
            <a:off x="3672151" y="5406637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CFBD8405-8D7A-421D-9EBA-083F81C942B7}"/>
              </a:ext>
            </a:extLst>
          </p:cNvPr>
          <p:cNvSpPr txBox="1"/>
          <p:nvPr/>
        </p:nvSpPr>
        <p:spPr>
          <a:xfrm>
            <a:off x="3672151" y="5663888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804B9DD-F2CA-4724-9465-2E3651C107BB}"/>
              </a:ext>
            </a:extLst>
          </p:cNvPr>
          <p:cNvSpPr txBox="1"/>
          <p:nvPr/>
        </p:nvSpPr>
        <p:spPr>
          <a:xfrm>
            <a:off x="3734284" y="5975726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ED3B0A29-7B1A-4420-9187-9079734F3C13}"/>
              </a:ext>
            </a:extLst>
          </p:cNvPr>
          <p:cNvSpPr txBox="1"/>
          <p:nvPr/>
        </p:nvSpPr>
        <p:spPr>
          <a:xfrm>
            <a:off x="3744842" y="6791013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5F6DB9F0-60D4-4FE3-B0FA-EAB4B93A79B0}"/>
              </a:ext>
            </a:extLst>
          </p:cNvPr>
          <p:cNvSpPr txBox="1"/>
          <p:nvPr/>
        </p:nvSpPr>
        <p:spPr>
          <a:xfrm>
            <a:off x="3706590" y="7148526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EA1790A-BF61-4A80-9A1F-A3FD41BE44A9}"/>
              </a:ext>
            </a:extLst>
          </p:cNvPr>
          <p:cNvSpPr txBox="1"/>
          <p:nvPr/>
        </p:nvSpPr>
        <p:spPr>
          <a:xfrm>
            <a:off x="3722464" y="7813071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B0628375-2763-42BB-A0D0-24DAD21C391C}"/>
              </a:ext>
            </a:extLst>
          </p:cNvPr>
          <p:cNvSpPr txBox="1"/>
          <p:nvPr/>
        </p:nvSpPr>
        <p:spPr>
          <a:xfrm>
            <a:off x="3789402" y="8124908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9F2B2F9F-DF0E-43B5-B2A1-C0C68CAB3D39}"/>
              </a:ext>
            </a:extLst>
          </p:cNvPr>
          <p:cNvSpPr txBox="1"/>
          <p:nvPr/>
        </p:nvSpPr>
        <p:spPr>
          <a:xfrm>
            <a:off x="3717000" y="6216490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4CDC2E5C-9683-4B31-8626-6FD67998EB13}"/>
              </a:ext>
            </a:extLst>
          </p:cNvPr>
          <p:cNvSpPr txBox="1"/>
          <p:nvPr/>
        </p:nvSpPr>
        <p:spPr>
          <a:xfrm>
            <a:off x="5792819" y="6932331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DA5FA993-28A3-4611-9D74-7F6C541F5269}"/>
              </a:ext>
            </a:extLst>
          </p:cNvPr>
          <p:cNvSpPr txBox="1"/>
          <p:nvPr/>
        </p:nvSpPr>
        <p:spPr>
          <a:xfrm>
            <a:off x="4923046" y="5093079"/>
            <a:ext cx="790601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" name="図 80">
            <a:extLst>
              <a:ext uri="{FF2B5EF4-FFF2-40B4-BE49-F238E27FC236}">
                <a16:creationId xmlns:a16="http://schemas.microsoft.com/office/drawing/2014/main" id="{4DB65EAF-B5D7-4457-AB10-28107CCAF4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29" t="23794" r="45682" b="14543"/>
          <a:stretch/>
        </p:blipFill>
        <p:spPr>
          <a:xfrm>
            <a:off x="1470857" y="659818"/>
            <a:ext cx="1286626" cy="3162191"/>
          </a:xfrm>
          <a:prstGeom prst="rect">
            <a:avLst/>
          </a:prstGeom>
        </p:spPr>
      </p:pic>
      <p:pic>
        <p:nvPicPr>
          <p:cNvPr id="82" name="図 81">
            <a:extLst>
              <a:ext uri="{FF2B5EF4-FFF2-40B4-BE49-F238E27FC236}">
                <a16:creationId xmlns:a16="http://schemas.microsoft.com/office/drawing/2014/main" id="{08C6B8A7-B6C7-456C-B0AE-2FFB0B9D57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469" t="20495" r="31812" b="10139"/>
          <a:stretch/>
        </p:blipFill>
        <p:spPr>
          <a:xfrm>
            <a:off x="1465520" y="5438911"/>
            <a:ext cx="1188493" cy="2916150"/>
          </a:xfrm>
          <a:prstGeom prst="rect">
            <a:avLst/>
          </a:prstGeom>
        </p:spPr>
      </p:pic>
      <p:pic>
        <p:nvPicPr>
          <p:cNvPr id="83" name="図 82" descr="写真, 座る, フロント, 水 が含まれている画像&#10;&#10;自動的に生成された説明">
            <a:extLst>
              <a:ext uri="{FF2B5EF4-FFF2-40B4-BE49-F238E27FC236}">
                <a16:creationId xmlns:a16="http://schemas.microsoft.com/office/drawing/2014/main" id="{1BBD96F6-0A36-4A93-A8F0-EC323D7D1A0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7" t="16937" r="60830" b="15021"/>
          <a:stretch/>
        </p:blipFill>
        <p:spPr>
          <a:xfrm>
            <a:off x="4521797" y="609390"/>
            <a:ext cx="1450205" cy="3205399"/>
          </a:xfrm>
          <a:prstGeom prst="rect">
            <a:avLst/>
          </a:prstGeom>
        </p:spPr>
      </p:pic>
      <p:pic>
        <p:nvPicPr>
          <p:cNvPr id="84" name="図 83" descr="写真, 座る, フロント, カウンター が含まれている画像&#10;&#10;自動的に生成された説明">
            <a:extLst>
              <a:ext uri="{FF2B5EF4-FFF2-40B4-BE49-F238E27FC236}">
                <a16:creationId xmlns:a16="http://schemas.microsoft.com/office/drawing/2014/main" id="{974D485B-0D1F-49C8-B5C8-CEF13F2F884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6" t="15516" r="56592" b="11820"/>
          <a:stretch/>
        </p:blipFill>
        <p:spPr>
          <a:xfrm>
            <a:off x="4706698" y="5429572"/>
            <a:ext cx="1223296" cy="2897380"/>
          </a:xfrm>
          <a:prstGeom prst="rect">
            <a:avLst/>
          </a:prstGeom>
        </p:spPr>
      </p:pic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71EA4DF0-2BFE-4DB8-B2FD-C9A51D9CA530}"/>
              </a:ext>
            </a:extLst>
          </p:cNvPr>
          <p:cNvSpPr txBox="1"/>
          <p:nvPr/>
        </p:nvSpPr>
        <p:spPr>
          <a:xfrm>
            <a:off x="828830" y="9373083"/>
            <a:ext cx="52003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Full blots of figure9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7381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F3B9E630-E284-4136-9432-171545749F3B}"/>
              </a:ext>
            </a:extLst>
          </p:cNvPr>
          <p:cNvSpPr txBox="1"/>
          <p:nvPr/>
        </p:nvSpPr>
        <p:spPr>
          <a:xfrm>
            <a:off x="483379" y="9367201"/>
            <a:ext cx="5891241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2. Photomicrographs of cells subjected invasion assays.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invasion assays following s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iCORO2A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 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641886" y="1705807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167646" y="1712858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3680938" y="172813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91916" y="2375856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592042" y="1064112"/>
            <a:ext cx="22015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iCORO2A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invasion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298442" y="6100549"/>
            <a:ext cx="559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×200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0" y="5010341"/>
            <a:ext cx="863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5ABBA87F-EF1E-42AF-B22E-511D88EF8136}"/>
              </a:ext>
            </a:extLst>
          </p:cNvPr>
          <p:cNvSpPr txBox="1"/>
          <p:nvPr/>
        </p:nvSpPr>
        <p:spPr>
          <a:xfrm>
            <a:off x="5186776" y="172813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86D1AF5D-4A36-43BC-A4A7-15BEA057EC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202" y="1974355"/>
            <a:ext cx="1441384" cy="1080000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F75A958-4277-44AC-AC33-357ABBFBEA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0261" y="1959079"/>
            <a:ext cx="1441384" cy="108000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D3857902-0D30-45A5-8A4D-E6C8B949B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82" y="1974355"/>
            <a:ext cx="1441384" cy="1080000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E78538E9-E8EF-4A5C-97B4-16232A0012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6142" y="1959079"/>
            <a:ext cx="1441384" cy="108000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3BF364E6-2012-47F8-A185-FFD4547C2F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614" y="4608840"/>
            <a:ext cx="1441384" cy="1080000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B2B8B404-6C03-42C4-9142-F2CD708DCB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26142" y="4608840"/>
            <a:ext cx="1441384" cy="1080000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AA48E27B-3F32-41FC-A5C7-02A6748555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76233" y="4608840"/>
            <a:ext cx="1441384" cy="1080000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4F24EE4A-F76C-4982-80A1-D4BBCBB5FC7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666" y="4608840"/>
            <a:ext cx="1441383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348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1188894" y="137335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840101" y="1380529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4513721" y="1375332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496956" y="3238536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592042" y="1064113"/>
            <a:ext cx="2438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Migration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280154" y="9003851"/>
            <a:ext cx="491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×100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376860" y="7360645"/>
            <a:ext cx="863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E7D300EA-E2E7-4C48-9C30-FDF9201A4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494" y="1626750"/>
            <a:ext cx="1016468" cy="1080000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A385BE15-10C4-4F50-AAE9-6A07F1D555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080" y="1626750"/>
            <a:ext cx="1016468" cy="1080000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9B7206C6-485F-4638-B1DF-E06076CC37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907" y="1626750"/>
            <a:ext cx="1016468" cy="108000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F4DD760D-0B24-493C-A8AA-8BABA5BC7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6081" y="2837035"/>
            <a:ext cx="1016468" cy="1080000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8A33EF0-AE59-401E-B05A-7CEB07F659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08494" y="2859997"/>
            <a:ext cx="1016468" cy="108000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3A9286B8-D3CF-472B-A3EF-7946722A12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70906" y="2859997"/>
            <a:ext cx="1016468" cy="1080000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79A5650F-071F-4C53-83AB-2EDB791888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7288" y="4083633"/>
            <a:ext cx="1016468" cy="1080000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94716623-BBC8-4193-BD9E-CCE7FEBAE26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46081" y="4083633"/>
            <a:ext cx="1016468" cy="1080000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9D572080-809E-4188-A323-B274B772F1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70906" y="4083633"/>
            <a:ext cx="1016468" cy="1080000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C23896CC-7807-4746-B063-588C60E4429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6081" y="5586373"/>
            <a:ext cx="1016468" cy="108000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197E59EB-4E51-46D3-8869-5D935C13F2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97288" y="5586373"/>
            <a:ext cx="1016468" cy="1080000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EACC9C5F-6830-4714-A24B-93E9C7962D3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70906" y="5586373"/>
            <a:ext cx="1016468" cy="1080000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8A4D0B77-FC91-4C87-84B7-8728D9E3AA91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46081" y="6832834"/>
            <a:ext cx="1016468" cy="1080000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3EA9A3B4-9A19-4E88-B6BF-28779AF56F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08494" y="6849695"/>
            <a:ext cx="1016468" cy="1080000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112F06CA-0575-4EF6-8DF5-CD5AF12875B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770906" y="6849695"/>
            <a:ext cx="1016468" cy="1080000"/>
          </a:xfrm>
          <a:prstGeom prst="rect">
            <a:avLst/>
          </a:prstGeom>
        </p:spPr>
      </p:pic>
      <p:pic>
        <p:nvPicPr>
          <p:cNvPr id="59" name="図 58">
            <a:extLst>
              <a:ext uri="{FF2B5EF4-FFF2-40B4-BE49-F238E27FC236}">
                <a16:creationId xmlns:a16="http://schemas.microsoft.com/office/drawing/2014/main" id="{3775D502-3531-4ED4-81F8-46AEB75A681F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70906" y="8073331"/>
            <a:ext cx="1016468" cy="1080000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1FDE67D9-C7D3-4764-9DFC-987C3B19F60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108494" y="8073331"/>
            <a:ext cx="1016468" cy="1080000"/>
          </a:xfrm>
          <a:prstGeom prst="rect">
            <a:avLst/>
          </a:prstGeom>
        </p:spPr>
      </p:pic>
      <p:pic>
        <p:nvPicPr>
          <p:cNvPr id="61" name="図 60">
            <a:extLst>
              <a:ext uri="{FF2B5EF4-FFF2-40B4-BE49-F238E27FC236}">
                <a16:creationId xmlns:a16="http://schemas.microsoft.com/office/drawing/2014/main" id="{544595EA-E593-4182-AFA0-E904C2E0FC0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46081" y="8079296"/>
            <a:ext cx="1016468" cy="1080000"/>
          </a:xfrm>
          <a:prstGeom prst="rect">
            <a:avLst/>
          </a:prstGeom>
        </p:spPr>
      </p:pic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67543F7-CA49-4FE5-81EC-A184D68EF8DC}"/>
              </a:ext>
            </a:extLst>
          </p:cNvPr>
          <p:cNvSpPr/>
          <p:nvPr/>
        </p:nvSpPr>
        <p:spPr>
          <a:xfrm>
            <a:off x="409639" y="9475113"/>
            <a:ext cx="60387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3. Photomicrographs of cells subjected to migration assays.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migration assays 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ja-JP" sz="1100" kern="100" dirty="0">
              <a:effectLst/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874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681533" y="185124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239553" y="1866633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3797573" y="1866632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91916" y="2514355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119132" y="1064112"/>
            <a:ext cx="2619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invasion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298442" y="6100549"/>
            <a:ext cx="55955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×200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0" y="5179519"/>
            <a:ext cx="863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S4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3817B5ED-93B0-4CEE-9B17-7203F7A97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282" y="2112854"/>
            <a:ext cx="1441384" cy="1080000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13F57D02-4656-4C43-880C-95BC92911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62" y="2112854"/>
            <a:ext cx="1441384" cy="108000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85A943A-B39E-4BDC-B836-1BC7BB4CF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550" y="2112854"/>
            <a:ext cx="1441384" cy="1080000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0691C27F-2CDA-4286-A354-8D0476EE18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0551" y="4778018"/>
            <a:ext cx="1441383" cy="1080000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90162ED8-97DB-429F-B353-F7FE7C7976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4283" y="4778018"/>
            <a:ext cx="1441383" cy="10800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F7B60EF2-C3B7-4C5D-B99B-7CA0F0CFD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62" y="4778018"/>
            <a:ext cx="1441384" cy="1080000"/>
          </a:xfrm>
          <a:prstGeom prst="rect">
            <a:avLst/>
          </a:prstGeom>
        </p:spPr>
      </p:pic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A0F10FF4-A19E-429C-B5E9-326BD0AD308A}"/>
              </a:ext>
            </a:extLst>
          </p:cNvPr>
          <p:cNvSpPr/>
          <p:nvPr/>
        </p:nvSpPr>
        <p:spPr>
          <a:xfrm>
            <a:off x="409639" y="9475113"/>
            <a:ext cx="60387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4. Photomicrographs of cells subjected to invasion assays. 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invasion assays 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ja-JP" sz="1100" kern="100" dirty="0">
              <a:effectLst/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970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1200098" y="137406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851304" y="1369946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4524923" y="1377793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496956" y="3384380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592042" y="1064113"/>
            <a:ext cx="2438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Migration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198932" y="9156473"/>
            <a:ext cx="4911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×100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388064" y="7392800"/>
            <a:ext cx="8639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S5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A9E739FB-B7A1-4DA3-83EB-D43E943D4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6078" y="1611212"/>
            <a:ext cx="1016471" cy="1080000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938FE4B5-41B3-463F-B7E4-E49408C14A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8492" y="1611212"/>
            <a:ext cx="1016471" cy="1080000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50DCD0BA-2D64-4592-935A-C20291097D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1474" y="1611212"/>
            <a:ext cx="1016471" cy="108000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62BDAEA7-E355-4867-B6C6-44B063B2A49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6078" y="2975803"/>
            <a:ext cx="1016471" cy="1080000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1BD2A146-9CF1-4173-B3AB-DC9EED9E40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8492" y="2975803"/>
            <a:ext cx="1016471" cy="1080000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A24D1504-C870-4FB4-BFBF-68D41DE146D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1475" y="2964095"/>
            <a:ext cx="1016471" cy="108000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0F2D4775-942D-4FBD-B1D7-ABA5557451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6078" y="4340395"/>
            <a:ext cx="1016471" cy="1080000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67276B7E-5824-435C-82E9-D34287D0065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84587" y="4340395"/>
            <a:ext cx="1016471" cy="1080000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DC2A1E60-0C17-49F3-90EE-F542A36809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2327" y="4340395"/>
            <a:ext cx="1016471" cy="1080000"/>
          </a:xfrm>
          <a:prstGeom prst="rect">
            <a:avLst/>
          </a:prstGeom>
        </p:spPr>
      </p:pic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D81981D7-CBE0-473D-9178-DBA55669DEA0}"/>
              </a:ext>
            </a:extLst>
          </p:cNvPr>
          <p:cNvSpPr/>
          <p:nvPr/>
        </p:nvSpPr>
        <p:spPr>
          <a:xfrm>
            <a:off x="409639" y="9428071"/>
            <a:ext cx="60387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5. Photomicrographs of cells subjected to migration assays.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migration assays 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ja-JP" sz="1100" kern="100" dirty="0">
              <a:effectLst/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16AE2DBA-2116-4005-B554-4BAF3C4333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084587" y="5711441"/>
            <a:ext cx="1017209" cy="1080000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51FF27E9-3BE8-4EF0-842B-6BC4F99B4F1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446078" y="5711441"/>
            <a:ext cx="1016084" cy="1080000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F04F56C2-3A5A-4993-B7BE-DCB3034BADF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52327" y="5711441"/>
            <a:ext cx="1016189" cy="1080000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264C1676-047F-4397-B3DE-AF926D7697C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6078" y="6995188"/>
            <a:ext cx="1017366" cy="108000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BB69807A-7BC7-4FA3-9E0C-27466F266DC7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84587" y="6995188"/>
            <a:ext cx="1016834" cy="1080000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E00EF800-2BB3-4F39-9B45-3414E8ADC3CA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1475" y="6995188"/>
            <a:ext cx="1017041" cy="1080000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D284EE83-F984-43CF-ABF1-59E71129EEB9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084587" y="8278935"/>
            <a:ext cx="1016648" cy="1080000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2FEAA519-E36C-4896-800B-AF5534815D9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446078" y="8278935"/>
            <a:ext cx="1017102" cy="1080000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EA4950F6-404D-4578-B783-EB0033D956BE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52412" y="8278935"/>
            <a:ext cx="1016104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808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F3E73316-00B7-4ED5-95F5-6583B79663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797" y="2105803"/>
            <a:ext cx="1441384" cy="108000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9D66C58-6E64-4E30-9743-31AA1C54B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2530" y="2097578"/>
            <a:ext cx="1441384" cy="1080000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2D3B76A7-86C0-459C-9496-9AAB457C25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62" y="2105803"/>
            <a:ext cx="1441384" cy="108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E381EBE-B8D9-4106-8E1B-6A37A28D49B3}"/>
              </a:ext>
            </a:extLst>
          </p:cNvPr>
          <p:cNvSpPr txBox="1"/>
          <p:nvPr/>
        </p:nvSpPr>
        <p:spPr>
          <a:xfrm>
            <a:off x="681532" y="1859582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03B9BE3-84B1-4D4E-9121-5D8326A47E3D}"/>
              </a:ext>
            </a:extLst>
          </p:cNvPr>
          <p:cNvSpPr txBox="1"/>
          <p:nvPr/>
        </p:nvSpPr>
        <p:spPr>
          <a:xfrm>
            <a:off x="2237800" y="1851244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EE2A7D1-DC2F-422D-9D96-AC941BA25455}"/>
              </a:ext>
            </a:extLst>
          </p:cNvPr>
          <p:cNvSpPr txBox="1"/>
          <p:nvPr/>
        </p:nvSpPr>
        <p:spPr>
          <a:xfrm>
            <a:off x="3794068" y="1851131"/>
            <a:ext cx="15308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8172D11-EDE8-4F17-9318-95AC7EC30A39}"/>
              </a:ext>
            </a:extLst>
          </p:cNvPr>
          <p:cNvSpPr txBox="1"/>
          <p:nvPr/>
        </p:nvSpPr>
        <p:spPr>
          <a:xfrm>
            <a:off x="91916" y="2507304"/>
            <a:ext cx="5698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SAS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FCD4EAD2-F886-442E-AD5A-D44E999615FA}"/>
              </a:ext>
            </a:extLst>
          </p:cNvPr>
          <p:cNvSpPr txBox="1"/>
          <p:nvPr/>
        </p:nvSpPr>
        <p:spPr>
          <a:xfrm>
            <a:off x="2119132" y="1064112"/>
            <a:ext cx="2619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2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 invasion</a:t>
            </a:r>
            <a:r>
              <a:rPr kumimoji="1" lang="ja-JP" alt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assay</a:t>
            </a:r>
            <a:endParaRPr kumimoji="1"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B698FD4F-6ACB-4EA5-8024-A210D5F02014}"/>
              </a:ext>
            </a:extLst>
          </p:cNvPr>
          <p:cNvSpPr txBox="1"/>
          <p:nvPr/>
        </p:nvSpPr>
        <p:spPr>
          <a:xfrm>
            <a:off x="6298442" y="6100549"/>
            <a:ext cx="559558" cy="10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Arial" panose="020B0604020202020204" pitchFamily="34" charset="0"/>
                <a:cs typeface="Arial" panose="020B0604020202020204" pitchFamily="34" charset="0"/>
              </a:rPr>
              <a:t>×200</a:t>
            </a:r>
            <a:endParaRPr kumimoji="1" lang="ja-JP" altLang="en-US" sz="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7A40AE44-70CA-48B4-B386-B191B4017859}"/>
              </a:ext>
            </a:extLst>
          </p:cNvPr>
          <p:cNvSpPr txBox="1"/>
          <p:nvPr/>
        </p:nvSpPr>
        <p:spPr>
          <a:xfrm>
            <a:off x="0" y="5159861"/>
            <a:ext cx="7262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游ゴシック" panose="020B0400000000000000" pitchFamily="50" charset="-128"/>
                <a:cs typeface="Arial" panose="020B0604020202020204" pitchFamily="34" charset="0"/>
              </a:rPr>
              <a:t>HSC-3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游ゴシック" panose="020B0400000000000000" pitchFamily="50" charset="-128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0F3A8682-368D-4B6F-8B05-D79EB9F81DD3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S6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9BAD633-13CA-4174-95E7-A09D24FE12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797" y="4758361"/>
            <a:ext cx="1441385" cy="1080000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681B245-6FB2-4EBA-9B2F-3F5F554F24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2529" y="4758361"/>
            <a:ext cx="1441385" cy="10800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CDF789E2-0150-4321-8101-1534CC4E5BA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61" y="4758361"/>
            <a:ext cx="1441385" cy="1080000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2D4EF7F-D939-4EAD-B96E-2CB73F19D456}"/>
              </a:ext>
            </a:extLst>
          </p:cNvPr>
          <p:cNvSpPr/>
          <p:nvPr/>
        </p:nvSpPr>
        <p:spPr>
          <a:xfrm>
            <a:off x="409639" y="9475113"/>
            <a:ext cx="603872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6. Photomicrographs of cells subjected to invasion assays. 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Typical images of cells in invasion assays 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miR-140-5p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ja-JP" sz="1100" kern="100" dirty="0">
              <a:effectLst/>
              <a:latin typeface="Arial" panose="020B0604020202020204" pitchFamily="34" charset="0"/>
              <a:ea typeface="ＭＳ 明朝" panose="02020609040205080304" pitchFamily="49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441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13374006-7090-4DEE-979E-9FB9337B91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9" t="9727" r="32742" b="12662"/>
          <a:stretch/>
        </p:blipFill>
        <p:spPr>
          <a:xfrm>
            <a:off x="1568400" y="384911"/>
            <a:ext cx="3451681" cy="3600000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C502F7A4-360A-4687-AB8B-A1B041C637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9" t="12415" r="29552" b="9975"/>
          <a:stretch/>
        </p:blipFill>
        <p:spPr>
          <a:xfrm>
            <a:off x="1673865" y="4836734"/>
            <a:ext cx="3451681" cy="3600000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2C240F3-FC1F-4742-AE26-354A2B913D07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S7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BC6EE85C-7DC7-45B8-AC79-5796F18AB72C}"/>
              </a:ext>
            </a:extLst>
          </p:cNvPr>
          <p:cNvSpPr txBox="1"/>
          <p:nvPr/>
        </p:nvSpPr>
        <p:spPr>
          <a:xfrm rot="16200000">
            <a:off x="1946983" y="424777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HSC-2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12D46FA9-62DB-4E8A-A817-FCED6E2DEA1F}"/>
              </a:ext>
            </a:extLst>
          </p:cNvPr>
          <p:cNvSpPr txBox="1"/>
          <p:nvPr/>
        </p:nvSpPr>
        <p:spPr>
          <a:xfrm rot="16200000">
            <a:off x="2342777" y="4247771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A6E31FF-D51B-42EE-8151-860DF271D137}"/>
              </a:ext>
            </a:extLst>
          </p:cNvPr>
          <p:cNvSpPr txBox="1"/>
          <p:nvPr/>
        </p:nvSpPr>
        <p:spPr>
          <a:xfrm rot="16200000">
            <a:off x="2721138" y="4247770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0246C2A-F9C1-4EF0-A0ED-D146DC5DCB46}"/>
              </a:ext>
            </a:extLst>
          </p:cNvPr>
          <p:cNvSpPr txBox="1"/>
          <p:nvPr/>
        </p:nvSpPr>
        <p:spPr>
          <a:xfrm rot="16200000">
            <a:off x="3090182" y="4247769"/>
            <a:ext cx="4106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Sa3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1A112119-EDF5-4581-8428-3D5350E44A2A}"/>
              </a:ext>
            </a:extLst>
          </p:cNvPr>
          <p:cNvSpPr txBox="1"/>
          <p:nvPr/>
        </p:nvSpPr>
        <p:spPr>
          <a:xfrm rot="16200000">
            <a:off x="3287991" y="4266068"/>
            <a:ext cx="603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Ca9-22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D59C5909-DC94-4B75-946A-3C6F7911DAA3}"/>
              </a:ext>
            </a:extLst>
          </p:cNvPr>
          <p:cNvSpPr txBox="1"/>
          <p:nvPr/>
        </p:nvSpPr>
        <p:spPr>
          <a:xfrm rot="16200000">
            <a:off x="3561480" y="4255688"/>
            <a:ext cx="598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Ho-N-1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33FFE867-AC65-4790-A210-4390CC6273E2}"/>
              </a:ext>
            </a:extLst>
          </p:cNvPr>
          <p:cNvSpPr txBox="1"/>
          <p:nvPr/>
        </p:nvSpPr>
        <p:spPr>
          <a:xfrm rot="16200000">
            <a:off x="3935795" y="4254182"/>
            <a:ext cx="6046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IMR-90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A0C4244A-9988-4700-99D2-563BD6DDEB16}"/>
              </a:ext>
            </a:extLst>
          </p:cNvPr>
          <p:cNvSpPr txBox="1"/>
          <p:nvPr/>
        </p:nvSpPr>
        <p:spPr>
          <a:xfrm rot="16200000">
            <a:off x="4268249" y="4247771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MCR-5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33D88F0-02A7-442C-BBAB-AF2972797DAD}"/>
              </a:ext>
            </a:extLst>
          </p:cNvPr>
          <p:cNvSpPr txBox="1"/>
          <p:nvPr/>
        </p:nvSpPr>
        <p:spPr>
          <a:xfrm>
            <a:off x="4881838" y="1732542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B502A46-FBA0-4288-ACBD-F11B6654071C}"/>
              </a:ext>
            </a:extLst>
          </p:cNvPr>
          <p:cNvSpPr txBox="1"/>
          <p:nvPr/>
        </p:nvSpPr>
        <p:spPr>
          <a:xfrm>
            <a:off x="672991" y="492122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E3D6916-06B5-43B2-989F-66AFC1E5ACCF}"/>
              </a:ext>
            </a:extLst>
          </p:cNvPr>
          <p:cNvSpPr txBox="1"/>
          <p:nvPr/>
        </p:nvSpPr>
        <p:spPr>
          <a:xfrm>
            <a:off x="672991" y="749373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18E8B53-8861-47A3-BF5D-62846A6F15FC}"/>
              </a:ext>
            </a:extLst>
          </p:cNvPr>
          <p:cNvSpPr txBox="1"/>
          <p:nvPr/>
        </p:nvSpPr>
        <p:spPr>
          <a:xfrm>
            <a:off x="656602" y="109016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B78CF052-478D-4021-B1AE-7F664BA3EEE9}"/>
              </a:ext>
            </a:extLst>
          </p:cNvPr>
          <p:cNvSpPr txBox="1"/>
          <p:nvPr/>
        </p:nvSpPr>
        <p:spPr>
          <a:xfrm>
            <a:off x="681633" y="1986458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9BC70E6-46F8-4A71-AC40-503E79B99990}"/>
              </a:ext>
            </a:extLst>
          </p:cNvPr>
          <p:cNvSpPr txBox="1"/>
          <p:nvPr/>
        </p:nvSpPr>
        <p:spPr>
          <a:xfrm>
            <a:off x="656602" y="246346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FEF32FB8-D301-4BF3-A193-D7B685501C49}"/>
              </a:ext>
            </a:extLst>
          </p:cNvPr>
          <p:cNvSpPr txBox="1"/>
          <p:nvPr/>
        </p:nvSpPr>
        <p:spPr>
          <a:xfrm>
            <a:off x="599700" y="2954295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881C7290-5B6C-425D-95BE-17227A8EA252}"/>
              </a:ext>
            </a:extLst>
          </p:cNvPr>
          <p:cNvSpPr txBox="1"/>
          <p:nvPr/>
        </p:nvSpPr>
        <p:spPr>
          <a:xfrm>
            <a:off x="656602" y="3192234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CDBE7CA-E202-4837-B2C8-6EFF9F2FA374}"/>
              </a:ext>
            </a:extLst>
          </p:cNvPr>
          <p:cNvSpPr txBox="1"/>
          <p:nvPr/>
        </p:nvSpPr>
        <p:spPr>
          <a:xfrm>
            <a:off x="647960" y="3573693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E00EE08-C233-444D-9F23-B1BACBF3D4CE}"/>
              </a:ext>
            </a:extLst>
          </p:cNvPr>
          <p:cNvSpPr txBox="1"/>
          <p:nvPr/>
        </p:nvSpPr>
        <p:spPr>
          <a:xfrm>
            <a:off x="647960" y="1380847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4255C5B2-D22C-47E8-8EB8-8FECC8595050}"/>
              </a:ext>
            </a:extLst>
          </p:cNvPr>
          <p:cNvSpPr txBox="1"/>
          <p:nvPr/>
        </p:nvSpPr>
        <p:spPr>
          <a:xfrm>
            <a:off x="666725" y="4919264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57EA3A6-C3D0-4599-ADCE-B148B8D4256C}"/>
              </a:ext>
            </a:extLst>
          </p:cNvPr>
          <p:cNvSpPr txBox="1"/>
          <p:nvPr/>
        </p:nvSpPr>
        <p:spPr>
          <a:xfrm>
            <a:off x="666725" y="5176515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2F4F9F66-EC23-4C55-984E-26EB00476C2E}"/>
              </a:ext>
            </a:extLst>
          </p:cNvPr>
          <p:cNvSpPr txBox="1"/>
          <p:nvPr/>
        </p:nvSpPr>
        <p:spPr>
          <a:xfrm>
            <a:off x="650336" y="5517303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054FDA72-1FDE-4DB9-BA13-E1D4F17AAA0D}"/>
              </a:ext>
            </a:extLst>
          </p:cNvPr>
          <p:cNvSpPr txBox="1"/>
          <p:nvPr/>
        </p:nvSpPr>
        <p:spPr>
          <a:xfrm>
            <a:off x="675367" y="6413600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7A935F76-6D90-42F7-A27D-0552C3CC8F76}"/>
              </a:ext>
            </a:extLst>
          </p:cNvPr>
          <p:cNvSpPr txBox="1"/>
          <p:nvPr/>
        </p:nvSpPr>
        <p:spPr>
          <a:xfrm>
            <a:off x="650336" y="6890609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7FC547A-9679-496E-8220-BFAC335F4CEE}"/>
              </a:ext>
            </a:extLst>
          </p:cNvPr>
          <p:cNvSpPr txBox="1"/>
          <p:nvPr/>
        </p:nvSpPr>
        <p:spPr>
          <a:xfrm>
            <a:off x="584051" y="7410067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93BD7F0E-A337-4AE1-9750-1EC84F2D72DF}"/>
              </a:ext>
            </a:extLst>
          </p:cNvPr>
          <p:cNvSpPr txBox="1"/>
          <p:nvPr/>
        </p:nvSpPr>
        <p:spPr>
          <a:xfrm>
            <a:off x="650336" y="7619376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018526C-952E-450C-83A7-9AFFC4C20685}"/>
              </a:ext>
            </a:extLst>
          </p:cNvPr>
          <p:cNvSpPr txBox="1"/>
          <p:nvPr/>
        </p:nvSpPr>
        <p:spPr>
          <a:xfrm>
            <a:off x="641694" y="8000835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1AE9409B-1181-4036-843C-77EE3109E024}"/>
              </a:ext>
            </a:extLst>
          </p:cNvPr>
          <p:cNvSpPr txBox="1"/>
          <p:nvPr/>
        </p:nvSpPr>
        <p:spPr>
          <a:xfrm>
            <a:off x="641694" y="5807989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5CD6467-88B4-4B58-ACE7-3D33BF332762}"/>
              </a:ext>
            </a:extLst>
          </p:cNvPr>
          <p:cNvSpPr txBox="1"/>
          <p:nvPr/>
        </p:nvSpPr>
        <p:spPr>
          <a:xfrm>
            <a:off x="5026456" y="6890609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DD465C1-8B7D-4AF1-9015-1AF3A01CC6FA}"/>
              </a:ext>
            </a:extLst>
          </p:cNvPr>
          <p:cNvSpPr txBox="1"/>
          <p:nvPr/>
        </p:nvSpPr>
        <p:spPr>
          <a:xfrm rot="16200000">
            <a:off x="1911219" y="8664999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HSC-2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28D134ED-FA15-4B08-A1BF-18762A30A4EC}"/>
              </a:ext>
            </a:extLst>
          </p:cNvPr>
          <p:cNvSpPr txBox="1"/>
          <p:nvPr/>
        </p:nvSpPr>
        <p:spPr>
          <a:xfrm rot="16200000">
            <a:off x="2307013" y="8664999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D04FB82-A4F7-4647-8BBB-6CE8C437C63C}"/>
              </a:ext>
            </a:extLst>
          </p:cNvPr>
          <p:cNvSpPr txBox="1"/>
          <p:nvPr/>
        </p:nvSpPr>
        <p:spPr>
          <a:xfrm rot="16200000">
            <a:off x="2741264" y="8664999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42D2A93B-9A4B-4D2A-8E1B-DABE9ECE851B}"/>
              </a:ext>
            </a:extLst>
          </p:cNvPr>
          <p:cNvSpPr txBox="1"/>
          <p:nvPr/>
        </p:nvSpPr>
        <p:spPr>
          <a:xfrm rot="16200000">
            <a:off x="3065143" y="8664998"/>
            <a:ext cx="4106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Sa3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0C3DEF1D-EE2B-432C-BEBF-53C2CEA9619A}"/>
              </a:ext>
            </a:extLst>
          </p:cNvPr>
          <p:cNvSpPr txBox="1"/>
          <p:nvPr/>
        </p:nvSpPr>
        <p:spPr>
          <a:xfrm rot="16200000">
            <a:off x="3298733" y="8670609"/>
            <a:ext cx="6030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Ca9-22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66BC4E98-A3EF-4528-AA1D-0DD6F3F3386A}"/>
              </a:ext>
            </a:extLst>
          </p:cNvPr>
          <p:cNvSpPr txBox="1"/>
          <p:nvPr/>
        </p:nvSpPr>
        <p:spPr>
          <a:xfrm rot="16200000">
            <a:off x="3610589" y="8664997"/>
            <a:ext cx="59824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Ho-N-1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4536C959-7082-4B63-A2D7-88F356136B6C}"/>
              </a:ext>
            </a:extLst>
          </p:cNvPr>
          <p:cNvSpPr txBox="1"/>
          <p:nvPr/>
        </p:nvSpPr>
        <p:spPr>
          <a:xfrm rot="16200000">
            <a:off x="3944088" y="8664999"/>
            <a:ext cx="60465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IMR-90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B0C1853-771F-4AC5-BC35-7315E3420CE7}"/>
              </a:ext>
            </a:extLst>
          </p:cNvPr>
          <p:cNvSpPr txBox="1"/>
          <p:nvPr/>
        </p:nvSpPr>
        <p:spPr>
          <a:xfrm rot="16200000">
            <a:off x="4232485" y="8664999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MCR-5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67EE6AEA-992F-40F3-841E-01F52E9268A5}"/>
              </a:ext>
            </a:extLst>
          </p:cNvPr>
          <p:cNvSpPr txBox="1"/>
          <p:nvPr/>
        </p:nvSpPr>
        <p:spPr>
          <a:xfrm>
            <a:off x="1269000" y="9371087"/>
            <a:ext cx="4320000" cy="427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Full blots of figure4 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in HNSCC cells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and fibroblast lines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32454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2C240F3-FC1F-4742-AE26-354A2B913D07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S8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BC6EE85C-7DC7-45B8-AC79-5796F18AB72C}"/>
              </a:ext>
            </a:extLst>
          </p:cNvPr>
          <p:cNvSpPr txBox="1"/>
          <p:nvPr/>
        </p:nvSpPr>
        <p:spPr>
          <a:xfrm rot="16200000">
            <a:off x="1148532" y="4172037"/>
            <a:ext cx="4908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12D46FA9-62DB-4E8A-A817-FCED6E2DEA1F}"/>
              </a:ext>
            </a:extLst>
          </p:cNvPr>
          <p:cNvSpPr txBox="1"/>
          <p:nvPr/>
        </p:nvSpPr>
        <p:spPr>
          <a:xfrm rot="16200000">
            <a:off x="1457671" y="4156102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DA6E31FF-D51B-42EE-8151-860DF271D137}"/>
              </a:ext>
            </a:extLst>
          </p:cNvPr>
          <p:cNvSpPr txBox="1"/>
          <p:nvPr/>
        </p:nvSpPr>
        <p:spPr>
          <a:xfrm rot="16200000">
            <a:off x="1603121" y="4119724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0246C2A-F9C1-4EF0-A0ED-D146DC5DCB46}"/>
              </a:ext>
            </a:extLst>
          </p:cNvPr>
          <p:cNvSpPr txBox="1"/>
          <p:nvPr/>
        </p:nvSpPr>
        <p:spPr>
          <a:xfrm rot="16200000">
            <a:off x="1911571" y="4119724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CORO2A-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33D88F0-02A7-442C-BBAB-AF2972797DAD}"/>
              </a:ext>
            </a:extLst>
          </p:cNvPr>
          <p:cNvSpPr txBox="1"/>
          <p:nvPr/>
        </p:nvSpPr>
        <p:spPr>
          <a:xfrm>
            <a:off x="5801932" y="2015669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C453E35-05B0-4617-B22B-EEF853F6B892}"/>
              </a:ext>
            </a:extLst>
          </p:cNvPr>
          <p:cNvSpPr txBox="1"/>
          <p:nvPr/>
        </p:nvSpPr>
        <p:spPr>
          <a:xfrm>
            <a:off x="5898650" y="6883045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1B932D65-F237-460A-8BFC-D17A202C3E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4" t="-1482" r="60817" b="17661"/>
          <a:stretch/>
        </p:blipFill>
        <p:spPr>
          <a:xfrm>
            <a:off x="1026800" y="596932"/>
            <a:ext cx="1557352" cy="3213739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F0E52AF-3DFB-44F1-B19A-3EF6FC8C0C32}"/>
              </a:ext>
            </a:extLst>
          </p:cNvPr>
          <p:cNvSpPr txBox="1"/>
          <p:nvPr/>
        </p:nvSpPr>
        <p:spPr>
          <a:xfrm rot="16200000">
            <a:off x="4789493" y="4160061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E3B5F0E-C8AB-4CAB-9E7F-A3326955D159}"/>
              </a:ext>
            </a:extLst>
          </p:cNvPr>
          <p:cNvSpPr txBox="1"/>
          <p:nvPr/>
        </p:nvSpPr>
        <p:spPr>
          <a:xfrm rot="16200000">
            <a:off x="4972697" y="4142698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8213538D-7B1C-4771-BD90-88F63AD80513}"/>
              </a:ext>
            </a:extLst>
          </p:cNvPr>
          <p:cNvSpPr txBox="1"/>
          <p:nvPr/>
        </p:nvSpPr>
        <p:spPr>
          <a:xfrm rot="16200000">
            <a:off x="5063486" y="4127242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4EDBCF4-B1C1-4181-BDA7-D99CBD7E5006}"/>
              </a:ext>
            </a:extLst>
          </p:cNvPr>
          <p:cNvSpPr txBox="1"/>
          <p:nvPr/>
        </p:nvSpPr>
        <p:spPr>
          <a:xfrm rot="16200000">
            <a:off x="5309707" y="4116988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A9E72B71-2BDD-4780-9A8F-AB30C7BAD8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287" r="60228" b="19286"/>
          <a:stretch/>
        </p:blipFill>
        <p:spPr>
          <a:xfrm>
            <a:off x="1181740" y="5143360"/>
            <a:ext cx="1557352" cy="3163087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D89A1FAB-D6B5-44E1-8AAC-043848C2CDF8}"/>
              </a:ext>
            </a:extLst>
          </p:cNvPr>
          <p:cNvSpPr txBox="1"/>
          <p:nvPr/>
        </p:nvSpPr>
        <p:spPr>
          <a:xfrm rot="16200000">
            <a:off x="1378034" y="8682728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C6628F65-54AD-4AC8-A099-E346616E9A74}"/>
              </a:ext>
            </a:extLst>
          </p:cNvPr>
          <p:cNvSpPr txBox="1"/>
          <p:nvPr/>
        </p:nvSpPr>
        <p:spPr>
          <a:xfrm rot="16200000">
            <a:off x="1640190" y="8694057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DD77F11-34DC-4D69-875E-7680CDF17769}"/>
              </a:ext>
            </a:extLst>
          </p:cNvPr>
          <p:cNvSpPr txBox="1"/>
          <p:nvPr/>
        </p:nvSpPr>
        <p:spPr>
          <a:xfrm rot="16200000">
            <a:off x="1753981" y="8653602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CORO2A-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53B64244-8635-4A1B-9CC0-EC7C681FDB7B}"/>
              </a:ext>
            </a:extLst>
          </p:cNvPr>
          <p:cNvSpPr txBox="1"/>
          <p:nvPr/>
        </p:nvSpPr>
        <p:spPr>
          <a:xfrm rot="16200000">
            <a:off x="2045789" y="8655160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E04AC47C-0CA1-4587-8114-BC7B646D86FC}"/>
              </a:ext>
            </a:extLst>
          </p:cNvPr>
          <p:cNvSpPr txBox="1"/>
          <p:nvPr/>
        </p:nvSpPr>
        <p:spPr>
          <a:xfrm rot="16200000">
            <a:off x="4789493" y="8748584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1FAB43D3-7A47-48CE-92C4-84C14F18887E}"/>
              </a:ext>
            </a:extLst>
          </p:cNvPr>
          <p:cNvSpPr txBox="1"/>
          <p:nvPr/>
        </p:nvSpPr>
        <p:spPr>
          <a:xfrm rot="16200000">
            <a:off x="5023622" y="8748585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1D54A8-72AF-479C-9606-B1731CEBB800}"/>
              </a:ext>
            </a:extLst>
          </p:cNvPr>
          <p:cNvSpPr txBox="1"/>
          <p:nvPr/>
        </p:nvSpPr>
        <p:spPr>
          <a:xfrm rot="16200000">
            <a:off x="5137105" y="8704041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E2447177-D913-4C64-A9B8-35CFD4B095C1}"/>
              </a:ext>
            </a:extLst>
          </p:cNvPr>
          <p:cNvSpPr txBox="1"/>
          <p:nvPr/>
        </p:nvSpPr>
        <p:spPr>
          <a:xfrm rot="16200000">
            <a:off x="5383327" y="8694056"/>
            <a:ext cx="9316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si</a:t>
            </a:r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CORO2A-</a:t>
            </a:r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70C293E2-444E-4D29-9D85-0C5AC87A92A3}"/>
              </a:ext>
            </a:extLst>
          </p:cNvPr>
          <p:cNvSpPr txBox="1"/>
          <p:nvPr/>
        </p:nvSpPr>
        <p:spPr>
          <a:xfrm>
            <a:off x="4910570" y="256881"/>
            <a:ext cx="790601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FEEBDCD1-906B-443F-8E87-651AB5D07F89}"/>
              </a:ext>
            </a:extLst>
          </p:cNvPr>
          <p:cNvSpPr txBox="1"/>
          <p:nvPr/>
        </p:nvSpPr>
        <p:spPr>
          <a:xfrm>
            <a:off x="1511165" y="296928"/>
            <a:ext cx="588623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C00251EE-0B86-4514-B0F4-3715D0A4AB38}"/>
              </a:ext>
            </a:extLst>
          </p:cNvPr>
          <p:cNvSpPr txBox="1"/>
          <p:nvPr/>
        </p:nvSpPr>
        <p:spPr>
          <a:xfrm>
            <a:off x="4993604" y="4843172"/>
            <a:ext cx="790601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5D797668-F8FE-493C-808E-53863E90626C}"/>
              </a:ext>
            </a:extLst>
          </p:cNvPr>
          <p:cNvSpPr txBox="1"/>
          <p:nvPr/>
        </p:nvSpPr>
        <p:spPr>
          <a:xfrm>
            <a:off x="1666105" y="4812928"/>
            <a:ext cx="588623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928F7B6-17A2-4D03-999F-A42646EBA5FB}"/>
              </a:ext>
            </a:extLst>
          </p:cNvPr>
          <p:cNvSpPr txBox="1"/>
          <p:nvPr/>
        </p:nvSpPr>
        <p:spPr>
          <a:xfrm>
            <a:off x="172760" y="1153420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914D57E-3735-43BC-938F-F9F544AE7B69}"/>
              </a:ext>
            </a:extLst>
          </p:cNvPr>
          <p:cNvSpPr txBox="1"/>
          <p:nvPr/>
        </p:nvSpPr>
        <p:spPr>
          <a:xfrm>
            <a:off x="172760" y="1330192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F8923DA2-2D35-4A62-91F2-F0308063CA25}"/>
              </a:ext>
            </a:extLst>
          </p:cNvPr>
          <p:cNvSpPr txBox="1"/>
          <p:nvPr/>
        </p:nvSpPr>
        <p:spPr>
          <a:xfrm>
            <a:off x="156371" y="154621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52B17816-207A-4987-A7F4-944978793F8E}"/>
              </a:ext>
            </a:extLst>
          </p:cNvPr>
          <p:cNvSpPr txBox="1"/>
          <p:nvPr/>
        </p:nvSpPr>
        <p:spPr>
          <a:xfrm>
            <a:off x="181402" y="2169045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1D73F1BE-5A6D-49F4-AD02-210D49E7B7C1}"/>
              </a:ext>
            </a:extLst>
          </p:cNvPr>
          <p:cNvSpPr txBox="1"/>
          <p:nvPr/>
        </p:nvSpPr>
        <p:spPr>
          <a:xfrm>
            <a:off x="156371" y="2480954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EFA9F431-EC97-49C7-930E-0851623D4DBA}"/>
              </a:ext>
            </a:extLst>
          </p:cNvPr>
          <p:cNvSpPr txBox="1"/>
          <p:nvPr/>
        </p:nvSpPr>
        <p:spPr>
          <a:xfrm>
            <a:off x="99469" y="2825009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59EE320F-5071-49F5-AFAA-39597546B2FC}"/>
              </a:ext>
            </a:extLst>
          </p:cNvPr>
          <p:cNvSpPr txBox="1"/>
          <p:nvPr/>
        </p:nvSpPr>
        <p:spPr>
          <a:xfrm>
            <a:off x="156371" y="303383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B86072AA-65D7-4F9C-AEDA-FE86CE95C0EC}"/>
              </a:ext>
            </a:extLst>
          </p:cNvPr>
          <p:cNvSpPr txBox="1"/>
          <p:nvPr/>
        </p:nvSpPr>
        <p:spPr>
          <a:xfrm>
            <a:off x="147729" y="3425723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BBCEA20E-8125-46E2-9B1F-7343099379E4}"/>
              </a:ext>
            </a:extLst>
          </p:cNvPr>
          <p:cNvSpPr txBox="1"/>
          <p:nvPr/>
        </p:nvSpPr>
        <p:spPr>
          <a:xfrm>
            <a:off x="147729" y="1810182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B80D2D23-63B2-4C63-AEF3-ABE839ED983B}"/>
              </a:ext>
            </a:extLst>
          </p:cNvPr>
          <p:cNvSpPr txBox="1"/>
          <p:nvPr/>
        </p:nvSpPr>
        <p:spPr>
          <a:xfrm>
            <a:off x="256677" y="5464526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C0E8B3F5-BB21-44B4-91F4-A1A2133515E9}"/>
              </a:ext>
            </a:extLst>
          </p:cNvPr>
          <p:cNvSpPr txBox="1"/>
          <p:nvPr/>
        </p:nvSpPr>
        <p:spPr>
          <a:xfrm>
            <a:off x="256677" y="5641298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31FB670E-3822-46F1-9115-6B5845ED2E8C}"/>
              </a:ext>
            </a:extLst>
          </p:cNvPr>
          <p:cNvSpPr txBox="1"/>
          <p:nvPr/>
        </p:nvSpPr>
        <p:spPr>
          <a:xfrm>
            <a:off x="240288" y="5857323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DEE9B0AF-1324-45EE-81D6-DFC4CF81A479}"/>
              </a:ext>
            </a:extLst>
          </p:cNvPr>
          <p:cNvSpPr txBox="1"/>
          <p:nvPr/>
        </p:nvSpPr>
        <p:spPr>
          <a:xfrm>
            <a:off x="265319" y="6480151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E5E40F44-9007-4726-B174-6A87AE12E97C}"/>
              </a:ext>
            </a:extLst>
          </p:cNvPr>
          <p:cNvSpPr txBox="1"/>
          <p:nvPr/>
        </p:nvSpPr>
        <p:spPr>
          <a:xfrm>
            <a:off x="240288" y="6792060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B988658E-EAA2-4103-93EC-23E1AB256612}"/>
              </a:ext>
            </a:extLst>
          </p:cNvPr>
          <p:cNvSpPr txBox="1"/>
          <p:nvPr/>
        </p:nvSpPr>
        <p:spPr>
          <a:xfrm>
            <a:off x="183386" y="7136115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4EF8009E-ED0C-4D75-80E4-7725AC0B45E5}"/>
              </a:ext>
            </a:extLst>
          </p:cNvPr>
          <p:cNvSpPr txBox="1"/>
          <p:nvPr/>
        </p:nvSpPr>
        <p:spPr>
          <a:xfrm>
            <a:off x="240288" y="734493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75872B00-C044-4C52-847E-9A688DFFA388}"/>
              </a:ext>
            </a:extLst>
          </p:cNvPr>
          <p:cNvSpPr txBox="1"/>
          <p:nvPr/>
        </p:nvSpPr>
        <p:spPr>
          <a:xfrm>
            <a:off x="231646" y="7736829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ACFEFE64-2F06-4304-A040-FF84FC73EFE3}"/>
              </a:ext>
            </a:extLst>
          </p:cNvPr>
          <p:cNvSpPr txBox="1"/>
          <p:nvPr/>
        </p:nvSpPr>
        <p:spPr>
          <a:xfrm>
            <a:off x="231646" y="6121288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pic>
        <p:nvPicPr>
          <p:cNvPr id="67" name="図 66">
            <a:extLst>
              <a:ext uri="{FF2B5EF4-FFF2-40B4-BE49-F238E27FC236}">
                <a16:creationId xmlns:a16="http://schemas.microsoft.com/office/drawing/2014/main" id="{DE79272D-0E7E-40F8-A331-9E1874A3A6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15" t="-161" r="20517" b="17661"/>
          <a:stretch/>
        </p:blipFill>
        <p:spPr>
          <a:xfrm>
            <a:off x="4671298" y="637841"/>
            <a:ext cx="1269145" cy="3163087"/>
          </a:xfrm>
          <a:prstGeom prst="rect">
            <a:avLst/>
          </a:prstGeom>
        </p:spPr>
      </p:pic>
      <p:pic>
        <p:nvPicPr>
          <p:cNvPr id="68" name="図 67">
            <a:extLst>
              <a:ext uri="{FF2B5EF4-FFF2-40B4-BE49-F238E27FC236}">
                <a16:creationId xmlns:a16="http://schemas.microsoft.com/office/drawing/2014/main" id="{0C0053A2-41C6-403B-BAF0-2DEC74940A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197" r="18219" b="19286"/>
          <a:stretch/>
        </p:blipFill>
        <p:spPr>
          <a:xfrm>
            <a:off x="4754332" y="5190150"/>
            <a:ext cx="1269145" cy="3163087"/>
          </a:xfrm>
          <a:prstGeom prst="rect">
            <a:avLst/>
          </a:prstGeom>
        </p:spPr>
      </p:pic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C5CB955B-D41B-4A5C-A06B-FA92F18A286F}"/>
              </a:ext>
            </a:extLst>
          </p:cNvPr>
          <p:cNvSpPr txBox="1"/>
          <p:nvPr/>
        </p:nvSpPr>
        <p:spPr>
          <a:xfrm>
            <a:off x="3735766" y="1204617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1" name="テキスト ボックス 90">
            <a:extLst>
              <a:ext uri="{FF2B5EF4-FFF2-40B4-BE49-F238E27FC236}">
                <a16:creationId xmlns:a16="http://schemas.microsoft.com/office/drawing/2014/main" id="{5078DE2F-97DF-4003-B053-C4714FD7A5B3}"/>
              </a:ext>
            </a:extLst>
          </p:cNvPr>
          <p:cNvSpPr txBox="1"/>
          <p:nvPr/>
        </p:nvSpPr>
        <p:spPr>
          <a:xfrm>
            <a:off x="3735766" y="1381389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E4DECE93-DD90-40FB-8696-2C658506FA46}"/>
              </a:ext>
            </a:extLst>
          </p:cNvPr>
          <p:cNvSpPr txBox="1"/>
          <p:nvPr/>
        </p:nvSpPr>
        <p:spPr>
          <a:xfrm>
            <a:off x="3702988" y="1640828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C2D872D4-89A7-4A8A-90C9-8947F8001A91}"/>
              </a:ext>
            </a:extLst>
          </p:cNvPr>
          <p:cNvSpPr txBox="1"/>
          <p:nvPr/>
        </p:nvSpPr>
        <p:spPr>
          <a:xfrm>
            <a:off x="3744408" y="2246176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C44D99D0-55C8-47ED-A1F8-8746C028A18D}"/>
              </a:ext>
            </a:extLst>
          </p:cNvPr>
          <p:cNvSpPr txBox="1"/>
          <p:nvPr/>
        </p:nvSpPr>
        <p:spPr>
          <a:xfrm>
            <a:off x="3719377" y="253215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6B464CF8-BA41-4899-B6B5-B2EF2541CB86}"/>
              </a:ext>
            </a:extLst>
          </p:cNvPr>
          <p:cNvSpPr txBox="1"/>
          <p:nvPr/>
        </p:nvSpPr>
        <p:spPr>
          <a:xfrm>
            <a:off x="3662475" y="2876206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2CA8029F-BBAC-4153-A53E-83B61D1F38EB}"/>
              </a:ext>
            </a:extLst>
          </p:cNvPr>
          <p:cNvSpPr txBox="1"/>
          <p:nvPr/>
        </p:nvSpPr>
        <p:spPr>
          <a:xfrm>
            <a:off x="3719377" y="3085028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60854394-29F8-4459-AD1C-ABB6B99F89E2}"/>
              </a:ext>
            </a:extLst>
          </p:cNvPr>
          <p:cNvSpPr txBox="1"/>
          <p:nvPr/>
        </p:nvSpPr>
        <p:spPr>
          <a:xfrm>
            <a:off x="3710735" y="3476920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329312B8-BF73-44AA-88C3-6A3D6C9F01B8}"/>
              </a:ext>
            </a:extLst>
          </p:cNvPr>
          <p:cNvSpPr txBox="1"/>
          <p:nvPr/>
        </p:nvSpPr>
        <p:spPr>
          <a:xfrm>
            <a:off x="3710735" y="1861379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249DF0C0-A8FA-4016-A91F-F3DB1C161BBE}"/>
              </a:ext>
            </a:extLst>
          </p:cNvPr>
          <p:cNvSpPr txBox="1"/>
          <p:nvPr/>
        </p:nvSpPr>
        <p:spPr>
          <a:xfrm>
            <a:off x="3811572" y="5451356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7493220E-0C3D-43DB-B0A3-6E676ECF4CC6}"/>
              </a:ext>
            </a:extLst>
          </p:cNvPr>
          <p:cNvSpPr txBox="1"/>
          <p:nvPr/>
        </p:nvSpPr>
        <p:spPr>
          <a:xfrm>
            <a:off x="3811572" y="5628128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1" name="テキスト ボックス 100">
            <a:extLst>
              <a:ext uri="{FF2B5EF4-FFF2-40B4-BE49-F238E27FC236}">
                <a16:creationId xmlns:a16="http://schemas.microsoft.com/office/drawing/2014/main" id="{443C2075-6D99-4584-9192-B2A72831638A}"/>
              </a:ext>
            </a:extLst>
          </p:cNvPr>
          <p:cNvSpPr txBox="1"/>
          <p:nvPr/>
        </p:nvSpPr>
        <p:spPr>
          <a:xfrm>
            <a:off x="3778794" y="588756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2" name="テキスト ボックス 101">
            <a:extLst>
              <a:ext uri="{FF2B5EF4-FFF2-40B4-BE49-F238E27FC236}">
                <a16:creationId xmlns:a16="http://schemas.microsoft.com/office/drawing/2014/main" id="{FFDE9C49-9A8A-4F31-87AC-A7EFCA307C56}"/>
              </a:ext>
            </a:extLst>
          </p:cNvPr>
          <p:cNvSpPr txBox="1"/>
          <p:nvPr/>
        </p:nvSpPr>
        <p:spPr>
          <a:xfrm>
            <a:off x="3820214" y="6492915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23B34F39-6F2F-43E0-A91F-D31C92F8DE30}"/>
              </a:ext>
            </a:extLst>
          </p:cNvPr>
          <p:cNvSpPr txBox="1"/>
          <p:nvPr/>
        </p:nvSpPr>
        <p:spPr>
          <a:xfrm>
            <a:off x="3795183" y="6778890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F3F1DD08-BB9A-45EA-93EA-713F733C8E13}"/>
              </a:ext>
            </a:extLst>
          </p:cNvPr>
          <p:cNvSpPr txBox="1"/>
          <p:nvPr/>
        </p:nvSpPr>
        <p:spPr>
          <a:xfrm>
            <a:off x="3795183" y="733176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4B38151C-3B2C-4D2E-BCC2-9F4864C581E3}"/>
              </a:ext>
            </a:extLst>
          </p:cNvPr>
          <p:cNvSpPr txBox="1"/>
          <p:nvPr/>
        </p:nvSpPr>
        <p:spPr>
          <a:xfrm>
            <a:off x="3786541" y="7723659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14kDa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F1A290A8-8493-429F-815C-BFCA88F8F2C7}"/>
              </a:ext>
            </a:extLst>
          </p:cNvPr>
          <p:cNvSpPr txBox="1"/>
          <p:nvPr/>
        </p:nvSpPr>
        <p:spPr>
          <a:xfrm>
            <a:off x="3786541" y="6108118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7428E60D-45A3-4EA5-8E45-D979E85EC77B}"/>
              </a:ext>
            </a:extLst>
          </p:cNvPr>
          <p:cNvSpPr txBox="1"/>
          <p:nvPr/>
        </p:nvSpPr>
        <p:spPr>
          <a:xfrm>
            <a:off x="2514830" y="1961296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75C13AE9-3874-430C-82CA-1FEF3AE62CCE}"/>
              </a:ext>
            </a:extLst>
          </p:cNvPr>
          <p:cNvSpPr txBox="1"/>
          <p:nvPr/>
        </p:nvSpPr>
        <p:spPr>
          <a:xfrm>
            <a:off x="2611548" y="6828672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06E961CB-B47F-49FA-885F-277C3186E62F}"/>
              </a:ext>
            </a:extLst>
          </p:cNvPr>
          <p:cNvSpPr txBox="1"/>
          <p:nvPr/>
        </p:nvSpPr>
        <p:spPr>
          <a:xfrm>
            <a:off x="1269000" y="9371089"/>
            <a:ext cx="4320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Full blots of figure5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iCORO2A</a:t>
            </a:r>
            <a:r>
              <a:rPr lang="ja-JP" alt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transfection HNSCC cells. </a:t>
            </a:r>
          </a:p>
        </p:txBody>
      </p:sp>
    </p:spTree>
    <p:extLst>
      <p:ext uri="{BB962C8B-B14F-4D97-AF65-F5344CB8AC3E}">
        <p14:creationId xmlns:p14="http://schemas.microsoft.com/office/powerpoint/2010/main" val="2320839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02C240F3-FC1F-4742-AE26-354A2B913D07}"/>
              </a:ext>
            </a:extLst>
          </p:cNvPr>
          <p:cNvSpPr txBox="1"/>
          <p:nvPr/>
        </p:nvSpPr>
        <p:spPr>
          <a:xfrm>
            <a:off x="216930" y="107912"/>
            <a:ext cx="8499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Arial" panose="020B0604020202020204" pitchFamily="34" charset="0"/>
                <a:cs typeface="Arial" panose="020B0604020202020204" pitchFamily="34" charset="0"/>
              </a:rPr>
              <a:t>Figure S9</a:t>
            </a:r>
            <a:endParaRPr lang="ja-JP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E33D88F0-02A7-442C-BBAB-AF2972797DAD}"/>
              </a:ext>
            </a:extLst>
          </p:cNvPr>
          <p:cNvSpPr txBox="1"/>
          <p:nvPr/>
        </p:nvSpPr>
        <p:spPr>
          <a:xfrm>
            <a:off x="5824348" y="1674160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1C453E35-05B0-4617-B22B-EEF853F6B892}"/>
              </a:ext>
            </a:extLst>
          </p:cNvPr>
          <p:cNvSpPr txBox="1"/>
          <p:nvPr/>
        </p:nvSpPr>
        <p:spPr>
          <a:xfrm>
            <a:off x="2551629" y="6888880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7B0DD0BD-BD5E-47F2-BC9E-59296BAC8A0D}"/>
              </a:ext>
            </a:extLst>
          </p:cNvPr>
          <p:cNvSpPr txBox="1"/>
          <p:nvPr/>
        </p:nvSpPr>
        <p:spPr>
          <a:xfrm rot="16200000">
            <a:off x="1689227" y="4109566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1E04B9C-B9C4-4E57-BEFB-1409BADA6C56}"/>
              </a:ext>
            </a:extLst>
          </p:cNvPr>
          <p:cNvSpPr txBox="1"/>
          <p:nvPr/>
        </p:nvSpPr>
        <p:spPr>
          <a:xfrm rot="16200000">
            <a:off x="1965893" y="4109566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1FBC2023-6596-4351-8376-E4873F188B8F}"/>
              </a:ext>
            </a:extLst>
          </p:cNvPr>
          <p:cNvSpPr txBox="1"/>
          <p:nvPr/>
        </p:nvSpPr>
        <p:spPr>
          <a:xfrm rot="16200000">
            <a:off x="1556280" y="8616027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テキスト ボックス 55">
            <a:extLst>
              <a:ext uri="{FF2B5EF4-FFF2-40B4-BE49-F238E27FC236}">
                <a16:creationId xmlns:a16="http://schemas.microsoft.com/office/drawing/2014/main" id="{F9A5137C-09DA-4B70-8676-00D1B2729E47}"/>
              </a:ext>
            </a:extLst>
          </p:cNvPr>
          <p:cNvSpPr txBox="1"/>
          <p:nvPr/>
        </p:nvSpPr>
        <p:spPr>
          <a:xfrm rot="16200000">
            <a:off x="1761453" y="8616027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0C6C2BEE-C0C7-42DC-A3BA-BDA33E6F1283}"/>
              </a:ext>
            </a:extLst>
          </p:cNvPr>
          <p:cNvSpPr txBox="1"/>
          <p:nvPr/>
        </p:nvSpPr>
        <p:spPr>
          <a:xfrm rot="16200000">
            <a:off x="1879956" y="8616027"/>
            <a:ext cx="926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4894D6B7-A313-4F53-A0BC-8988A3E23FDC}"/>
              </a:ext>
            </a:extLst>
          </p:cNvPr>
          <p:cNvSpPr txBox="1"/>
          <p:nvPr/>
        </p:nvSpPr>
        <p:spPr>
          <a:xfrm>
            <a:off x="1759828" y="5093543"/>
            <a:ext cx="588623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SAS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5" name="図 64">
            <a:extLst>
              <a:ext uri="{FF2B5EF4-FFF2-40B4-BE49-F238E27FC236}">
                <a16:creationId xmlns:a16="http://schemas.microsoft.com/office/drawing/2014/main" id="{F2022E22-AB5D-49B7-9CCD-7CD10FC96B2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207" t="20907" r="64575" b="-272"/>
          <a:stretch/>
        </p:blipFill>
        <p:spPr>
          <a:xfrm>
            <a:off x="1483260" y="607079"/>
            <a:ext cx="1269864" cy="3162191"/>
          </a:xfrm>
          <a:prstGeom prst="rect">
            <a:avLst/>
          </a:prstGeom>
        </p:spPr>
      </p:pic>
      <p:pic>
        <p:nvPicPr>
          <p:cNvPr id="69" name="図 68">
            <a:extLst>
              <a:ext uri="{FF2B5EF4-FFF2-40B4-BE49-F238E27FC236}">
                <a16:creationId xmlns:a16="http://schemas.microsoft.com/office/drawing/2014/main" id="{B10B3B06-0537-45AE-A918-6B9092FD52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10" t="11748" r="70996" b="6698"/>
          <a:stretch/>
        </p:blipFill>
        <p:spPr>
          <a:xfrm>
            <a:off x="1480411" y="5438465"/>
            <a:ext cx="1147457" cy="2837266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35D58F6-BB4C-4B2D-8DA4-C8AE14FC4771}"/>
              </a:ext>
            </a:extLst>
          </p:cNvPr>
          <p:cNvSpPr txBox="1"/>
          <p:nvPr/>
        </p:nvSpPr>
        <p:spPr>
          <a:xfrm>
            <a:off x="1840712" y="244853"/>
            <a:ext cx="554960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5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SAS</a:t>
            </a:r>
            <a:endParaRPr lang="ja-JP" altLang="en-US" sz="157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5A62E44-9880-4327-84C6-2598DC0F0AC6}"/>
              </a:ext>
            </a:extLst>
          </p:cNvPr>
          <p:cNvSpPr txBox="1"/>
          <p:nvPr/>
        </p:nvSpPr>
        <p:spPr>
          <a:xfrm>
            <a:off x="571817" y="687701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342CB70-F40F-4235-A17C-98B8AA3D8ED5}"/>
              </a:ext>
            </a:extLst>
          </p:cNvPr>
          <p:cNvSpPr txBox="1"/>
          <p:nvPr/>
        </p:nvSpPr>
        <p:spPr>
          <a:xfrm>
            <a:off x="571817" y="944952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3D418DF3-96CF-46FA-9961-95F114F140F9}"/>
              </a:ext>
            </a:extLst>
          </p:cNvPr>
          <p:cNvSpPr txBox="1"/>
          <p:nvPr/>
        </p:nvSpPr>
        <p:spPr>
          <a:xfrm>
            <a:off x="555428" y="1202204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819152C-D1C3-4C0A-854B-3C03114BD125}"/>
              </a:ext>
            </a:extLst>
          </p:cNvPr>
          <p:cNvSpPr txBox="1"/>
          <p:nvPr/>
        </p:nvSpPr>
        <p:spPr>
          <a:xfrm>
            <a:off x="580459" y="1992532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8D2F889-E727-4547-8612-874417CFE1D4}"/>
              </a:ext>
            </a:extLst>
          </p:cNvPr>
          <p:cNvSpPr txBox="1"/>
          <p:nvPr/>
        </p:nvSpPr>
        <p:spPr>
          <a:xfrm>
            <a:off x="555428" y="2415352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3FAE7BC-3DFE-47B8-BFFA-707DCA3A7715}"/>
              </a:ext>
            </a:extLst>
          </p:cNvPr>
          <p:cNvSpPr txBox="1"/>
          <p:nvPr/>
        </p:nvSpPr>
        <p:spPr>
          <a:xfrm>
            <a:off x="498526" y="3043036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8C982DB7-320A-4194-9C9D-808D6CE271F1}"/>
              </a:ext>
            </a:extLst>
          </p:cNvPr>
          <p:cNvSpPr txBox="1"/>
          <p:nvPr/>
        </p:nvSpPr>
        <p:spPr>
          <a:xfrm>
            <a:off x="555428" y="3441669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A6C220D4-054A-4CCB-A1A0-CE5B59CD5959}"/>
              </a:ext>
            </a:extLst>
          </p:cNvPr>
          <p:cNvSpPr txBox="1"/>
          <p:nvPr/>
        </p:nvSpPr>
        <p:spPr>
          <a:xfrm>
            <a:off x="546786" y="1482161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124F827E-DF8F-4D04-97A0-13DB9FB687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730" t="6052" r="68421" b="16582"/>
          <a:stretch/>
        </p:blipFill>
        <p:spPr>
          <a:xfrm>
            <a:off x="4619082" y="607079"/>
            <a:ext cx="1269864" cy="3134672"/>
          </a:xfrm>
          <a:prstGeom prst="rect">
            <a:avLst/>
          </a:prstGeom>
        </p:spPr>
      </p:pic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46525A81-CEBE-4E09-9B76-8726877C0187}"/>
              </a:ext>
            </a:extLst>
          </p:cNvPr>
          <p:cNvSpPr txBox="1"/>
          <p:nvPr/>
        </p:nvSpPr>
        <p:spPr>
          <a:xfrm>
            <a:off x="4829570" y="244853"/>
            <a:ext cx="848889" cy="3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575" dirty="0">
                <a:latin typeface="Times New Roman" panose="02020603050405020304" pitchFamily="18" charset="0"/>
                <a:cs typeface="Times New Roman" panose="02020603050405020304" pitchFamily="18" charset="0"/>
              </a:rPr>
              <a:t>HSC-3</a:t>
            </a:r>
            <a:endParaRPr lang="ja-JP" altLang="en-US" sz="1575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F03B1AD-B1DD-4B5F-B71B-6C85BBBCA202}"/>
              </a:ext>
            </a:extLst>
          </p:cNvPr>
          <p:cNvSpPr txBox="1"/>
          <p:nvPr/>
        </p:nvSpPr>
        <p:spPr>
          <a:xfrm rot="16200000">
            <a:off x="4929074" y="4085359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07564D90-137C-4C6B-B23F-EB73156CFFB4}"/>
              </a:ext>
            </a:extLst>
          </p:cNvPr>
          <p:cNvSpPr txBox="1"/>
          <p:nvPr/>
        </p:nvSpPr>
        <p:spPr>
          <a:xfrm rot="16200000">
            <a:off x="5134247" y="4085359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A0BF2C80-1768-47B3-96E2-5207B3216F74}"/>
              </a:ext>
            </a:extLst>
          </p:cNvPr>
          <p:cNvSpPr txBox="1"/>
          <p:nvPr/>
        </p:nvSpPr>
        <p:spPr>
          <a:xfrm>
            <a:off x="571817" y="5452520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17C69CA3-FC84-453A-ACD2-F703C0932EC9}"/>
              </a:ext>
            </a:extLst>
          </p:cNvPr>
          <p:cNvSpPr txBox="1"/>
          <p:nvPr/>
        </p:nvSpPr>
        <p:spPr>
          <a:xfrm>
            <a:off x="571817" y="5709771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53CF999-B67D-4691-9E62-71E958C22524}"/>
              </a:ext>
            </a:extLst>
          </p:cNvPr>
          <p:cNvSpPr txBox="1"/>
          <p:nvPr/>
        </p:nvSpPr>
        <p:spPr>
          <a:xfrm>
            <a:off x="555428" y="5967023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BD125B5-2956-4816-A239-E05932C1D7F3}"/>
              </a:ext>
            </a:extLst>
          </p:cNvPr>
          <p:cNvSpPr txBox="1"/>
          <p:nvPr/>
        </p:nvSpPr>
        <p:spPr>
          <a:xfrm>
            <a:off x="614132" y="6701439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A7D632DC-E0F2-4FE5-A003-300657607FA6}"/>
              </a:ext>
            </a:extLst>
          </p:cNvPr>
          <p:cNvSpPr txBox="1"/>
          <p:nvPr/>
        </p:nvSpPr>
        <p:spPr>
          <a:xfrm>
            <a:off x="612331" y="7071315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38374060-8A8E-4055-9194-E49E7037C27F}"/>
              </a:ext>
            </a:extLst>
          </p:cNvPr>
          <p:cNvSpPr txBox="1"/>
          <p:nvPr/>
        </p:nvSpPr>
        <p:spPr>
          <a:xfrm>
            <a:off x="526504" y="7684112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53B9AA78-14E6-45B7-BA71-0D84E927BEAD}"/>
              </a:ext>
            </a:extLst>
          </p:cNvPr>
          <p:cNvSpPr txBox="1"/>
          <p:nvPr/>
        </p:nvSpPr>
        <p:spPr>
          <a:xfrm>
            <a:off x="583406" y="7934275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ECE0761-00A7-4D98-8D2E-C6BE38E6AB52}"/>
              </a:ext>
            </a:extLst>
          </p:cNvPr>
          <p:cNvSpPr txBox="1"/>
          <p:nvPr/>
        </p:nvSpPr>
        <p:spPr>
          <a:xfrm>
            <a:off x="546786" y="6246980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A3954815-62F5-4265-9107-AA791A5073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400" t="22110" r="61582" b="-424"/>
          <a:stretch/>
        </p:blipFill>
        <p:spPr>
          <a:xfrm>
            <a:off x="4629376" y="5393164"/>
            <a:ext cx="1248215" cy="2837267"/>
          </a:xfrm>
          <a:prstGeom prst="rect">
            <a:avLst/>
          </a:prstGeom>
        </p:spPr>
      </p:pic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FFD95143-7646-455F-A940-103D265DD6AE}"/>
              </a:ext>
            </a:extLst>
          </p:cNvPr>
          <p:cNvSpPr txBox="1"/>
          <p:nvPr/>
        </p:nvSpPr>
        <p:spPr>
          <a:xfrm>
            <a:off x="3676621" y="655729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F9A161F6-27C7-4A04-8E23-C2D98AC56197}"/>
              </a:ext>
            </a:extLst>
          </p:cNvPr>
          <p:cNvSpPr txBox="1"/>
          <p:nvPr/>
        </p:nvSpPr>
        <p:spPr>
          <a:xfrm>
            <a:off x="3676621" y="912980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DB5F7BF7-7FEB-4191-B0A3-09304FF4897E}"/>
              </a:ext>
            </a:extLst>
          </p:cNvPr>
          <p:cNvSpPr txBox="1"/>
          <p:nvPr/>
        </p:nvSpPr>
        <p:spPr>
          <a:xfrm>
            <a:off x="3660232" y="1170232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2EA55A6-0521-4D67-913C-FC24F4620FAB}"/>
              </a:ext>
            </a:extLst>
          </p:cNvPr>
          <p:cNvSpPr txBox="1"/>
          <p:nvPr/>
        </p:nvSpPr>
        <p:spPr>
          <a:xfrm>
            <a:off x="3710294" y="2067248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C9E2EF9C-2FCE-45D0-BECD-4FD666BD81C4}"/>
              </a:ext>
            </a:extLst>
          </p:cNvPr>
          <p:cNvSpPr txBox="1"/>
          <p:nvPr/>
        </p:nvSpPr>
        <p:spPr>
          <a:xfrm>
            <a:off x="3676621" y="2474153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89A617D1-AE01-4C0F-B6B0-AA8590D68BA6}"/>
              </a:ext>
            </a:extLst>
          </p:cNvPr>
          <p:cNvSpPr txBox="1"/>
          <p:nvPr/>
        </p:nvSpPr>
        <p:spPr>
          <a:xfrm>
            <a:off x="3589811" y="3147012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2FEB161D-A075-4067-9CC4-1F399FDF0EC5}"/>
              </a:ext>
            </a:extLst>
          </p:cNvPr>
          <p:cNvSpPr txBox="1"/>
          <p:nvPr/>
        </p:nvSpPr>
        <p:spPr>
          <a:xfrm>
            <a:off x="3660232" y="3409697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970FBE68-DF50-4B50-80AD-160476818319}"/>
              </a:ext>
            </a:extLst>
          </p:cNvPr>
          <p:cNvSpPr txBox="1"/>
          <p:nvPr/>
        </p:nvSpPr>
        <p:spPr>
          <a:xfrm>
            <a:off x="3651590" y="1450189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A5AB7F4A-B1FC-4F56-A6EB-8DEFF8303616}"/>
              </a:ext>
            </a:extLst>
          </p:cNvPr>
          <p:cNvSpPr txBox="1"/>
          <p:nvPr/>
        </p:nvSpPr>
        <p:spPr>
          <a:xfrm>
            <a:off x="2622273" y="1664162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60kDa</a:t>
            </a:r>
            <a:endParaRPr lang="ja-JP" altLang="en-US" sz="13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747791B2-8EC5-4B16-AA8B-762B9528A986}"/>
              </a:ext>
            </a:extLst>
          </p:cNvPr>
          <p:cNvSpPr txBox="1"/>
          <p:nvPr/>
        </p:nvSpPr>
        <p:spPr>
          <a:xfrm rot="16200000">
            <a:off x="4843919" y="8543043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mock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574B5699-E7E2-4FFD-8BA3-64A0F11AD6B9}"/>
              </a:ext>
            </a:extLst>
          </p:cNvPr>
          <p:cNvSpPr txBox="1"/>
          <p:nvPr/>
        </p:nvSpPr>
        <p:spPr>
          <a:xfrm rot="16200000">
            <a:off x="5049092" y="8543043"/>
            <a:ext cx="56778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dirty="0">
                <a:latin typeface="Arial" panose="020B0604020202020204" pitchFamily="34" charset="0"/>
                <a:cs typeface="Arial" panose="020B0604020202020204" pitchFamily="34" charset="0"/>
              </a:rPr>
              <a:t>control</a:t>
            </a:r>
            <a:endParaRPr kumimoji="1" lang="ja-JP" alt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463517B8-C9F6-4FCE-A1F9-AAFCBAF82DAF}"/>
              </a:ext>
            </a:extLst>
          </p:cNvPr>
          <p:cNvSpPr txBox="1"/>
          <p:nvPr/>
        </p:nvSpPr>
        <p:spPr>
          <a:xfrm rot="16200000">
            <a:off x="5099668" y="8543043"/>
            <a:ext cx="10244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C36585E1-1274-48E8-804A-C0B6B248BEEA}"/>
              </a:ext>
            </a:extLst>
          </p:cNvPr>
          <p:cNvSpPr txBox="1"/>
          <p:nvPr/>
        </p:nvSpPr>
        <p:spPr>
          <a:xfrm>
            <a:off x="3667979" y="5407101"/>
            <a:ext cx="100087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170kDa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CFBD8405-8D7A-421D-9EBA-083F81C942B7}"/>
              </a:ext>
            </a:extLst>
          </p:cNvPr>
          <p:cNvSpPr txBox="1"/>
          <p:nvPr/>
        </p:nvSpPr>
        <p:spPr>
          <a:xfrm>
            <a:off x="3667979" y="5664352"/>
            <a:ext cx="1000874" cy="3000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125kDa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804B9DD-F2CA-4724-9465-2E3651C107BB}"/>
              </a:ext>
            </a:extLst>
          </p:cNvPr>
          <p:cNvSpPr txBox="1"/>
          <p:nvPr/>
        </p:nvSpPr>
        <p:spPr>
          <a:xfrm>
            <a:off x="3651590" y="5921604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93kDa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ED3B0A29-7B1A-4420-9187-9079734F3C13}"/>
              </a:ext>
            </a:extLst>
          </p:cNvPr>
          <p:cNvSpPr txBox="1"/>
          <p:nvPr/>
        </p:nvSpPr>
        <p:spPr>
          <a:xfrm>
            <a:off x="3741730" y="6681916"/>
            <a:ext cx="98359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53kDa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5F6DB9F0-60D4-4FE3-B0FA-EAB4B93A79B0}"/>
              </a:ext>
            </a:extLst>
          </p:cNvPr>
          <p:cNvSpPr txBox="1"/>
          <p:nvPr/>
        </p:nvSpPr>
        <p:spPr>
          <a:xfrm>
            <a:off x="3683989" y="7092581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41kDa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0EA1790A-BF61-4A80-9A1F-A3FD41BE44A9}"/>
              </a:ext>
            </a:extLst>
          </p:cNvPr>
          <p:cNvSpPr txBox="1"/>
          <p:nvPr/>
        </p:nvSpPr>
        <p:spPr>
          <a:xfrm>
            <a:off x="3581091" y="7682477"/>
            <a:ext cx="114745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32kDa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B0628375-2763-42BB-A0D0-24DAD21C391C}"/>
              </a:ext>
            </a:extLst>
          </p:cNvPr>
          <p:cNvSpPr txBox="1"/>
          <p:nvPr/>
        </p:nvSpPr>
        <p:spPr>
          <a:xfrm>
            <a:off x="3651590" y="7887519"/>
            <a:ext cx="103365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23kDa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9F2B2F9F-DF0E-43B5-B2A1-C0C68CAB3D39}"/>
              </a:ext>
            </a:extLst>
          </p:cNvPr>
          <p:cNvSpPr txBox="1"/>
          <p:nvPr/>
        </p:nvSpPr>
        <p:spPr>
          <a:xfrm>
            <a:off x="3642948" y="6201561"/>
            <a:ext cx="105093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68kDa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▶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4CDC2E5C-9683-4B31-8626-6FD67998EB13}"/>
              </a:ext>
            </a:extLst>
          </p:cNvPr>
          <p:cNvSpPr txBox="1"/>
          <p:nvPr/>
        </p:nvSpPr>
        <p:spPr>
          <a:xfrm>
            <a:off x="5789326" y="6795753"/>
            <a:ext cx="103365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GAPDH</a:t>
            </a:r>
          </a:p>
          <a:p>
            <a:pPr algn="ctr"/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◀</a:t>
            </a:r>
            <a:r>
              <a:rPr lang="en-US" altLang="ja-JP" sz="1350" dirty="0">
                <a:latin typeface="Arial" panose="020B0604020202020204" pitchFamily="34" charset="0"/>
                <a:cs typeface="Arial" panose="020B0604020202020204" pitchFamily="34" charset="0"/>
              </a:rPr>
              <a:t>37kDa</a:t>
            </a:r>
            <a:r>
              <a:rPr lang="ja-JP" altLang="en-US" sz="13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DA5FA993-28A3-4611-9D74-7F6C541F5269}"/>
              </a:ext>
            </a:extLst>
          </p:cNvPr>
          <p:cNvSpPr txBox="1"/>
          <p:nvPr/>
        </p:nvSpPr>
        <p:spPr>
          <a:xfrm>
            <a:off x="4858183" y="5093543"/>
            <a:ext cx="790601" cy="3347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575" dirty="0">
                <a:latin typeface="Arial" panose="020B0604020202020204" pitchFamily="34" charset="0"/>
                <a:cs typeface="Arial" panose="020B0604020202020204" pitchFamily="34" charset="0"/>
              </a:rPr>
              <a:t>HSC-3</a:t>
            </a:r>
            <a:endParaRPr lang="ja-JP" altLang="en-US" sz="1575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ABBAD941-79CC-4044-B58C-ED8779318EC5}"/>
              </a:ext>
            </a:extLst>
          </p:cNvPr>
          <p:cNvSpPr txBox="1"/>
          <p:nvPr/>
        </p:nvSpPr>
        <p:spPr>
          <a:xfrm>
            <a:off x="805219" y="9371088"/>
            <a:ext cx="508372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Supplemental Figure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ja-JP" altLang="en-US" sz="11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ja-JP" sz="1100" b="1" dirty="0">
                <a:latin typeface="Arial" panose="020B0604020202020204" pitchFamily="34" charset="0"/>
                <a:cs typeface="Arial" panose="020B0604020202020204" pitchFamily="34" charset="0"/>
              </a:rPr>
              <a:t>Full blots of figure8</a:t>
            </a:r>
          </a:p>
          <a:p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Expression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CORO2A</a:t>
            </a:r>
            <a:r>
              <a:rPr lang="ja-JP" altLang="en-US" sz="1100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following </a:t>
            </a:r>
            <a:r>
              <a:rPr lang="en-US" altLang="ja-JP" sz="11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r>
              <a:rPr lang="en-US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transfection in HNSCC cells.</a:t>
            </a:r>
            <a:r>
              <a:rPr lang="ja-JP" altLang="ja-JP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ja-JP" alt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ED2A0C63-1F50-4887-9A20-B3194359A33A}"/>
              </a:ext>
            </a:extLst>
          </p:cNvPr>
          <p:cNvSpPr txBox="1"/>
          <p:nvPr/>
        </p:nvSpPr>
        <p:spPr>
          <a:xfrm rot="16200000">
            <a:off x="2061778" y="4109566"/>
            <a:ext cx="926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2E7B9AA0-CA30-4EEE-8803-32088719B8B7}"/>
              </a:ext>
            </a:extLst>
          </p:cNvPr>
          <p:cNvSpPr txBox="1"/>
          <p:nvPr/>
        </p:nvSpPr>
        <p:spPr>
          <a:xfrm rot="16200000">
            <a:off x="5239096" y="4085359"/>
            <a:ext cx="9268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000" i="1" dirty="0">
                <a:latin typeface="Arial" panose="020B0604020202020204" pitchFamily="34" charset="0"/>
                <a:cs typeface="Arial" panose="020B0604020202020204" pitchFamily="34" charset="0"/>
              </a:rPr>
              <a:t>miR-125b-5p</a:t>
            </a:r>
            <a:endParaRPr kumimoji="1" lang="ja-JP" altLang="en-US" sz="10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472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2918</TotalTime>
  <Words>738</Words>
  <Application>Microsoft Office PowerPoint</Application>
  <PresentationFormat>A4 210 x 297 mm</PresentationFormat>
  <Paragraphs>285</Paragraphs>
  <Slides>10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游ゴシック</vt:lpstr>
      <vt:lpstr>Arial</vt:lpstr>
      <vt:lpstr>Calibri</vt:lpstr>
      <vt:lpstr>Calibri Light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819055668940</dc:creator>
  <cp:lastModifiedBy>youasahi2@yahoo.co.jp</cp:lastModifiedBy>
  <cp:revision>75</cp:revision>
  <cp:lastPrinted>2021-09-30T06:26:31Z</cp:lastPrinted>
  <dcterms:created xsi:type="dcterms:W3CDTF">2021-05-24T06:22:54Z</dcterms:created>
  <dcterms:modified xsi:type="dcterms:W3CDTF">2021-11-17T02:28:33Z</dcterms:modified>
</cp:coreProperties>
</file>