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6"/>
    <p:restoredTop sz="94635"/>
  </p:normalViewPr>
  <p:slideViewPr>
    <p:cSldViewPr snapToGrid="0">
      <p:cViewPr varScale="1">
        <p:scale>
          <a:sx n="85" d="100"/>
          <a:sy n="85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il\Downloads\Nextcloud\Paper%20usearch%20amplicon%20alpha\Otros\qPCR%20n&#250;mero%20de%20copias\qPCR%20DP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ilil\Downloads\Nextcloud\Paper%20usearch%20amplicon%20alpha\Otros\qPCR%20n&#250;mero%20de%20copias\qPCR%20DP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Hoja1!$J$7</c:f>
              <c:strCache>
                <c:ptCount val="1"/>
                <c:pt idx="0">
                  <c:v>DP vs B775 (T2)</c:v>
                </c:pt>
              </c:strCache>
            </c:strRef>
          </c:tx>
          <c:spPr>
            <a:pattFill prst="wdDnDiag">
              <a:fgClr>
                <a:schemeClr val="tx1">
                  <a:lumMod val="75000"/>
                  <a:lumOff val="25000"/>
                </a:schemeClr>
              </a:fgClr>
              <a:bgClr>
                <a:schemeClr val="bg1"/>
              </a:bgClr>
            </a:patt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/>
          </c:spPr>
          <c:invertIfNegative val="0"/>
          <c:cat>
            <c:strRef>
              <c:f>Hoja1!$I$8:$I$9</c:f>
              <c:strCache>
                <c:ptCount val="2"/>
                <c:pt idx="0">
                  <c:v>V775 (T2)</c:v>
                </c:pt>
                <c:pt idx="1">
                  <c:v>V775 (T5)</c:v>
                </c:pt>
              </c:strCache>
            </c:strRef>
          </c:cat>
          <c:val>
            <c:numRef>
              <c:f>Hoja1!$J$8:$J$9</c:f>
              <c:numCache>
                <c:formatCode>General</c:formatCode>
                <c:ptCount val="2"/>
                <c:pt idx="0" formatCode="0.00">
                  <c:v>0.24032675924573738</c:v>
                </c:pt>
                <c:pt idx="1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27-43B8-8FE4-527F581456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54269064"/>
        <c:axId val="654266768"/>
      </c:barChart>
      <c:catAx>
        <c:axId val="65426906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4266768"/>
        <c:crosses val="autoZero"/>
        <c:auto val="1"/>
        <c:lblAlgn val="ctr"/>
        <c:lblOffset val="100"/>
        <c:noMultiLvlLbl val="0"/>
      </c:catAx>
      <c:valAx>
        <c:axId val="654266768"/>
        <c:scaling>
          <c:orientation val="minMax"/>
          <c:min val="0"/>
        </c:scaling>
        <c:delete val="0"/>
        <c:axPos val="t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400" dirty="0" err="1"/>
                  <a:t>qPCR</a:t>
                </a:r>
                <a:r>
                  <a:rPr lang="es-ES" sz="1400" dirty="0"/>
                  <a:t> Ratio </a:t>
                </a:r>
                <a:r>
                  <a:rPr lang="es-ES" sz="1400" dirty="0" err="1"/>
                  <a:t>of</a:t>
                </a:r>
                <a:r>
                  <a:rPr lang="es-ES" sz="1400" dirty="0"/>
                  <a:t> </a:t>
                </a:r>
                <a:r>
                  <a:rPr lang="el-GR" sz="1400" dirty="0"/>
                  <a:t>α</a:t>
                </a:r>
                <a:r>
                  <a:rPr lang="es-ES" sz="1400" dirty="0"/>
                  <a:t>-</a:t>
                </a:r>
                <a:r>
                  <a:rPr lang="es-ES" sz="1400" dirty="0" err="1"/>
                  <a:t>gliadin</a:t>
                </a:r>
                <a:r>
                  <a:rPr lang="es-ES" sz="1400" dirty="0"/>
                  <a:t> </a:t>
                </a:r>
                <a:r>
                  <a:rPr lang="es-ES" sz="1400" dirty="0" err="1"/>
                  <a:t>amplicons</a:t>
                </a:r>
                <a:endParaRPr lang="es-ES" sz="1400" dirty="0"/>
              </a:p>
            </c:rich>
          </c:tx>
          <c:layout>
            <c:manualLayout>
              <c:xMode val="edge"/>
              <c:yMode val="edge"/>
              <c:x val="0.23368497856686837"/>
              <c:y val="1.944249453582425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4269064"/>
        <c:crosses val="autoZero"/>
        <c:crossBetween val="between"/>
      </c:valAx>
      <c:spPr>
        <a:noFill/>
        <a:ln>
          <a:solidFill>
            <a:schemeClr val="bg2">
              <a:lumMod val="90000"/>
            </a:schemeClr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Hoja1!$F$1</c:f>
              <c:strCache>
                <c:ptCount val="1"/>
                <c:pt idx="0">
                  <c:v>Mean</c:v>
                </c:pt>
              </c:strCache>
            </c:strRef>
          </c:tx>
          <c:spPr>
            <a:pattFill prst="pct25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Hoja1!$G$2:$G$4</c:f>
                <c:numCache>
                  <c:formatCode>General</c:formatCode>
                  <c:ptCount val="3"/>
                  <c:pt idx="0">
                    <c:v>1.05</c:v>
                  </c:pt>
                  <c:pt idx="1">
                    <c:v>1.04</c:v>
                  </c:pt>
                  <c:pt idx="2">
                    <c:v>1.05</c:v>
                  </c:pt>
                </c:numCache>
              </c:numRef>
            </c:plus>
            <c:minus>
              <c:numRef>
                <c:f>Hoja1!$G$2:$G$4</c:f>
                <c:numCache>
                  <c:formatCode>General</c:formatCode>
                  <c:ptCount val="3"/>
                  <c:pt idx="0">
                    <c:v>1.05</c:v>
                  </c:pt>
                  <c:pt idx="1">
                    <c:v>1.04</c:v>
                  </c:pt>
                  <c:pt idx="2">
                    <c:v>1.05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Hoja1!$E$2:$E$4</c:f>
              <c:strCache>
                <c:ptCount val="3"/>
                <c:pt idx="0">
                  <c:v>WT (DP)</c:v>
                </c:pt>
                <c:pt idx="1">
                  <c:v>V775 (T2)</c:v>
                </c:pt>
                <c:pt idx="2">
                  <c:v>V775 (T5)</c:v>
                </c:pt>
              </c:strCache>
            </c:strRef>
          </c:cat>
          <c:val>
            <c:numRef>
              <c:f>Hoja1!$F$2:$F$4</c:f>
              <c:numCache>
                <c:formatCode>General</c:formatCode>
                <c:ptCount val="3"/>
                <c:pt idx="0">
                  <c:v>32.94</c:v>
                </c:pt>
                <c:pt idx="1">
                  <c:v>7.92</c:v>
                </c:pt>
                <c:pt idx="2">
                  <c:v>6.94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89B-47C3-926F-8985B1F93F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1609896"/>
        <c:axId val="721610224"/>
      </c:barChart>
      <c:catAx>
        <c:axId val="721609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610224"/>
        <c:crosses val="autoZero"/>
        <c:auto val="1"/>
        <c:lblAlgn val="ctr"/>
        <c:lblOffset val="100"/>
        <c:noMultiLvlLbl val="0"/>
      </c:catAx>
      <c:valAx>
        <c:axId val="7216102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/>
                  <a:t>Number of copies per haploid genome (AB)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1609896"/>
        <c:crosses val="autoZero"/>
        <c:crossBetween val="between"/>
      </c:valAx>
      <c:spPr>
        <a:noFill/>
        <a:ln>
          <a:solidFill>
            <a:schemeClr val="bg2">
              <a:lumMod val="9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49BF8-38BA-A544-8286-3450F8BDF5BE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A6A04-F727-534F-BFED-D878B50FF6A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3528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9EA6A04-F727-534F-BFED-D878B50FF6A9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7648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2EAB28-EAA3-4D40-A8D9-75514DB59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51747F5-73FA-4276-9EFB-D1519D7ED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B35790-3149-45D9-9849-24054BCF2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43018DD-4D10-4839-8D59-143259F5F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A9F55A9-D8FA-441F-8BCD-79172C48B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2540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1701A38-2E2B-4EA0-99A4-113C35456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4E3E123-089F-423A-844F-18B3399170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4B5DB47-E212-4CBA-AE8F-49D98E718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E92F2F-5382-41E1-B342-DE1401D3F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E2A5609-EF7D-4ED4-AF7A-0EA6755ED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209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A64F6C4-6FA1-480D-AB3B-92E594598F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DEC36F9-A9BD-4C3C-8A8B-AD242DB663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95E142F-7D8E-43CD-B640-ED5907EBD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C938FA-842D-4256-9E51-A37ACCB39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521634E-6C08-49CC-BDC7-65BAEC860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45201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4E8F40-78B2-4BAE-A979-31ABFE0B75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D0BB84D-E9AA-4DB9-A1E0-EB246AFCEC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BFC8CFA-2EC4-47A5-8067-0669B6BBE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E9A072-F075-4986-B6CB-FCF67336A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2BE9CD-CCFF-4DA5-B0C2-90E45F9E5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1274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F9B732-3EF5-44C5-8324-A03BA52A50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04E1772-0351-466A-8149-A9D236F03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20C6E3A-E043-4BC4-9C80-FE8E2B1C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CB9F7D-5109-4ECC-A278-B2B23F272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B31E78-6458-4995-9888-48B6E8F82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788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193323-B8A1-45A4-9FF9-BB5F9DBC9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48D8129-98DD-4495-BB6D-F17CCCAD1D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2D2D3C1-7817-4B58-B4F1-C68B30E5D1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09C9360-C05A-4DA2-AE45-785B26D3B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977A9FE-1165-4B2C-A430-7476D9DCA4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215F0B4-C30D-4CFF-BF1C-134E908BB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2748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C55AE4-658A-4D63-B845-42FF0A2F5B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179EC0C-3796-445D-99CA-3E134EB41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47FB9DEE-34F2-4679-BFB5-094EB52A58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63209FE-AA9A-4B1E-8E6E-64A7F33256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30242E2-4068-4993-AD48-136422C58B3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6850E5C2-DFA4-41A0-9C37-DD66F0A45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4E9F8796-2A0A-4897-9E53-265B300B7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808465C-6B04-493D-9A39-535D81EDE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0978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159B2B-1A05-4150-914B-F1B6A2587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C8533C-A058-486B-A951-61E5ACB15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BD655C7-0809-4B54-9685-147097233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E036BF1-B2DC-4E7B-A3D9-138B1DB10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9825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F921A36-B78F-4ED6-A42F-005ED1A37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302CA3D-74A7-4805-A5A7-275653607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E96D69F-0B36-425B-9CB1-909F302B6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49704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F82A165-1AA5-4573-9A15-F22F670DB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23A2F89-0F31-4B94-B0C5-ACCF56F4F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0495C7A-BE6C-44B3-9400-E2750ABA2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F5FDFE5-C279-485D-8DE6-458BFBA9E6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ADFD62B-ABA6-48DF-9CC5-D1B843E5C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A210C50-D845-446A-AF50-AE85B5EA0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863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83D826-166D-4086-9E72-A56A09139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5ED2581-EF54-496B-BE93-A09BB73C2E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6AFE7BE-A7E5-4170-A637-59BA05A8CC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A12E9FF-4366-4E72-8599-80CBE5B84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4B08086-022D-4F86-B080-DAF0F4C4E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1B46324-9739-4373-887E-2C0C7AAB9D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90755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B98BED71-8FAF-4FCD-BE82-4914786C1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17CF880-4FDB-4F77-86EF-E254431EE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6676E0D-E660-4E66-924A-6AF8C8C1E7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5FA86-92A8-49FA-B15C-27F2520EAA5B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56C584-71B4-4833-B59B-28EF5B5501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C1534A7-D2C4-427F-88E8-F91C6AC0C3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C91FD-7BB0-444E-8025-863E7A265BA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0040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áfico 8">
            <a:extLst>
              <a:ext uri="{FF2B5EF4-FFF2-40B4-BE49-F238E27FC236}">
                <a16:creationId xmlns:a16="http://schemas.microsoft.com/office/drawing/2014/main" id="{FF440D5E-AD99-4F7C-BCB5-BB1B635E0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1109222"/>
              </p:ext>
            </p:extLst>
          </p:nvPr>
        </p:nvGraphicFramePr>
        <p:xfrm>
          <a:off x="6537643" y="1234912"/>
          <a:ext cx="46050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4" name="Rectángulo 23">
            <a:extLst>
              <a:ext uri="{FF2B5EF4-FFF2-40B4-BE49-F238E27FC236}">
                <a16:creationId xmlns:a16="http://schemas.microsoft.com/office/drawing/2014/main" id="{CEB324FE-29A5-4AD4-A777-CFAEDDBCED6B}"/>
              </a:ext>
            </a:extLst>
          </p:cNvPr>
          <p:cNvSpPr/>
          <p:nvPr/>
        </p:nvSpPr>
        <p:spPr>
          <a:xfrm>
            <a:off x="894006" y="1142393"/>
            <a:ext cx="6221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A</a:t>
            </a:r>
          </a:p>
          <a:p>
            <a:endParaRPr lang="es-ES" i="1" dirty="0"/>
          </a:p>
          <a:p>
            <a:endParaRPr lang="es-ES" dirty="0"/>
          </a:p>
        </p:txBody>
      </p:sp>
      <p:sp>
        <p:nvSpPr>
          <p:cNvPr id="29" name="Rectángulo 28">
            <a:extLst>
              <a:ext uri="{FF2B5EF4-FFF2-40B4-BE49-F238E27FC236}">
                <a16:creationId xmlns:a16="http://schemas.microsoft.com/office/drawing/2014/main" id="{A09E0C8A-E319-4611-A273-8B48D7E4FB37}"/>
              </a:ext>
            </a:extLst>
          </p:cNvPr>
          <p:cNvSpPr/>
          <p:nvPr/>
        </p:nvSpPr>
        <p:spPr>
          <a:xfrm>
            <a:off x="6457425" y="1142393"/>
            <a:ext cx="6221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b="1" dirty="0"/>
              <a:t>B</a:t>
            </a:r>
          </a:p>
          <a:p>
            <a:endParaRPr lang="es-ES" i="1" dirty="0"/>
          </a:p>
          <a:p>
            <a:endParaRPr lang="es-ES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3840087-04A4-42DA-A9AD-2D4350F124B7}"/>
              </a:ext>
            </a:extLst>
          </p:cNvPr>
          <p:cNvSpPr txBox="1"/>
          <p:nvPr/>
        </p:nvSpPr>
        <p:spPr>
          <a:xfrm>
            <a:off x="1100760" y="4609886"/>
            <a:ext cx="10359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sz="1200" b="1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Figure S3</a:t>
            </a:r>
            <a:r>
              <a:rPr lang="en-US" sz="1200" b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A.</a:t>
            </a:r>
            <a:r>
              <a:rPr lang="en-US" sz="12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number of copies of α-gliadin amplicon per haploid genome (AB) for Don Pedro (DP), V775 (T2), and V775 (T5) lines. Geometric means and standard deviation are represented. </a:t>
            </a:r>
            <a:r>
              <a:rPr lang="en-US" sz="1200" b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r>
              <a:rPr lang="en-US" sz="12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comparison between the qPCR copy number ratio of α-gliadin amplicon between the V775 T2 and the V775 T5 CRISPR lines and Don Pedro.</a:t>
            </a:r>
            <a:endParaRPr lang="es-ES" sz="1200" dirty="0"/>
          </a:p>
        </p:txBody>
      </p:sp>
      <p:graphicFrame>
        <p:nvGraphicFramePr>
          <p:cNvPr id="8" name="Gráfico 7">
            <a:extLst>
              <a:ext uri="{FF2B5EF4-FFF2-40B4-BE49-F238E27FC236}">
                <a16:creationId xmlns:a16="http://schemas.microsoft.com/office/drawing/2014/main" id="{3B0D5635-C6C3-4054-9539-71EF5614DC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2093201"/>
              </p:ext>
            </p:extLst>
          </p:nvPr>
        </p:nvGraphicFramePr>
        <p:xfrm>
          <a:off x="1325880" y="1433164"/>
          <a:ext cx="460502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460616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89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Times New Roman</vt:lpstr>
      <vt:lpstr>Tema de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María Helena Guzmán López</dc:creator>
  <cp:lastModifiedBy>MDPI</cp:lastModifiedBy>
  <cp:revision>21</cp:revision>
  <dcterms:created xsi:type="dcterms:W3CDTF">2021-09-05T09:39:41Z</dcterms:created>
  <dcterms:modified xsi:type="dcterms:W3CDTF">2021-12-03T07:07:01Z</dcterms:modified>
</cp:coreProperties>
</file>