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5" autoAdjust="0"/>
    <p:restoredTop sz="88868" autoAdjust="0"/>
  </p:normalViewPr>
  <p:slideViewPr>
    <p:cSldViewPr snapToGrid="0">
      <p:cViewPr varScale="1">
        <p:scale>
          <a:sx n="90" d="100"/>
          <a:sy n="90" d="100"/>
        </p:scale>
        <p:origin x="5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hele\Nextcloud\paper%20crispr%20alpha\02.03.21%20-%20Actualizaci&#243;n%20filtro%200.3\Tables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90097652845036"/>
          <c:y val="4.3956056634090919E-2"/>
          <c:w val="0.74016128907595213"/>
          <c:h val="0.78718577115911603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[2]Final!$O$2</c:f>
              <c:strCache>
                <c:ptCount val="1"/>
                <c:pt idx="0">
                  <c:v> BW208 wt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numRef>
              <c:f>[2]Final!$A$3:$A$20</c:f>
              <c:numCache>
                <c:formatCode>General</c:formatCode>
                <c:ptCount val="18"/>
                <c:pt idx="0">
                  <c:v>88</c:v>
                </c:pt>
                <c:pt idx="1">
                  <c:v>105</c:v>
                </c:pt>
                <c:pt idx="2">
                  <c:v>126</c:v>
                </c:pt>
                <c:pt idx="3">
                  <c:v>162</c:v>
                </c:pt>
                <c:pt idx="4">
                  <c:v>177</c:v>
                </c:pt>
                <c:pt idx="5">
                  <c:v>195</c:v>
                </c:pt>
                <c:pt idx="6">
                  <c:v>198</c:v>
                </c:pt>
                <c:pt idx="7">
                  <c:v>199</c:v>
                </c:pt>
                <c:pt idx="8">
                  <c:v>201</c:v>
                </c:pt>
                <c:pt idx="9">
                  <c:v>217</c:v>
                </c:pt>
                <c:pt idx="10">
                  <c:v>222</c:v>
                </c:pt>
                <c:pt idx="11">
                  <c:v>234</c:v>
                </c:pt>
                <c:pt idx="12">
                  <c:v>237</c:v>
                </c:pt>
                <c:pt idx="13">
                  <c:v>238</c:v>
                </c:pt>
                <c:pt idx="14">
                  <c:v>243</c:v>
                </c:pt>
                <c:pt idx="15">
                  <c:v>244</c:v>
                </c:pt>
                <c:pt idx="16">
                  <c:v>252</c:v>
                </c:pt>
                <c:pt idx="17">
                  <c:v>258</c:v>
                </c:pt>
              </c:numCache>
            </c:numRef>
          </c:cat>
          <c:val>
            <c:numRef>
              <c:f>[2]Final!$O$3:$O$20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2.2151549880744548</c:v>
                </c:pt>
                <c:pt idx="7">
                  <c:v>0.61633314068451872</c:v>
                </c:pt>
                <c:pt idx="8">
                  <c:v>2.7861114597590926</c:v>
                </c:pt>
                <c:pt idx="9">
                  <c:v>0</c:v>
                </c:pt>
                <c:pt idx="10">
                  <c:v>25.194780350829905</c:v>
                </c:pt>
                <c:pt idx="11">
                  <c:v>9.9147544784372084</c:v>
                </c:pt>
                <c:pt idx="12">
                  <c:v>46.346248023986305</c:v>
                </c:pt>
                <c:pt idx="13">
                  <c:v>1.783499807664723</c:v>
                </c:pt>
                <c:pt idx="14">
                  <c:v>0</c:v>
                </c:pt>
                <c:pt idx="15">
                  <c:v>0</c:v>
                </c:pt>
                <c:pt idx="16">
                  <c:v>2.0947065514710785</c:v>
                </c:pt>
                <c:pt idx="17">
                  <c:v>8.0714367558514812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D7-45EB-93CD-70F16BF9DFCF}"/>
            </c:ext>
          </c:extLst>
        </c:ser>
        <c:ser>
          <c:idx val="2"/>
          <c:order val="1"/>
          <c:tx>
            <c:strRef>
              <c:f>[2]Final!$P$2</c:f>
              <c:strCache>
                <c:ptCount val="1"/>
                <c:pt idx="0">
                  <c:v> THA53 wt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numRef>
              <c:f>[2]Final!$A$3:$A$20</c:f>
              <c:numCache>
                <c:formatCode>General</c:formatCode>
                <c:ptCount val="18"/>
                <c:pt idx="0">
                  <c:v>88</c:v>
                </c:pt>
                <c:pt idx="1">
                  <c:v>105</c:v>
                </c:pt>
                <c:pt idx="2">
                  <c:v>126</c:v>
                </c:pt>
                <c:pt idx="3">
                  <c:v>162</c:v>
                </c:pt>
                <c:pt idx="4">
                  <c:v>177</c:v>
                </c:pt>
                <c:pt idx="5">
                  <c:v>195</c:v>
                </c:pt>
                <c:pt idx="6">
                  <c:v>198</c:v>
                </c:pt>
                <c:pt idx="7">
                  <c:v>199</c:v>
                </c:pt>
                <c:pt idx="8">
                  <c:v>201</c:v>
                </c:pt>
                <c:pt idx="9">
                  <c:v>217</c:v>
                </c:pt>
                <c:pt idx="10">
                  <c:v>222</c:v>
                </c:pt>
                <c:pt idx="11">
                  <c:v>234</c:v>
                </c:pt>
                <c:pt idx="12">
                  <c:v>237</c:v>
                </c:pt>
                <c:pt idx="13">
                  <c:v>238</c:v>
                </c:pt>
                <c:pt idx="14">
                  <c:v>243</c:v>
                </c:pt>
                <c:pt idx="15">
                  <c:v>244</c:v>
                </c:pt>
                <c:pt idx="16">
                  <c:v>252</c:v>
                </c:pt>
                <c:pt idx="17">
                  <c:v>258</c:v>
                </c:pt>
              </c:numCache>
            </c:numRef>
          </c:cat>
          <c:val>
            <c:numRef>
              <c:f>[2]Final!$P$3:$P$20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2.2377371353334405</c:v>
                </c:pt>
                <c:pt idx="7">
                  <c:v>0</c:v>
                </c:pt>
                <c:pt idx="8">
                  <c:v>2.8310351691149829</c:v>
                </c:pt>
                <c:pt idx="9">
                  <c:v>0</c:v>
                </c:pt>
                <c:pt idx="10">
                  <c:v>20.438605151863865</c:v>
                </c:pt>
                <c:pt idx="11">
                  <c:v>10.900443570409113</c:v>
                </c:pt>
                <c:pt idx="12">
                  <c:v>52.88497763119333</c:v>
                </c:pt>
                <c:pt idx="13">
                  <c:v>1.8222310643976636</c:v>
                </c:pt>
                <c:pt idx="14">
                  <c:v>0</c:v>
                </c:pt>
                <c:pt idx="15">
                  <c:v>0</c:v>
                </c:pt>
                <c:pt idx="16">
                  <c:v>2.2411719591689021</c:v>
                </c:pt>
                <c:pt idx="17">
                  <c:v>5.7454892026142224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D7-45EB-93CD-70F16BF9DFCF}"/>
            </c:ext>
          </c:extLst>
        </c:ser>
        <c:ser>
          <c:idx val="3"/>
          <c:order val="2"/>
          <c:tx>
            <c:strRef>
              <c:f>[2]Final!$Q$2</c:f>
              <c:strCache>
                <c:ptCount val="1"/>
                <c:pt idx="0">
                  <c:v> DP wt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[2]Final!$A$3:$A$20</c:f>
              <c:numCache>
                <c:formatCode>General</c:formatCode>
                <c:ptCount val="18"/>
                <c:pt idx="0">
                  <c:v>88</c:v>
                </c:pt>
                <c:pt idx="1">
                  <c:v>105</c:v>
                </c:pt>
                <c:pt idx="2">
                  <c:v>126</c:v>
                </c:pt>
                <c:pt idx="3">
                  <c:v>162</c:v>
                </c:pt>
                <c:pt idx="4">
                  <c:v>177</c:v>
                </c:pt>
                <c:pt idx="5">
                  <c:v>195</c:v>
                </c:pt>
                <c:pt idx="6">
                  <c:v>198</c:v>
                </c:pt>
                <c:pt idx="7">
                  <c:v>199</c:v>
                </c:pt>
                <c:pt idx="8">
                  <c:v>201</c:v>
                </c:pt>
                <c:pt idx="9">
                  <c:v>217</c:v>
                </c:pt>
                <c:pt idx="10">
                  <c:v>222</c:v>
                </c:pt>
                <c:pt idx="11">
                  <c:v>234</c:v>
                </c:pt>
                <c:pt idx="12">
                  <c:v>237</c:v>
                </c:pt>
                <c:pt idx="13">
                  <c:v>238</c:v>
                </c:pt>
                <c:pt idx="14">
                  <c:v>243</c:v>
                </c:pt>
                <c:pt idx="15">
                  <c:v>244</c:v>
                </c:pt>
                <c:pt idx="16">
                  <c:v>252</c:v>
                </c:pt>
                <c:pt idx="17">
                  <c:v>258</c:v>
                </c:pt>
              </c:numCache>
            </c:numRef>
          </c:cat>
          <c:val>
            <c:numRef>
              <c:f>[2]Final!$Q$3:$Q$20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2.6639849934349016</c:v>
                </c:pt>
                <c:pt idx="7">
                  <c:v>0</c:v>
                </c:pt>
                <c:pt idx="8">
                  <c:v>3.7702401603291715</c:v>
                </c:pt>
                <c:pt idx="9">
                  <c:v>0</c:v>
                </c:pt>
                <c:pt idx="10">
                  <c:v>28.760878313227195</c:v>
                </c:pt>
                <c:pt idx="11">
                  <c:v>10.833331274390499</c:v>
                </c:pt>
                <c:pt idx="12">
                  <c:v>47.5919923705587</c:v>
                </c:pt>
                <c:pt idx="13">
                  <c:v>2.2424336289564177</c:v>
                </c:pt>
                <c:pt idx="14">
                  <c:v>0</c:v>
                </c:pt>
                <c:pt idx="15">
                  <c:v>0</c:v>
                </c:pt>
                <c:pt idx="16">
                  <c:v>3.0696687448119673</c:v>
                </c:pt>
                <c:pt idx="17">
                  <c:v>9.8350633645867339E-3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D7-45EB-93CD-70F16BF9DF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912021656"/>
        <c:axId val="912019360"/>
      </c:barChart>
      <c:catAx>
        <c:axId val="91202165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500">
                    <a:solidFill>
                      <a:schemeClr val="tx1"/>
                    </a:solidFill>
                  </a:rPr>
                  <a:t>Length (bp)</a:t>
                </a:r>
              </a:p>
            </c:rich>
          </c:tx>
          <c:layout>
            <c:manualLayout>
              <c:xMode val="edge"/>
              <c:yMode val="edge"/>
              <c:x val="0.43923286195975109"/>
              <c:y val="0.928735054458133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019360"/>
        <c:crosses val="autoZero"/>
        <c:auto val="1"/>
        <c:lblAlgn val="ctr"/>
        <c:lblOffset val="100"/>
        <c:noMultiLvlLbl val="0"/>
      </c:catAx>
      <c:valAx>
        <c:axId val="912019360"/>
        <c:scaling>
          <c:orientation val="minMax"/>
          <c:max val="6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500">
                    <a:solidFill>
                      <a:schemeClr val="tx1"/>
                    </a:solidFill>
                  </a:rPr>
                  <a:t>Abundance (%)</a:t>
                </a:r>
              </a:p>
            </c:rich>
          </c:tx>
          <c:layout>
            <c:manualLayout>
              <c:xMode val="edge"/>
              <c:yMode val="edge"/>
              <c:x val="3.9517076811655595E-2"/>
              <c:y val="0.3593394363214965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5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2021656"/>
        <c:crosses val="autoZero"/>
        <c:crossBetween val="midCat"/>
        <c:majorUnit val="5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110603587743406"/>
          <c:y val="4.6702156471447744E-2"/>
          <c:w val="0.1584905424858134"/>
          <c:h val="0.247254549120172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7B3CB4-B008-493F-8E38-EC9A45E50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AABCD73-B1B0-45E5-862C-16D70F8030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8E0232-7790-4D99-8B1E-A2947B7BA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E78E92-F0A9-40E5-87A2-CC3CEC2F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CB99E9-4E32-4DF8-A5F2-9DDCBA63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05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7B17B-046C-4E8C-80C5-60773CB3F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FCB12C-B845-4E88-B04E-DE351739F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FD9806-CE2F-44B1-AAEC-7167E7FB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413A7C-17B9-42DC-9F13-9CF96106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83D992-239E-4D76-892B-7F38698D5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2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52CEE78-7E72-48BC-BFB2-7A2F94BAA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21821E-6F1D-444B-B224-27030200E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9F1DC8-53C6-4C51-BAE8-04B004577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4C1AD5-50AC-49B8-86FE-B7EBC36B5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360A05-2D33-43CB-8EDF-9A8221A6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1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7505E7-3CBF-4D47-BC4D-2027439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F44878-3E2A-4D3F-A6B2-2CC4B333F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12B0AA-3FD5-4434-994C-59C0BFB5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8E2AEF-2C60-4BA5-B9DE-27F143192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B10886-9932-46AF-81FA-F4B3C0E4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145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02F96-80AC-496E-8AC8-81449AA8D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2E23F0-9D1F-4E00-927B-6630F6551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EEB51F-5EAC-413F-B638-9CFEE2C1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D9A091-4F50-45EE-AD8A-2076BE1C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F14BA-22C3-4E12-8D27-550FE395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98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54B57-A7F9-4194-A1E7-33DB24E5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E387EF-2056-4212-BAAC-41F69B617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656D9F-CF22-4440-B706-D722F5260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9383E6-D167-4B4B-9F9D-198FA8E9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32864-D16F-4278-B5E7-DF74BFE2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D36616-D5AF-45CD-927E-EE7F6CF89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990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5591D0-AA52-441C-AC3A-A2AB3232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AC1EAA-F3F3-40EC-BA1E-291046757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08A2BAD-782C-4555-8E1F-5ADD7BD14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96D069-1D50-474C-BFC7-9D222B5AA9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934FDB6-EDFC-45B6-90C9-CF34D37C57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2FCE6B2-F616-4333-A6FC-44DC5EFF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AE8A0D-4127-49C1-9328-B7C4FD952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B3B405D-2899-4B1F-A12C-9F85EBCD3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33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2691CD-8A15-4B8B-86C4-55FD85383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3CE02E7-5D81-4C66-861E-6370A8D0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531E6C-E057-43B1-8664-44A9C8BF5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8BBE5C4-6559-4AE3-91AB-0A975CFAA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02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ED33D99-5A47-4D01-B073-A93685A7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39F8F3-818E-4145-A95D-95A0E4E0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D60499-512A-47A7-ACFF-748883DD3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551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EBF3D0-E1F0-4456-A7A4-DDB201EA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9E5B99-5FFA-4F2D-B810-5A9299B48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440C92-6F51-40B4-8A93-F6A1C2303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5897ED-898E-4157-9A69-CE951BDA8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4FD4C5B-2940-481A-AE78-24242F7E0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6DA5BF-5095-4D89-A5B6-2C65582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00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B9C58-9246-43AE-8F8E-01D690191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A7980A5-F513-418B-966A-077C70E09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6D0B4F4-2FC4-4D23-99B9-5DB6B9CC5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D2C0740-4B8D-4427-837D-0A7DFD56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8747CE9-F757-4A09-B93D-E80070E3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43777F-39DC-4D3D-9AD8-0F51F75B7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390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A591AE0-BC48-4FFE-8FC2-DA61A561D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D59E4F-43F0-40AF-B2D1-288FF839D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782114-5DA3-4C7B-95B4-837A5DA048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B85412-F2D3-4137-B19F-FE3F939C4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5AA3D1-2507-45D5-80ED-1C34F06FF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210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2826E951-FA2C-4A10-824A-532AAB8D2A7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5507933"/>
              </p:ext>
            </p:extLst>
          </p:nvPr>
        </p:nvGraphicFramePr>
        <p:xfrm>
          <a:off x="1716918" y="977851"/>
          <a:ext cx="8758163" cy="4902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FB15CC11-42EA-41A2-A25B-18A26CDA8BB4}"/>
              </a:ext>
            </a:extLst>
          </p:cNvPr>
          <p:cNvSpPr txBox="1"/>
          <p:nvPr/>
        </p:nvSpPr>
        <p:spPr>
          <a:xfrm>
            <a:off x="1975758" y="5780229"/>
            <a:ext cx="80453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S4. </a:t>
            </a:r>
            <a:r>
              <a:rPr lang="en-US" sz="12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Abundance and length variability of α-gliadin amplicon sequences in WT genotypes: BW208, DP and THA53. Only Amps with a medium abundance (percentage of reads) higher than 0.3 in each group were considered. WT: wild type. Amps: unique denoised amplicons.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248758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Miriam Marín Sanz</dc:creator>
  <cp:lastModifiedBy>MDPI</cp:lastModifiedBy>
  <cp:revision>6</cp:revision>
  <dcterms:created xsi:type="dcterms:W3CDTF">2021-04-13T08:17:14Z</dcterms:created>
  <dcterms:modified xsi:type="dcterms:W3CDTF">2021-12-03T07:07:18Z</dcterms:modified>
</cp:coreProperties>
</file>