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63" r:id="rId3"/>
    <p:sldId id="27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ria" initials="A" lastIdx="4" clrIdx="0"/>
  <p:cmAuthor id="1" name="Deborah Joseph" initials="DJ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72" autoAdjust="0"/>
    <p:restoredTop sz="89456" autoAdjust="0"/>
  </p:normalViewPr>
  <p:slideViewPr>
    <p:cSldViewPr snapToGrid="0">
      <p:cViewPr varScale="1">
        <p:scale>
          <a:sx n="72" d="100"/>
          <a:sy n="72" d="100"/>
        </p:scale>
        <p:origin x="81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8D480-F571-4762-A60D-F86046F62834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603AA-7830-43FB-911A-44BCC095FF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481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8603AA-7830-43FB-911A-44BCC095FF94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4491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8603AA-7830-43FB-911A-44BCC095FF94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72479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301075-F2EE-406D-8D53-0DDDF1454B02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3272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8603AA-7830-43FB-911A-44BCC095FF94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8930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79A38-EB85-4546-BFA6-CEB1DDC30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017A28-77D4-4040-9460-F2E3D3C37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31142C-80F8-40BB-BC4C-884410CE7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EA1A8-541A-4976-9104-D89224880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CE802-7961-40E7-9B85-4637D1A82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997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73098-4C8E-4985-8A3F-EAE9163C6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DA95D9-A10B-41A5-817D-0EAA4E9D3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5EBBE-DE51-4060-A767-D29DD372F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114F9-DE37-4782-AF97-B226C20D2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A47A7-976F-4C42-A617-F069121A3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573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1ABCF6-DC28-4376-BD49-FD92A0DC8C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D132D4-044B-423E-BA53-DE41C35FB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A3BEF-4135-4E43-AAE8-3EBB964D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1DD73-2A38-4224-88AB-B018C63BE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95F7-20BC-4DF4-906B-EF414D19D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4749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A504E-2AE6-49AB-B30C-EC9BAE2B1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CA5A0-CB08-483F-BF8B-0F5821B3E5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C7173-4D02-43FF-A230-40399AA96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1BF58-2B7B-491A-B3A4-67AC008C7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B6BC5-7C83-4163-8466-9C87AA4C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32579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77D8A-CFB1-43B3-91F1-62E5EEC7F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74E2B-3FC0-415C-95A8-F19557B57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98649-C519-44EC-861C-84CF9F538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0E19-8EF7-4E79-BA0C-C992F0F4F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530B4-112D-4F10-A17D-B915598F0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2711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EE39A-2CB0-4CDF-A18E-843092B51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50195F-D281-4296-B12F-679D34157C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61D74B-51F2-457F-B027-94C745DD5A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60F471-876A-47C2-B6E3-543873C9A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1BC628-C42D-40B0-82B0-4CAA30F63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F859F7-DD57-4ED5-8358-670E68F66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5811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34481-C33D-4736-86F9-5E9D0DDCF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5CBDBC-7B57-4F51-8A57-7DE40BA9D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C64842-2EA9-4F93-A872-8F6150010C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1E4BD-8E6F-49EA-B36C-A5E97F8F39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C0BA5F-1B76-451F-A62E-CD1E8EB908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91A9C-C2C5-4FBE-B60A-744FB410C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5FC12C-7FEC-4A47-BE21-2CDEEAA1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4FA8B8-151D-415F-8A01-A5793A08B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7428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13D0-6B4E-4E50-8DEC-9916806DF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1DC067-47C1-495C-8892-F6C021FA8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A99317-8CFB-464E-8E35-C0B252D5B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C1ADDE-6249-4496-8F7B-F181A929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1326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56AE51-7A44-44CA-97BF-650B2AFCF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40C4F0-C153-4AC5-AB65-199C40F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756588-C73E-48CF-A510-2422BF122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810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0B9AD-56BF-44AC-91A6-5D131E7E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7687E-316F-4236-BA02-E06225231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F3D18F-97E6-495B-864A-86E60C1FB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D561B-D6AD-475F-B026-22C9EA451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A165C2-AF4C-44A2-9937-1EAD2DDBB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0D8C7-CEFF-4ECB-9DD2-A9E20D1D1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24732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9D4B3-4BEE-4694-863D-09164C858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34EDC0-D5BC-4233-AABF-94E622EBC0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9A61A3-129D-43C0-9F85-985FD9F30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8044D5-0EA8-40C5-936A-D315F4D7A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3540A3-4EF5-4217-A884-0F1A9ED09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18A940-EFE6-4ED6-A385-AC54622F2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2382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C974FC-C563-4AAD-8632-48057292E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11A2A7-EE95-4162-94AD-16B01F9A2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657B0D-B84A-4E91-AEB9-877341F655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B61AD-3B8D-4280-BB75-76C9C3799DEE}" type="datetimeFigureOut">
              <a:rPr lang="en-CA" smtClean="0"/>
              <a:t>2021-12-08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65E1A-F160-42EC-99A5-0BAB78B26C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EC453-DDBF-425A-8CB6-8D53D2AC3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A24D2-05A8-4919-9930-8D4E2B3E44C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8821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5B2E77-EE76-43D1-B294-944BE0AE44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125853"/>
              </p:ext>
            </p:extLst>
          </p:nvPr>
        </p:nvGraphicFramePr>
        <p:xfrm>
          <a:off x="1026942" y="1083213"/>
          <a:ext cx="9340947" cy="2345788"/>
        </p:xfrm>
        <a:graphic>
          <a:graphicData uri="http://schemas.openxmlformats.org/drawingml/2006/table">
            <a:tbl>
              <a:tblPr/>
              <a:tblGrid>
                <a:gridCol w="1666176">
                  <a:extLst>
                    <a:ext uri="{9D8B030D-6E8A-4147-A177-3AD203B41FA5}">
                      <a16:colId xmlns:a16="http://schemas.microsoft.com/office/drawing/2014/main" val="694132470"/>
                    </a:ext>
                  </a:extLst>
                </a:gridCol>
                <a:gridCol w="1826700">
                  <a:extLst>
                    <a:ext uri="{9D8B030D-6E8A-4147-A177-3AD203B41FA5}">
                      <a16:colId xmlns:a16="http://schemas.microsoft.com/office/drawing/2014/main" val="371813513"/>
                    </a:ext>
                  </a:extLst>
                </a:gridCol>
                <a:gridCol w="1845672">
                  <a:extLst>
                    <a:ext uri="{9D8B030D-6E8A-4147-A177-3AD203B41FA5}">
                      <a16:colId xmlns:a16="http://schemas.microsoft.com/office/drawing/2014/main" val="2868247730"/>
                    </a:ext>
                  </a:extLst>
                </a:gridCol>
                <a:gridCol w="2146185">
                  <a:extLst>
                    <a:ext uri="{9D8B030D-6E8A-4147-A177-3AD203B41FA5}">
                      <a16:colId xmlns:a16="http://schemas.microsoft.com/office/drawing/2014/main" val="2113363741"/>
                    </a:ext>
                  </a:extLst>
                </a:gridCol>
                <a:gridCol w="1856214">
                  <a:extLst>
                    <a:ext uri="{9D8B030D-6E8A-4147-A177-3AD203B41FA5}">
                      <a16:colId xmlns:a16="http://schemas.microsoft.com/office/drawing/2014/main" val="3732130804"/>
                    </a:ext>
                  </a:extLst>
                </a:gridCol>
              </a:tblGrid>
              <a:tr h="387706"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NMN+OLE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NMN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919736"/>
                  </a:ext>
                </a:extLst>
              </a:tr>
              <a:tr h="648610"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NAD+</a:t>
                      </a:r>
                    </a:p>
                    <a:p>
                      <a:pPr algn="ctr" fontAlgn="t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(pmol/mg tissue)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733.62 ± 142.99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617.35 ± 104.30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1051.70 ± 149.78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1360.31 ± 86.65 </a:t>
                      </a:r>
                      <a:r>
                        <a:rPr kumimoji="0" lang="en-CA" sz="24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#¥</a:t>
                      </a:r>
                      <a:endParaRPr lang="en-CA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017883"/>
                  </a:ext>
                </a:extLst>
              </a:tr>
              <a:tr h="648610"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NADH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(pmol/mg tissue)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195.02 ± 58.65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270.49 ± 25.82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117.441 ± 22.72</a:t>
                      </a:r>
                      <a:r>
                        <a:rPr kumimoji="0" lang="en-CA" sz="24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†</a:t>
                      </a:r>
                      <a:endParaRPr lang="en-CA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236.16 ± 29.84</a:t>
                      </a:r>
                      <a:endParaRPr lang="en-CA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169251"/>
                  </a:ext>
                </a:extLst>
              </a:tr>
              <a:tr h="660862">
                <a:tc>
                  <a:txBody>
                    <a:bodyPr/>
                    <a:lstStyle/>
                    <a:p>
                      <a:pPr algn="ctr" fontAlgn="t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NAD+/NADH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4.24 ± 0.53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2.47 ± 0.65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9.43 ± 1.82</a:t>
                      </a:r>
                      <a:r>
                        <a:rPr kumimoji="0" lang="en-CA" sz="24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¶†</a:t>
                      </a:r>
                      <a:endParaRPr lang="en-CA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5.90 ± 0.30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98904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4F3FECE-68EA-41D8-9312-32D77C62E489}"/>
              </a:ext>
            </a:extLst>
          </p:cNvPr>
          <p:cNvSpPr txBox="1"/>
          <p:nvPr/>
        </p:nvSpPr>
        <p:spPr>
          <a:xfrm>
            <a:off x="0" y="401322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marR="269875" algn="just"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Table S</a:t>
            </a:r>
            <a:r>
              <a:rPr lang="en-US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Nicotinamide adenine dinucleotide content in the livers of mice infused with Saline (SAL), Oleate (OLE), Nicotinamide mononucleotide + Oleate (NMN+OLE) and Nicotinamide mononucleotide (NMN) alone. Data are means ± SE (n = 5 animals/group)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i-FI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†: p&lt;0.05, OLE vs NMN + OLE; #: p&lt;0.05, SAL vs NMN; ¥: p&lt;0.05, OLE vs NMN; ¶: p&lt;0.05, SAL vs NMN+OLE.</a:t>
            </a:r>
            <a:endParaRPr lang="en-CA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730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E0BE520-858B-4030-B3B3-6B96876A8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04" y="139691"/>
            <a:ext cx="2504638" cy="14177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E138FE-380E-460E-B28E-3A91ACC4BA25}"/>
              </a:ext>
            </a:extLst>
          </p:cNvPr>
          <p:cNvSpPr txBox="1"/>
          <p:nvPr/>
        </p:nvSpPr>
        <p:spPr>
          <a:xfrm>
            <a:off x="0" y="5794768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marR="269875" algn="just"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Figure </a:t>
            </a:r>
            <a:r>
              <a:rPr lang="en-US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S1: (A)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Representative images of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Oil Red O staining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mice treated with SAL, OLE, NMN+OLE, or NMN alone. 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(B) 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Quantification of Oil Red O staining. Data are means ± SE. Number in parentheses represents number of animals.</a:t>
            </a:r>
            <a:endParaRPr lang="en-CA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C2D5DE-9716-4A15-9E11-6854D14D0C25}"/>
              </a:ext>
            </a:extLst>
          </p:cNvPr>
          <p:cNvSpPr txBox="1"/>
          <p:nvPr/>
        </p:nvSpPr>
        <p:spPr>
          <a:xfrm>
            <a:off x="2791552" y="3132023"/>
            <a:ext cx="5259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92A27A-D8BD-4A5E-AFD0-4B63E6D207BF}"/>
              </a:ext>
            </a:extLst>
          </p:cNvPr>
          <p:cNvSpPr txBox="1"/>
          <p:nvPr/>
        </p:nvSpPr>
        <p:spPr>
          <a:xfrm>
            <a:off x="2791552" y="0"/>
            <a:ext cx="5259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904887-75C3-4B90-A895-8F15F767D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562" y="151214"/>
            <a:ext cx="2504639" cy="140626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2942EEC-CA76-4936-9219-A078E1219A08}"/>
              </a:ext>
            </a:extLst>
          </p:cNvPr>
          <p:cNvSpPr txBox="1"/>
          <p:nvPr/>
        </p:nvSpPr>
        <p:spPr>
          <a:xfrm>
            <a:off x="3276642" y="76646"/>
            <a:ext cx="458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>
                <a:cs typeface="Times New Roman" panose="02020603050405020304" pitchFamily="18" charset="0"/>
              </a:rPr>
              <a:t>SAL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028A33-8658-407F-9CF2-767E6F3CD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9604" y="1628872"/>
            <a:ext cx="2504638" cy="141031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D1BF21D-35ED-48B4-9AC9-3CC5486A8124}"/>
              </a:ext>
            </a:extLst>
          </p:cNvPr>
          <p:cNvSpPr txBox="1"/>
          <p:nvPr/>
        </p:nvSpPr>
        <p:spPr>
          <a:xfrm>
            <a:off x="5836953" y="1581279"/>
            <a:ext cx="595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>
                <a:cs typeface="Times New Roman" panose="02020603050405020304" pitchFamily="18" charset="0"/>
              </a:rPr>
              <a:t>NMN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E22FBA8-2AA8-4F37-9404-FB2135B221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1562" y="1640714"/>
            <a:ext cx="2504639" cy="141768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C02B1AB-9107-47C0-8357-E94018122E64}"/>
              </a:ext>
            </a:extLst>
          </p:cNvPr>
          <p:cNvSpPr txBox="1"/>
          <p:nvPr/>
        </p:nvSpPr>
        <p:spPr>
          <a:xfrm>
            <a:off x="3272513" y="1581278"/>
            <a:ext cx="9083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>
                <a:cs typeface="Times New Roman" panose="02020603050405020304" pitchFamily="18" charset="0"/>
              </a:rPr>
              <a:t>NMN + OLE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F77E50-B995-4D59-A163-D3ACDBB19EB1}"/>
              </a:ext>
            </a:extLst>
          </p:cNvPr>
          <p:cNvSpPr txBox="1"/>
          <p:nvPr/>
        </p:nvSpPr>
        <p:spPr>
          <a:xfrm>
            <a:off x="5846201" y="76646"/>
            <a:ext cx="458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>
                <a:cs typeface="Times New Roman" panose="02020603050405020304" pitchFamily="18" charset="0"/>
              </a:rPr>
              <a:t>OLE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4B578F-2E88-4DAF-B43D-40CB04B047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7483" y="3240470"/>
            <a:ext cx="5076760" cy="254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23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29B7AA-81F2-4076-8553-7BB598D2A5B3}"/>
              </a:ext>
            </a:extLst>
          </p:cNvPr>
          <p:cNvSpPr txBox="1"/>
          <p:nvPr/>
        </p:nvSpPr>
        <p:spPr>
          <a:xfrm>
            <a:off x="0" y="5252085"/>
            <a:ext cx="1219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marR="269875" algn="just"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Figure S2</a:t>
            </a:r>
            <a:r>
              <a:rPr lang="en-US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Hepatic mRNA levels after 48 h infusion.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Liver lysates underwent qPCR analysis of mRNA in replicate and normalized against 18S.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(A) </a:t>
            </a:r>
            <a:r>
              <a:rPr lang="en-US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Fasn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mRNA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levels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(B</a:t>
            </a:r>
            <a:r>
              <a:rPr lang="en-US" sz="1800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Srebp-1c</a:t>
            </a:r>
            <a:r>
              <a:rPr lang="en-US" sz="1800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mRNA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levels 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(C) </a:t>
            </a:r>
            <a:r>
              <a:rPr lang="en-US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Pepck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mRNA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levels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(D) </a:t>
            </a:r>
            <a:r>
              <a:rPr lang="en-US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Insr</a:t>
            </a:r>
            <a:r>
              <a:rPr lang="en-US" sz="1800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mRNA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levels</a:t>
            </a:r>
            <a:r>
              <a:rPr lang="en-US" sz="1800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(E)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Ide</a:t>
            </a:r>
            <a:r>
              <a:rPr lang="en-US" sz="1800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mRNA</a:t>
            </a: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levels. Data are means ± SE. Number in parentheses represents number of animals.  *p&lt;0.05, SAL vs OLE; ¶p&lt;0.05, SAL vs NMN+OLE; #p&lt;0.05, SAL vs NMN; †p&lt;0.05, OLE vs NMN+OLE; ‡p&lt;0.05, NMN+OLE vs NMN; ¥p&lt;0.05, OLE vs NMN.</a:t>
            </a:r>
            <a:endParaRPr lang="en-CA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722015-CA65-480A-BA9D-7B2B864C2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502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02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67B8234-A2FB-45C9-AD26-10C6CD1EE1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523174"/>
              </p:ext>
            </p:extLst>
          </p:nvPr>
        </p:nvGraphicFramePr>
        <p:xfrm>
          <a:off x="309490" y="1065442"/>
          <a:ext cx="11427692" cy="3355891"/>
        </p:xfrm>
        <a:graphic>
          <a:graphicData uri="http://schemas.openxmlformats.org/drawingml/2006/table">
            <a:tbl>
              <a:tblPr/>
              <a:tblGrid>
                <a:gridCol w="2177816">
                  <a:extLst>
                    <a:ext uri="{9D8B030D-6E8A-4147-A177-3AD203B41FA5}">
                      <a16:colId xmlns:a16="http://schemas.microsoft.com/office/drawing/2014/main" val="1140643686"/>
                    </a:ext>
                  </a:extLst>
                </a:gridCol>
                <a:gridCol w="4443431">
                  <a:extLst>
                    <a:ext uri="{9D8B030D-6E8A-4147-A177-3AD203B41FA5}">
                      <a16:colId xmlns:a16="http://schemas.microsoft.com/office/drawing/2014/main" val="670651492"/>
                    </a:ext>
                  </a:extLst>
                </a:gridCol>
                <a:gridCol w="4806445">
                  <a:extLst>
                    <a:ext uri="{9D8B030D-6E8A-4147-A177-3AD203B41FA5}">
                      <a16:colId xmlns:a16="http://schemas.microsoft.com/office/drawing/2014/main" val="3036660505"/>
                    </a:ext>
                  </a:extLst>
                </a:gridCol>
              </a:tblGrid>
              <a:tr h="939781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Primer </a:t>
                      </a:r>
                      <a:endParaRPr lang="en-CA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Forward Sequence</a:t>
                      </a:r>
                      <a:endParaRPr lang="en-CA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Reverse Sequence </a:t>
                      </a:r>
                      <a:endParaRPr lang="en-CA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88969"/>
                  </a:ext>
                </a:extLst>
              </a:tr>
              <a:tr h="546252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0" i="0" u="none" strike="noStrike" dirty="0">
                          <a:effectLst/>
                          <a:latin typeface="Arial" panose="020B0604020202020204" pitchFamily="34" charset="0"/>
                        </a:rPr>
                        <a:t>hSIRT1</a:t>
                      </a: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20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TGCTGGCCTAATAGAGTGGCA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20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CTCAGCGCCATGGAAAATGT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186294"/>
                  </a:ext>
                </a:extLst>
              </a:tr>
              <a:tr h="54625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hSIRT2 </a:t>
                      </a: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CCGGCCTCTATGACAACCTA</a:t>
                      </a:r>
                      <a:r>
                        <a:rPr lang="en-CA" sz="20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CA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GGAGTAGCCCCTTGTCCTTC</a:t>
                      </a:r>
                      <a:r>
                        <a:rPr lang="en-CA" sz="20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CA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505134"/>
                  </a:ext>
                </a:extLst>
              </a:tr>
              <a:tr h="661803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hCEACAM1 </a:t>
                      </a:r>
                      <a:endParaRPr lang="en-CA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TCTACCCTGAACTTTGAAGCCCA</a:t>
                      </a:r>
                      <a:endParaRPr lang="en-CA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TGAGAGACTTGAAATACATCAGCACTG</a:t>
                      </a:r>
                      <a:endParaRPr lang="en-CA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337523"/>
                  </a:ext>
                </a:extLst>
              </a:tr>
              <a:tr h="661803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hGAPDH</a:t>
                      </a:r>
                      <a:endParaRPr lang="en-CA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ATCCATGACAACTTTGTTATCGTG</a:t>
                      </a:r>
                      <a:endParaRPr lang="en-CA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ATGACCTGGCCCACAGCCTT</a:t>
                      </a:r>
                      <a:endParaRPr lang="en-CA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0" marR="4160" marT="41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49350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38537E0-1094-4590-9A97-C210BEFE2AEA}"/>
              </a:ext>
            </a:extLst>
          </p:cNvPr>
          <p:cNvSpPr txBox="1"/>
          <p:nvPr/>
        </p:nvSpPr>
        <p:spPr>
          <a:xfrm>
            <a:off x="0" y="5289199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marR="269875" algn="just"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Table S2</a:t>
            </a:r>
            <a:r>
              <a:rPr lang="en-US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Human gene-specific primer sequences used in </a:t>
            </a:r>
            <a:r>
              <a:rPr lang="en-US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qRT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-PCR analysis of genes in HepG2 cells</a:t>
            </a:r>
            <a:r>
              <a:rPr lang="en-CA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799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250D6EB-A43A-4E8E-B1CE-716666D87DF8}"/>
              </a:ext>
            </a:extLst>
          </p:cNvPr>
          <p:cNvSpPr txBox="1"/>
          <p:nvPr/>
        </p:nvSpPr>
        <p:spPr>
          <a:xfrm>
            <a:off x="304917" y="5787873"/>
            <a:ext cx="1168540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marR="269875" algn="just"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Table S3</a:t>
            </a:r>
            <a:r>
              <a:rPr lang="en-US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Mouse gene-specific primer sequences used in </a:t>
            </a:r>
            <a:r>
              <a:rPr lang="en-US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qRT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-PCR analysis of genes in mouse livers. </a:t>
            </a:r>
          </a:p>
          <a:p>
            <a:pPr marL="269875" marR="269875" algn="just">
              <a:spcBef>
                <a:spcPts val="600"/>
              </a:spcBef>
              <a:spcAft>
                <a:spcPts val="1200"/>
              </a:spcAft>
            </a:pPr>
            <a:endParaRPr lang="en-CA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A1D9AB-7B63-4D61-9BC4-DF2DC0B84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391" y="477980"/>
            <a:ext cx="9602456" cy="511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00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421</Words>
  <Application>Microsoft Office PowerPoint</Application>
  <PresentationFormat>Widescreen</PresentationFormat>
  <Paragraphs>52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Palatino Linotype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Deborah Joseph</dc:creator>
  <cp:lastModifiedBy>MDPI</cp:lastModifiedBy>
  <cp:revision>15</cp:revision>
  <dcterms:created xsi:type="dcterms:W3CDTF">2020-09-08T21:47:42Z</dcterms:created>
  <dcterms:modified xsi:type="dcterms:W3CDTF">2021-12-08T10:40:42Z</dcterms:modified>
</cp:coreProperties>
</file>