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608" r:id="rId2"/>
    <p:sldId id="258" r:id="rId3"/>
    <p:sldId id="260" r:id="rId4"/>
    <p:sldId id="257" r:id="rId5"/>
    <p:sldId id="605" r:id="rId6"/>
    <p:sldId id="607" r:id="rId7"/>
    <p:sldId id="262" r:id="rId8"/>
    <p:sldId id="259"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E3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675"/>
    <p:restoredTop sz="94694"/>
  </p:normalViewPr>
  <p:slideViewPr>
    <p:cSldViewPr snapToGrid="0" snapToObjects="1">
      <p:cViewPr varScale="1">
        <p:scale>
          <a:sx n="110" d="100"/>
          <a:sy n="110" d="100"/>
        </p:scale>
        <p:origin x="132" y="19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timamichi\Desktop\miRAB40\Full%20paper%20version\B18R%20effect_Autophagy_HIV_\Expt3_2020-10-16%20Sura%20-%20Autophagy%20Assay.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timamichi\Desktop\miRAB40\miRCtr%20sup%20expt%232%20Autophagy%20Assay%20-%20miRCt%20plate.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r>
              <a:rPr lang="en-US" b="1" dirty="0">
                <a:solidFill>
                  <a:schemeClr val="tx1"/>
                </a:solidFill>
                <a:latin typeface="Arial" panose="020B0604020202020204" pitchFamily="34" charset="0"/>
                <a:cs typeface="Arial" panose="020B0604020202020204" pitchFamily="34" charset="0"/>
              </a:rPr>
              <a:t>Donor 97</a:t>
            </a:r>
          </a:p>
        </c:rich>
      </c:tx>
      <c:layout>
        <c:manualLayout>
          <c:xMode val="edge"/>
          <c:yMode val="edge"/>
          <c:x val="0.3142445866141732"/>
          <c:y val="4.6296296296296294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1606178118433051"/>
          <c:y val="8.5042004158082385E-2"/>
          <c:w val="0.84467004048810601"/>
          <c:h val="0.78519271112616307"/>
        </c:manualLayout>
      </c:layout>
      <c:barChart>
        <c:barDir val="col"/>
        <c:grouping val="clustered"/>
        <c:varyColors val="0"/>
        <c:ser>
          <c:idx val="0"/>
          <c:order val="0"/>
          <c:tx>
            <c:v>donor1</c:v>
          </c:tx>
          <c:spPr>
            <a:solidFill>
              <a:schemeClr val="tx1"/>
            </a:solidFill>
            <a:ln>
              <a:noFill/>
            </a:ln>
            <a:effectLst/>
          </c:spPr>
          <c:invertIfNegative val="0"/>
          <c:errBars>
            <c:errBarType val="plus"/>
            <c:errValType val="cust"/>
            <c:noEndCap val="0"/>
            <c:plus>
              <c:numRef>
                <c:f>(Sheet1!$H$15,Sheet1!$H$20)</c:f>
                <c:numCache>
                  <c:formatCode>General</c:formatCode>
                  <c:ptCount val="2"/>
                  <c:pt idx="0">
                    <c:v>0.1992135030883399</c:v>
                  </c:pt>
                  <c:pt idx="1">
                    <c:v>0.26469918945330895</c:v>
                  </c:pt>
                </c:numCache>
              </c:numRef>
            </c:plus>
            <c:minus>
              <c:numRef>
                <c:f>(Sheet1!$H$15,Sheet1!$H$20)</c:f>
                <c:numCache>
                  <c:formatCode>General</c:formatCode>
                  <c:ptCount val="2"/>
                  <c:pt idx="0">
                    <c:v>0.1992135030883399</c:v>
                  </c:pt>
                  <c:pt idx="1">
                    <c:v>0.26469918945330895</c:v>
                  </c:pt>
                </c:numCache>
              </c:numRef>
            </c:minus>
            <c:spPr>
              <a:noFill/>
              <a:ln w="22225" cap="flat" cmpd="sng" algn="ctr">
                <a:solidFill>
                  <a:schemeClr val="tx1">
                    <a:lumMod val="65000"/>
                    <a:lumOff val="35000"/>
                  </a:schemeClr>
                </a:solidFill>
                <a:round/>
              </a:ln>
              <a:effectLst/>
            </c:spPr>
          </c:errBars>
          <c:cat>
            <c:strRef>
              <c:f>(Sheet1!$A$1,Sheet1!$H$1)</c:f>
              <c:strCache>
                <c:ptCount val="2"/>
                <c:pt idx="0">
                  <c:v>AB</c:v>
                </c:pt>
                <c:pt idx="1">
                  <c:v>ABI</c:v>
                </c:pt>
              </c:strCache>
            </c:strRef>
          </c:cat>
          <c:val>
            <c:numRef>
              <c:f>(Sheet1!$H$14,Sheet1!$H$19)</c:f>
              <c:numCache>
                <c:formatCode>General</c:formatCode>
                <c:ptCount val="2"/>
                <c:pt idx="0">
                  <c:v>1.0288238502992151</c:v>
                </c:pt>
                <c:pt idx="1">
                  <c:v>1.2387353983603442</c:v>
                </c:pt>
              </c:numCache>
            </c:numRef>
          </c:val>
          <c:extLst>
            <c:ext xmlns:c16="http://schemas.microsoft.com/office/drawing/2014/chart" uri="{C3380CC4-5D6E-409C-BE32-E72D297353CC}">
              <c16:uniqueId val="{00000000-F71D-40B5-B9A7-541DD9A1D108}"/>
            </c:ext>
          </c:extLst>
        </c:ser>
        <c:dLbls>
          <c:showLegendKey val="0"/>
          <c:showVal val="0"/>
          <c:showCatName val="0"/>
          <c:showSerName val="0"/>
          <c:showPercent val="0"/>
          <c:showBubbleSize val="0"/>
        </c:dLbls>
        <c:gapWidth val="219"/>
        <c:overlap val="-27"/>
        <c:axId val="687168079"/>
        <c:axId val="673111247"/>
      </c:barChart>
      <c:catAx>
        <c:axId val="687168079"/>
        <c:scaling>
          <c:orientation val="minMax"/>
        </c:scaling>
        <c:delete val="0"/>
        <c:axPos val="b"/>
        <c:numFmt formatCode="General" sourceLinked="1"/>
        <c:majorTickMark val="in"/>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673111247"/>
        <c:crossesAt val="1.0000000000000002E-2"/>
        <c:auto val="1"/>
        <c:lblAlgn val="ctr"/>
        <c:lblOffset val="100"/>
        <c:noMultiLvlLbl val="0"/>
      </c:catAx>
      <c:valAx>
        <c:axId val="673111247"/>
        <c:scaling>
          <c:logBase val="10"/>
          <c:orientation val="minMax"/>
          <c:max val="1000"/>
          <c:min val="1.0000000000000002E-2"/>
        </c:scaling>
        <c:delete val="0"/>
        <c:axPos val="l"/>
        <c:numFmt formatCode="General" sourceLinked="1"/>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68716807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r>
              <a:rPr lang="en-US" b="1" dirty="0">
                <a:solidFill>
                  <a:schemeClr val="tx1"/>
                </a:solidFill>
                <a:latin typeface="Arial" panose="020B0604020202020204" pitchFamily="34" charset="0"/>
                <a:cs typeface="Arial" panose="020B0604020202020204" pitchFamily="34" charset="0"/>
              </a:rPr>
              <a:t>Donor 98</a:t>
            </a:r>
          </a:p>
        </c:rich>
      </c:tx>
      <c:layout>
        <c:manualLayout>
          <c:xMode val="edge"/>
          <c:yMode val="edge"/>
          <c:x val="0.323517760429819"/>
          <c:y val="3.2407407407407406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5102744969378828"/>
          <c:y val="8.4409813356663754E-2"/>
          <c:w val="0.81077810586176724"/>
          <c:h val="0.78994203849518796"/>
        </c:manualLayout>
      </c:layout>
      <c:barChart>
        <c:barDir val="col"/>
        <c:grouping val="clustered"/>
        <c:varyColors val="0"/>
        <c:ser>
          <c:idx val="0"/>
          <c:order val="0"/>
          <c:tx>
            <c:v>donor 2</c:v>
          </c:tx>
          <c:spPr>
            <a:solidFill>
              <a:schemeClr val="tx1"/>
            </a:solidFill>
            <a:ln>
              <a:noFill/>
            </a:ln>
            <a:effectLst/>
          </c:spPr>
          <c:invertIfNegative val="0"/>
          <c:errBars>
            <c:errBarType val="plus"/>
            <c:errValType val="cust"/>
            <c:noEndCap val="0"/>
            <c:plus>
              <c:numRef>
                <c:f>(Sheet2!$H$15,Sheet2!$H$20)</c:f>
                <c:numCache>
                  <c:formatCode>General</c:formatCode>
                  <c:ptCount val="2"/>
                  <c:pt idx="0">
                    <c:v>0.42677115462183474</c:v>
                  </c:pt>
                  <c:pt idx="1">
                    <c:v>11.203522484094947</c:v>
                  </c:pt>
                </c:numCache>
              </c:numRef>
            </c:plus>
            <c:minus>
              <c:numRef>
                <c:f>(Sheet2!$H$15,Sheet2!$H$20)</c:f>
                <c:numCache>
                  <c:formatCode>General</c:formatCode>
                  <c:ptCount val="2"/>
                  <c:pt idx="0">
                    <c:v>0.42677115462183474</c:v>
                  </c:pt>
                  <c:pt idx="1">
                    <c:v>11.203522484094947</c:v>
                  </c:pt>
                </c:numCache>
              </c:numRef>
            </c:minus>
            <c:spPr>
              <a:noFill/>
              <a:ln w="19050" cap="flat" cmpd="sng" algn="ctr">
                <a:solidFill>
                  <a:schemeClr val="tx1"/>
                </a:solidFill>
                <a:round/>
              </a:ln>
              <a:effectLst/>
            </c:spPr>
          </c:errBars>
          <c:cat>
            <c:strRef>
              <c:f>(Sheet2!$C$13,Sheet2!$C$18)</c:f>
              <c:strCache>
                <c:ptCount val="2"/>
                <c:pt idx="0">
                  <c:v>AB</c:v>
                </c:pt>
                <c:pt idx="1">
                  <c:v>ABI</c:v>
                </c:pt>
              </c:strCache>
            </c:strRef>
          </c:cat>
          <c:val>
            <c:numRef>
              <c:f>(Sheet2!$H$14,Sheet2!$H$19)</c:f>
              <c:numCache>
                <c:formatCode>General</c:formatCode>
                <c:ptCount val="2"/>
                <c:pt idx="0">
                  <c:v>1.1166466946142657</c:v>
                </c:pt>
                <c:pt idx="1">
                  <c:v>247.81180933982878</c:v>
                </c:pt>
              </c:numCache>
            </c:numRef>
          </c:val>
          <c:extLst>
            <c:ext xmlns:c16="http://schemas.microsoft.com/office/drawing/2014/chart" uri="{C3380CC4-5D6E-409C-BE32-E72D297353CC}">
              <c16:uniqueId val="{00000000-D983-4C0E-960D-13DDF8780882}"/>
            </c:ext>
          </c:extLst>
        </c:ser>
        <c:dLbls>
          <c:showLegendKey val="0"/>
          <c:showVal val="0"/>
          <c:showCatName val="0"/>
          <c:showSerName val="0"/>
          <c:showPercent val="0"/>
          <c:showBubbleSize val="0"/>
        </c:dLbls>
        <c:gapWidth val="219"/>
        <c:overlap val="-27"/>
        <c:axId val="754253327"/>
        <c:axId val="673080463"/>
      </c:barChart>
      <c:catAx>
        <c:axId val="754253327"/>
        <c:scaling>
          <c:orientation val="minMax"/>
        </c:scaling>
        <c:delete val="0"/>
        <c:axPos val="b"/>
        <c:numFmt formatCode="General" sourceLinked="1"/>
        <c:majorTickMark val="in"/>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673080463"/>
        <c:crossesAt val="1.0000000000000002E-2"/>
        <c:auto val="1"/>
        <c:lblAlgn val="ctr"/>
        <c:lblOffset val="100"/>
        <c:noMultiLvlLbl val="0"/>
      </c:catAx>
      <c:valAx>
        <c:axId val="673080463"/>
        <c:scaling>
          <c:logBase val="10"/>
          <c:orientation val="minMax"/>
          <c:max val="1000"/>
          <c:min val="1.0000000000000002E-2"/>
        </c:scaling>
        <c:delete val="0"/>
        <c:axPos val="l"/>
        <c:numFmt formatCode="General" sourceLinked="1"/>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7542533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219"/>
        <c:overlap val="-27"/>
        <c:axId val="748400479"/>
        <c:axId val="673059663"/>
      </c:barChart>
      <c:catAx>
        <c:axId val="748400479"/>
        <c:scaling>
          <c:orientation val="minMax"/>
        </c:scaling>
        <c:delete val="0"/>
        <c:axPos val="b"/>
        <c:majorTickMark val="in"/>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3059663"/>
        <c:crosses val="autoZero"/>
        <c:auto val="1"/>
        <c:lblAlgn val="ctr"/>
        <c:lblOffset val="100"/>
        <c:noMultiLvlLbl val="0"/>
      </c:catAx>
      <c:valAx>
        <c:axId val="673059663"/>
        <c:scaling>
          <c:orientation val="minMax"/>
        </c:scaling>
        <c:delete val="0"/>
        <c:axPos val="l"/>
        <c:numFmt formatCode="General" sourceLinked="1"/>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4840047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r>
              <a:rPr lang="en-US" dirty="0"/>
              <a:t>Donor 99</a:t>
            </a:r>
          </a:p>
        </c:rich>
      </c:tx>
      <c:layout>
        <c:manualLayout>
          <c:xMode val="edge"/>
          <c:yMode val="edge"/>
          <c:x val="0.39735436774822352"/>
          <c:y val="0.1435896972050241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2622420027634509"/>
          <c:y val="0.17425877673853363"/>
          <c:w val="0.83450765916204384"/>
          <c:h val="0.71023114549367394"/>
        </c:manualLayout>
      </c:layout>
      <c:barChart>
        <c:barDir val="col"/>
        <c:grouping val="clustered"/>
        <c:varyColors val="0"/>
        <c:ser>
          <c:idx val="0"/>
          <c:order val="0"/>
          <c:tx>
            <c:v>donor 3</c:v>
          </c:tx>
          <c:spPr>
            <a:solidFill>
              <a:schemeClr val="tx1"/>
            </a:solidFill>
            <a:ln>
              <a:noFill/>
            </a:ln>
            <a:effectLst/>
          </c:spPr>
          <c:invertIfNegative val="0"/>
          <c:errBars>
            <c:errBarType val="plus"/>
            <c:errValType val="cust"/>
            <c:noEndCap val="0"/>
            <c:plus>
              <c:numRef>
                <c:f>(Sheet3!$H$14,Sheet3!$H$19)</c:f>
                <c:numCache>
                  <c:formatCode>General</c:formatCode>
                  <c:ptCount val="2"/>
                  <c:pt idx="0">
                    <c:v>0.1213957010964051</c:v>
                  </c:pt>
                  <c:pt idx="1">
                    <c:v>4.5107682740768177E-3</c:v>
                  </c:pt>
                </c:numCache>
              </c:numRef>
            </c:plus>
            <c:minus>
              <c:numRef>
                <c:f>(Sheet3!$H$14,Sheet3!$H$19)</c:f>
                <c:numCache>
                  <c:formatCode>General</c:formatCode>
                  <c:ptCount val="2"/>
                  <c:pt idx="0">
                    <c:v>0.1213957010964051</c:v>
                  </c:pt>
                  <c:pt idx="1">
                    <c:v>4.5107682740768177E-3</c:v>
                  </c:pt>
                </c:numCache>
              </c:numRef>
            </c:minus>
            <c:spPr>
              <a:noFill/>
              <a:ln w="22225" cap="flat" cmpd="sng" algn="ctr">
                <a:solidFill>
                  <a:schemeClr val="tx1"/>
                </a:solidFill>
                <a:round/>
              </a:ln>
              <a:effectLst/>
            </c:spPr>
          </c:errBars>
          <c:cat>
            <c:strRef>
              <c:f>(Sheet2!$C$13,Sheet2!$C$18)</c:f>
              <c:strCache>
                <c:ptCount val="2"/>
                <c:pt idx="0">
                  <c:v>AB</c:v>
                </c:pt>
                <c:pt idx="1">
                  <c:v>ABI</c:v>
                </c:pt>
              </c:strCache>
            </c:strRef>
          </c:cat>
          <c:val>
            <c:numRef>
              <c:f>(Sheet3!$H$13,Sheet3!$H$18)</c:f>
              <c:numCache>
                <c:formatCode>General</c:formatCode>
                <c:ptCount val="2"/>
                <c:pt idx="0">
                  <c:v>1.0091384007482966</c:v>
                </c:pt>
                <c:pt idx="1">
                  <c:v>4.5677484886031357E-2</c:v>
                </c:pt>
              </c:numCache>
            </c:numRef>
          </c:val>
          <c:extLst>
            <c:ext xmlns:c16="http://schemas.microsoft.com/office/drawing/2014/chart" uri="{C3380CC4-5D6E-409C-BE32-E72D297353CC}">
              <c16:uniqueId val="{00000000-ECC9-4BD1-9153-DD0C19386954}"/>
            </c:ext>
          </c:extLst>
        </c:ser>
        <c:dLbls>
          <c:showLegendKey val="0"/>
          <c:showVal val="0"/>
          <c:showCatName val="0"/>
          <c:showSerName val="0"/>
          <c:showPercent val="0"/>
          <c:showBubbleSize val="0"/>
        </c:dLbls>
        <c:gapWidth val="219"/>
        <c:overlap val="-27"/>
        <c:axId val="748400479"/>
        <c:axId val="673059663"/>
      </c:barChart>
      <c:catAx>
        <c:axId val="748400479"/>
        <c:scaling>
          <c:orientation val="minMax"/>
        </c:scaling>
        <c:delete val="0"/>
        <c:axPos val="b"/>
        <c:numFmt formatCode="General" sourceLinked="1"/>
        <c:majorTickMark val="in"/>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673059663"/>
        <c:crossesAt val="1.0000000000000002E-2"/>
        <c:auto val="1"/>
        <c:lblAlgn val="ctr"/>
        <c:lblOffset val="100"/>
        <c:noMultiLvlLbl val="0"/>
      </c:catAx>
      <c:valAx>
        <c:axId val="673059663"/>
        <c:scaling>
          <c:logBase val="10"/>
          <c:orientation val="minMax"/>
          <c:max val="1000"/>
          <c:min val="1.0000000000000002E-2"/>
        </c:scaling>
        <c:delete val="0"/>
        <c:axPos val="l"/>
        <c:numFmt formatCode="General" sourceLinked="1"/>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74840047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r>
              <a:rPr lang="en-US" dirty="0"/>
              <a:t>Donor 100</a:t>
            </a:r>
          </a:p>
        </c:rich>
      </c:tx>
      <c:layout>
        <c:manualLayout>
          <c:xMode val="edge"/>
          <c:yMode val="edge"/>
          <c:x val="0.31580052328871183"/>
          <c:y val="0.1407999763485604"/>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5291136521204191"/>
          <c:y val="0.15697064029889507"/>
          <c:w val="0.80139980501302566"/>
          <c:h val="0.72723204581928891"/>
        </c:manualLayout>
      </c:layout>
      <c:barChart>
        <c:barDir val="col"/>
        <c:grouping val="clustered"/>
        <c:varyColors val="0"/>
        <c:ser>
          <c:idx val="0"/>
          <c:order val="0"/>
          <c:tx>
            <c:strRef>
              <c:f>Sheet5!$I$12</c:f>
              <c:strCache>
                <c:ptCount val="1"/>
                <c:pt idx="0">
                  <c:v>CXCL9</c:v>
                </c:pt>
              </c:strCache>
            </c:strRef>
          </c:tx>
          <c:spPr>
            <a:solidFill>
              <a:schemeClr val="tx1"/>
            </a:solidFill>
            <a:ln>
              <a:noFill/>
            </a:ln>
            <a:effectLst/>
          </c:spPr>
          <c:invertIfNegative val="0"/>
          <c:dPt>
            <c:idx val="1"/>
            <c:invertIfNegative val="0"/>
            <c:bubble3D val="0"/>
            <c:spPr>
              <a:solidFill>
                <a:schemeClr val="tx1"/>
              </a:solidFill>
              <a:ln w="25400">
                <a:solidFill>
                  <a:schemeClr val="tx1"/>
                </a:solidFill>
              </a:ln>
              <a:effectLst/>
            </c:spPr>
            <c:extLst>
              <c:ext xmlns:c16="http://schemas.microsoft.com/office/drawing/2014/chart" uri="{C3380CC4-5D6E-409C-BE32-E72D297353CC}">
                <c16:uniqueId val="{00000001-3362-4E16-8F01-1518A2D2D28B}"/>
              </c:ext>
            </c:extLst>
          </c:dPt>
          <c:errBars>
            <c:errBarType val="plus"/>
            <c:errValType val="cust"/>
            <c:noEndCap val="0"/>
            <c:plus>
              <c:numRef>
                <c:f>(Sheet5!$I$15,Sheet5!$I$20)</c:f>
                <c:numCache>
                  <c:formatCode>General</c:formatCode>
                  <c:ptCount val="2"/>
                  <c:pt idx="0">
                    <c:v>2.6067940899577386E-2</c:v>
                  </c:pt>
                  <c:pt idx="1">
                    <c:v>2.3475594326439992</c:v>
                  </c:pt>
                </c:numCache>
              </c:numRef>
            </c:plus>
            <c:minus>
              <c:numRef>
                <c:f>(Sheet5!$I$15,Sheet5!$I$20)</c:f>
                <c:numCache>
                  <c:formatCode>General</c:formatCode>
                  <c:ptCount val="2"/>
                  <c:pt idx="0">
                    <c:v>2.6067940899577386E-2</c:v>
                  </c:pt>
                  <c:pt idx="1">
                    <c:v>2.3475594326439992</c:v>
                  </c:pt>
                </c:numCache>
              </c:numRef>
            </c:minus>
            <c:spPr>
              <a:noFill/>
              <a:ln w="22225" cap="flat" cmpd="sng" algn="ctr">
                <a:solidFill>
                  <a:schemeClr val="tx1"/>
                </a:solidFill>
                <a:round/>
              </a:ln>
              <a:effectLst/>
            </c:spPr>
          </c:errBars>
          <c:cat>
            <c:strRef>
              <c:f>(Sheet5!$D$13,Sheet5!$D$18)</c:f>
              <c:strCache>
                <c:ptCount val="2"/>
                <c:pt idx="0">
                  <c:v>AB</c:v>
                </c:pt>
                <c:pt idx="1">
                  <c:v>ABI</c:v>
                </c:pt>
              </c:strCache>
            </c:strRef>
          </c:cat>
          <c:val>
            <c:numRef>
              <c:f>(Sheet5!$I$14,Sheet5!$I$19)</c:f>
              <c:numCache>
                <c:formatCode>General</c:formatCode>
                <c:ptCount val="2"/>
                <c:pt idx="0">
                  <c:v>1.000459178591905</c:v>
                </c:pt>
                <c:pt idx="1">
                  <c:v>94.39457746401996</c:v>
                </c:pt>
              </c:numCache>
            </c:numRef>
          </c:val>
          <c:extLst>
            <c:ext xmlns:c16="http://schemas.microsoft.com/office/drawing/2014/chart" uri="{C3380CC4-5D6E-409C-BE32-E72D297353CC}">
              <c16:uniqueId val="{00000002-3362-4E16-8F01-1518A2D2D28B}"/>
            </c:ext>
          </c:extLst>
        </c:ser>
        <c:dLbls>
          <c:showLegendKey val="0"/>
          <c:showVal val="0"/>
          <c:showCatName val="0"/>
          <c:showSerName val="0"/>
          <c:showPercent val="0"/>
          <c:showBubbleSize val="0"/>
        </c:dLbls>
        <c:gapWidth val="219"/>
        <c:overlap val="-27"/>
        <c:axId val="161208767"/>
        <c:axId val="152032063"/>
      </c:barChart>
      <c:catAx>
        <c:axId val="161208767"/>
        <c:scaling>
          <c:orientation val="minMax"/>
        </c:scaling>
        <c:delete val="0"/>
        <c:axPos val="b"/>
        <c:numFmt formatCode="General" sourceLinked="1"/>
        <c:majorTickMark val="in"/>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152032063"/>
        <c:crossesAt val="1.0000000000000002E-2"/>
        <c:auto val="1"/>
        <c:lblAlgn val="ctr"/>
        <c:lblOffset val="100"/>
        <c:noMultiLvlLbl val="0"/>
      </c:catAx>
      <c:valAx>
        <c:axId val="152032063"/>
        <c:scaling>
          <c:logBase val="10"/>
          <c:orientation val="minMax"/>
          <c:max val="1000"/>
          <c:min val="1.0000000000000002E-2"/>
        </c:scaling>
        <c:delete val="0"/>
        <c:axPos val="l"/>
        <c:numFmt formatCode="General" sourceLinked="1"/>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612087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r>
              <a:rPr lang="en-US" b="1" dirty="0">
                <a:solidFill>
                  <a:schemeClr val="tx1"/>
                </a:solidFill>
                <a:latin typeface="Arial" panose="020B0604020202020204" pitchFamily="34" charset="0"/>
                <a:cs typeface="Arial" panose="020B0604020202020204" pitchFamily="34" charset="0"/>
              </a:rPr>
              <a:t>Donor 101</a:t>
            </a:r>
          </a:p>
        </c:rich>
      </c:tx>
      <c:layout>
        <c:manualLayout>
          <c:xMode val="edge"/>
          <c:yMode val="edge"/>
          <c:x val="0.29948316104083189"/>
          <c:y val="0.1152120764028431"/>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5291140450531038"/>
          <c:y val="0.12757521844760975"/>
          <c:w val="0.81119022001823959"/>
          <c:h val="0.75216109872265324"/>
        </c:manualLayout>
      </c:layout>
      <c:barChart>
        <c:barDir val="col"/>
        <c:grouping val="clustered"/>
        <c:varyColors val="0"/>
        <c:ser>
          <c:idx val="0"/>
          <c:order val="0"/>
          <c:tx>
            <c:strRef>
              <c:f>Sheet7!$J$13</c:f>
              <c:strCache>
                <c:ptCount val="1"/>
                <c:pt idx="0">
                  <c:v>CXCL9</c:v>
                </c:pt>
              </c:strCache>
            </c:strRef>
          </c:tx>
          <c:spPr>
            <a:solidFill>
              <a:schemeClr val="bg1"/>
            </a:solidFill>
            <a:ln>
              <a:noFill/>
            </a:ln>
            <a:effectLst/>
          </c:spPr>
          <c:invertIfNegative val="0"/>
          <c:dPt>
            <c:idx val="0"/>
            <c:invertIfNegative val="0"/>
            <c:bubble3D val="0"/>
            <c:spPr>
              <a:solidFill>
                <a:schemeClr val="tx1"/>
              </a:solidFill>
              <a:ln>
                <a:noFill/>
              </a:ln>
              <a:effectLst/>
            </c:spPr>
            <c:extLst>
              <c:ext xmlns:c16="http://schemas.microsoft.com/office/drawing/2014/chart" uri="{C3380CC4-5D6E-409C-BE32-E72D297353CC}">
                <c16:uniqueId val="{00000001-7EFD-4FD3-BE0B-ED8A79545808}"/>
              </c:ext>
            </c:extLst>
          </c:dPt>
          <c:dPt>
            <c:idx val="1"/>
            <c:invertIfNegative val="0"/>
            <c:bubble3D val="0"/>
            <c:spPr>
              <a:solidFill>
                <a:schemeClr val="tx1"/>
              </a:solidFill>
              <a:ln>
                <a:noFill/>
              </a:ln>
              <a:effectLst/>
            </c:spPr>
            <c:extLst>
              <c:ext xmlns:c16="http://schemas.microsoft.com/office/drawing/2014/chart" uri="{C3380CC4-5D6E-409C-BE32-E72D297353CC}">
                <c16:uniqueId val="{00000002-7EFD-4FD3-BE0B-ED8A79545808}"/>
              </c:ext>
            </c:extLst>
          </c:dPt>
          <c:errBars>
            <c:errBarType val="both"/>
            <c:errValType val="cust"/>
            <c:noEndCap val="0"/>
            <c:plus>
              <c:numRef>
                <c:f>(Sheet7!$J$16,Sheet7!$J$21)</c:f>
                <c:numCache>
                  <c:formatCode>General</c:formatCode>
                  <c:ptCount val="2"/>
                  <c:pt idx="0">
                    <c:v>1.8423833481250929E-2</c:v>
                  </c:pt>
                  <c:pt idx="1">
                    <c:v>6.9235535953250854E-2</c:v>
                  </c:pt>
                </c:numCache>
              </c:numRef>
            </c:plus>
            <c:minus>
              <c:numRef>
                <c:f>(Sheet7!$J$16,Sheet7!$J$21)</c:f>
                <c:numCache>
                  <c:formatCode>General</c:formatCode>
                  <c:ptCount val="2"/>
                  <c:pt idx="0">
                    <c:v>1.8423833481250929E-2</c:v>
                  </c:pt>
                  <c:pt idx="1">
                    <c:v>6.9235535953250854E-2</c:v>
                  </c:pt>
                </c:numCache>
              </c:numRef>
            </c:minus>
            <c:spPr>
              <a:noFill/>
              <a:ln w="19050" cap="flat" cmpd="sng" algn="ctr">
                <a:solidFill>
                  <a:schemeClr val="tx1"/>
                </a:solidFill>
                <a:round/>
              </a:ln>
              <a:effectLst/>
            </c:spPr>
          </c:errBars>
          <c:cat>
            <c:strRef>
              <c:f>(Sheet7!$E$14,Sheet7!$E$19)</c:f>
              <c:strCache>
                <c:ptCount val="2"/>
                <c:pt idx="0">
                  <c:v>AB</c:v>
                </c:pt>
                <c:pt idx="1">
                  <c:v>ABI</c:v>
                </c:pt>
              </c:strCache>
            </c:strRef>
          </c:cat>
          <c:val>
            <c:numRef>
              <c:f>(Sheet7!$J$15,Sheet7!$J$20)</c:f>
              <c:numCache>
                <c:formatCode>General</c:formatCode>
                <c:ptCount val="2"/>
                <c:pt idx="0">
                  <c:v>1.0002242302587034</c:v>
                </c:pt>
                <c:pt idx="1">
                  <c:v>0.91563147366737441</c:v>
                </c:pt>
              </c:numCache>
            </c:numRef>
          </c:val>
          <c:extLst>
            <c:ext xmlns:c16="http://schemas.microsoft.com/office/drawing/2014/chart" uri="{C3380CC4-5D6E-409C-BE32-E72D297353CC}">
              <c16:uniqueId val="{00000000-7EFD-4FD3-BE0B-ED8A79545808}"/>
            </c:ext>
          </c:extLst>
        </c:ser>
        <c:dLbls>
          <c:showLegendKey val="0"/>
          <c:showVal val="0"/>
          <c:showCatName val="0"/>
          <c:showSerName val="0"/>
          <c:showPercent val="0"/>
          <c:showBubbleSize val="0"/>
        </c:dLbls>
        <c:gapWidth val="219"/>
        <c:overlap val="-27"/>
        <c:axId val="1278316703"/>
        <c:axId val="1279467551"/>
      </c:barChart>
      <c:catAx>
        <c:axId val="1278316703"/>
        <c:scaling>
          <c:orientation val="minMax"/>
        </c:scaling>
        <c:delete val="0"/>
        <c:axPos val="b"/>
        <c:numFmt formatCode="General" sourceLinked="1"/>
        <c:majorTickMark val="in"/>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1279467551"/>
        <c:crossesAt val="1.0000000000000002E-2"/>
        <c:auto val="1"/>
        <c:lblAlgn val="ctr"/>
        <c:lblOffset val="100"/>
        <c:noMultiLvlLbl val="0"/>
      </c:catAx>
      <c:valAx>
        <c:axId val="1279467551"/>
        <c:scaling>
          <c:logBase val="10"/>
          <c:orientation val="minMax"/>
          <c:max val="1000"/>
          <c:min val="1.0000000000000002E-2"/>
        </c:scaling>
        <c:delete val="0"/>
        <c:axPos val="l"/>
        <c:numFmt formatCode="General" sourceLinked="1"/>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2783167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5046177585147"/>
          <c:y val="0.12505932956099119"/>
          <c:w val="0.7477085933422587"/>
          <c:h val="0.72094889180519106"/>
        </c:manualLayout>
      </c:layout>
      <c:barChart>
        <c:barDir val="col"/>
        <c:grouping val="clustered"/>
        <c:varyColors val="0"/>
        <c:ser>
          <c:idx val="0"/>
          <c:order val="0"/>
          <c:spPr>
            <a:solidFill>
              <a:schemeClr val="tx1"/>
            </a:solidFill>
            <a:ln>
              <a:noFill/>
            </a:ln>
            <a:effectLst/>
          </c:spPr>
          <c:invertIfNegative val="0"/>
          <c:errBars>
            <c:errBarType val="plus"/>
            <c:errValType val="cust"/>
            <c:noEndCap val="0"/>
            <c:plus>
              <c:numRef>
                <c:f>('Sup effect '!$F$6,'Sup effect '!$F$9,'Sup effect '!$F$12,'Sup effect '!$F$15)</c:f>
                <c:numCache>
                  <c:formatCode>General</c:formatCode>
                  <c:ptCount val="4"/>
                  <c:pt idx="0">
                    <c:v>4.190933398039684E-2</c:v>
                  </c:pt>
                  <c:pt idx="1">
                    <c:v>2.3966974370657792</c:v>
                  </c:pt>
                  <c:pt idx="2">
                    <c:v>0.83718755916007459</c:v>
                  </c:pt>
                  <c:pt idx="3">
                    <c:v>3.5958451643682429E-2</c:v>
                  </c:pt>
                </c:numCache>
              </c:numRef>
            </c:plus>
            <c:minus>
              <c:numLit>
                <c:formatCode>General</c:formatCode>
                <c:ptCount val="1"/>
                <c:pt idx="0">
                  <c:v>1</c:v>
                </c:pt>
              </c:numLit>
            </c:minus>
            <c:spPr>
              <a:noFill/>
              <a:ln w="19050" cap="flat" cmpd="sng" algn="ctr">
                <a:solidFill>
                  <a:schemeClr val="tx1"/>
                </a:solidFill>
                <a:round/>
              </a:ln>
              <a:effectLst/>
            </c:spPr>
          </c:errBars>
          <c:cat>
            <c:strRef>
              <c:f>('Sup effect '!$B$6,'Sup effect '!$B$9,'Sup effect '!$B$12,'Sup effect '!$B$15)</c:f>
              <c:strCache>
                <c:ptCount val="4"/>
                <c:pt idx="0">
                  <c:v>Untreated</c:v>
                </c:pt>
                <c:pt idx="1">
                  <c:v>miRAB40</c:v>
                </c:pt>
                <c:pt idx="2">
                  <c:v>miRCtrl</c:v>
                </c:pt>
                <c:pt idx="3">
                  <c:v>miRAB40 </c:v>
                </c:pt>
              </c:strCache>
            </c:strRef>
          </c:cat>
          <c:val>
            <c:numRef>
              <c:f>('Sup effect '!$E$6,'Sup effect '!$E$9,'Sup effect '!$E$12,'Sup effect '!$E$15)</c:f>
              <c:numCache>
                <c:formatCode>General</c:formatCode>
                <c:ptCount val="4"/>
                <c:pt idx="0">
                  <c:v>0.67216098653331458</c:v>
                </c:pt>
                <c:pt idx="1">
                  <c:v>87.445661869608671</c:v>
                </c:pt>
                <c:pt idx="2">
                  <c:v>0.91282857892907421</c:v>
                </c:pt>
                <c:pt idx="3">
                  <c:v>0.88387093710566367</c:v>
                </c:pt>
              </c:numCache>
            </c:numRef>
          </c:val>
          <c:extLst>
            <c:ext xmlns:c16="http://schemas.microsoft.com/office/drawing/2014/chart" uri="{C3380CC4-5D6E-409C-BE32-E72D297353CC}">
              <c16:uniqueId val="{00000000-852C-FE40-A294-999263D0AB7B}"/>
            </c:ext>
          </c:extLst>
        </c:ser>
        <c:dLbls>
          <c:showLegendKey val="0"/>
          <c:showVal val="0"/>
          <c:showCatName val="0"/>
          <c:showSerName val="0"/>
          <c:showPercent val="0"/>
          <c:showBubbleSize val="0"/>
        </c:dLbls>
        <c:gapWidth val="219"/>
        <c:axId val="1580953311"/>
        <c:axId val="1580954943"/>
      </c:barChart>
      <c:catAx>
        <c:axId val="1580953311"/>
        <c:scaling>
          <c:orientation val="minMax"/>
        </c:scaling>
        <c:delete val="0"/>
        <c:axPos val="b"/>
        <c:numFmt formatCode="General" sourceLinked="1"/>
        <c:majorTickMark val="in"/>
        <c:minorTickMark val="none"/>
        <c:tickLblPos val="nextTo"/>
        <c:spPr>
          <a:noFill/>
          <a:ln w="15875"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1580954943"/>
        <c:crosses val="autoZero"/>
        <c:auto val="1"/>
        <c:lblAlgn val="ctr"/>
        <c:lblOffset val="100"/>
        <c:noMultiLvlLbl val="0"/>
      </c:catAx>
      <c:valAx>
        <c:axId val="1580954943"/>
        <c:scaling>
          <c:orientation val="minMax"/>
          <c:max val="120"/>
        </c:scaling>
        <c:delete val="0"/>
        <c:axPos val="l"/>
        <c:numFmt formatCode="General" sourceLinked="1"/>
        <c:majorTickMark val="out"/>
        <c:minorTickMark val="out"/>
        <c:tickLblPos val="nextTo"/>
        <c:spPr>
          <a:noFill/>
          <a:ln w="19050">
            <a:solidFill>
              <a:schemeClr val="tx1"/>
            </a:solidFill>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580953311"/>
        <c:crosses val="autoZero"/>
        <c:crossBetween val="between"/>
        <c:majorUnit val="20"/>
        <c:min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869203849518807"/>
          <c:y val="7.3194328096461106E-2"/>
          <c:w val="0.70808573928258955"/>
          <c:h val="0.84264524137130115"/>
        </c:manualLayout>
      </c:layout>
      <c:barChart>
        <c:barDir val="col"/>
        <c:grouping val="clustered"/>
        <c:varyColors val="0"/>
        <c:ser>
          <c:idx val="0"/>
          <c:order val="0"/>
          <c:tx>
            <c:strRef>
              <c:f>Sheet1!$O$90</c:f>
              <c:strCache>
                <c:ptCount val="1"/>
                <c:pt idx="0">
                  <c:v>miRCtrl sup</c:v>
                </c:pt>
              </c:strCache>
            </c:strRef>
          </c:tx>
          <c:spPr>
            <a:solidFill>
              <a:schemeClr val="tx1"/>
            </a:solidFill>
            <a:ln w="19050">
              <a:solidFill>
                <a:schemeClr val="tx1"/>
              </a:solidFill>
            </a:ln>
            <a:effectLst/>
          </c:spPr>
          <c:invertIfNegative val="0"/>
          <c:dPt>
            <c:idx val="5"/>
            <c:invertIfNegative val="0"/>
            <c:bubble3D val="0"/>
            <c:spPr>
              <a:solidFill>
                <a:schemeClr val="bg1">
                  <a:lumMod val="85000"/>
                </a:schemeClr>
              </a:solidFill>
              <a:ln w="19050">
                <a:solidFill>
                  <a:schemeClr val="tx1"/>
                </a:solidFill>
              </a:ln>
              <a:effectLst/>
            </c:spPr>
            <c:extLst>
              <c:ext xmlns:c16="http://schemas.microsoft.com/office/drawing/2014/chart" uri="{C3380CC4-5D6E-409C-BE32-E72D297353CC}">
                <c16:uniqueId val="{00000001-F9FB-5444-84E4-24AF17722F29}"/>
              </c:ext>
            </c:extLst>
          </c:dPt>
          <c:errBars>
            <c:errBarType val="plus"/>
            <c:errValType val="cust"/>
            <c:noEndCap val="0"/>
            <c:plus>
              <c:numRef>
                <c:f>Sheet1!$P$91:$P$96</c:f>
                <c:numCache>
                  <c:formatCode>General</c:formatCode>
                  <c:ptCount val="6"/>
                  <c:pt idx="0">
                    <c:v>4.7839925645755228</c:v>
                  </c:pt>
                  <c:pt idx="1">
                    <c:v>1.8283292126396027</c:v>
                  </c:pt>
                  <c:pt idx="2">
                    <c:v>1.4641112908247698</c:v>
                  </c:pt>
                  <c:pt idx="3">
                    <c:v>3.1180197281645761</c:v>
                  </c:pt>
                  <c:pt idx="4">
                    <c:v>15.04718518422824</c:v>
                  </c:pt>
                  <c:pt idx="5">
                    <c:v>25.3181247537125</c:v>
                  </c:pt>
                </c:numCache>
              </c:numRef>
            </c:plus>
            <c:minus>
              <c:numRef>
                <c:f>Sheet1!$P$91:$P$95</c:f>
                <c:numCache>
                  <c:formatCode>General</c:formatCode>
                  <c:ptCount val="5"/>
                  <c:pt idx="0">
                    <c:v>4.7839925645755228</c:v>
                  </c:pt>
                  <c:pt idx="1">
                    <c:v>1.8283292126396027</c:v>
                  </c:pt>
                  <c:pt idx="2">
                    <c:v>1.4641112908247698</c:v>
                  </c:pt>
                  <c:pt idx="3">
                    <c:v>3.1180197281645761</c:v>
                  </c:pt>
                  <c:pt idx="4">
                    <c:v>15.04718518422824</c:v>
                  </c:pt>
                </c:numCache>
              </c:numRef>
            </c:minus>
            <c:spPr>
              <a:noFill/>
              <a:ln w="19050" cap="flat" cmpd="sng" algn="ctr">
                <a:solidFill>
                  <a:schemeClr val="tx1"/>
                </a:solidFill>
                <a:round/>
              </a:ln>
              <a:effectLst/>
            </c:spPr>
          </c:errBars>
          <c:cat>
            <c:strRef>
              <c:f>Sheet1!$N$91:$N$96</c:f>
              <c:strCache>
                <c:ptCount val="6"/>
                <c:pt idx="0">
                  <c:v>0</c:v>
                </c:pt>
                <c:pt idx="1">
                  <c:v>5</c:v>
                </c:pt>
                <c:pt idx="2">
                  <c:v>25</c:v>
                </c:pt>
                <c:pt idx="3">
                  <c:v>50</c:v>
                </c:pt>
                <c:pt idx="4">
                  <c:v>75</c:v>
                </c:pt>
                <c:pt idx="5">
                  <c:v>IFN-a</c:v>
                </c:pt>
              </c:strCache>
            </c:strRef>
          </c:cat>
          <c:val>
            <c:numRef>
              <c:f>Sheet1!$O$91:$O$96</c:f>
              <c:numCache>
                <c:formatCode>General</c:formatCode>
                <c:ptCount val="6"/>
                <c:pt idx="0">
                  <c:v>8.1015518910948927</c:v>
                </c:pt>
                <c:pt idx="1">
                  <c:v>7.9823825550946967</c:v>
                </c:pt>
                <c:pt idx="2">
                  <c:v>6.3236273856314789</c:v>
                </c:pt>
                <c:pt idx="3">
                  <c:v>7.8560051605145933</c:v>
                </c:pt>
                <c:pt idx="4">
                  <c:v>17.23007673659778</c:v>
                </c:pt>
                <c:pt idx="5">
                  <c:v>79.075467450480531</c:v>
                </c:pt>
              </c:numCache>
            </c:numRef>
          </c:val>
          <c:extLst>
            <c:ext xmlns:c16="http://schemas.microsoft.com/office/drawing/2014/chart" uri="{C3380CC4-5D6E-409C-BE32-E72D297353CC}">
              <c16:uniqueId val="{00000002-F9FB-5444-84E4-24AF17722F29}"/>
            </c:ext>
          </c:extLst>
        </c:ser>
        <c:ser>
          <c:idx val="1"/>
          <c:order val="1"/>
          <c:tx>
            <c:strRef>
              <c:f>Sheet1!$Q$90</c:f>
              <c:strCache>
                <c:ptCount val="1"/>
                <c:pt idx="0">
                  <c:v>miRAB40 Sup</c:v>
                </c:pt>
              </c:strCache>
            </c:strRef>
          </c:tx>
          <c:spPr>
            <a:solidFill>
              <a:schemeClr val="bg1"/>
            </a:solidFill>
            <a:ln w="19050">
              <a:solidFill>
                <a:schemeClr val="tx1"/>
              </a:solidFill>
            </a:ln>
            <a:effectLst/>
          </c:spPr>
          <c:invertIfNegative val="0"/>
          <c:errBars>
            <c:errBarType val="plus"/>
            <c:errValType val="cust"/>
            <c:noEndCap val="0"/>
            <c:plus>
              <c:numRef>
                <c:f>Sheet1!$R$91:$R$95</c:f>
                <c:numCache>
                  <c:formatCode>General</c:formatCode>
                  <c:ptCount val="5"/>
                  <c:pt idx="0">
                    <c:v>5.4062127093651489</c:v>
                  </c:pt>
                  <c:pt idx="1">
                    <c:v>2.1204578181207454</c:v>
                  </c:pt>
                  <c:pt idx="2">
                    <c:v>1.878518279271715</c:v>
                  </c:pt>
                  <c:pt idx="3">
                    <c:v>3.650162218422571</c:v>
                  </c:pt>
                  <c:pt idx="4">
                    <c:v>2.6551354933071249</c:v>
                  </c:pt>
                </c:numCache>
              </c:numRef>
            </c:plus>
            <c:minus>
              <c:numRef>
                <c:f>Sheet1!$R$91:$R$95</c:f>
                <c:numCache>
                  <c:formatCode>General</c:formatCode>
                  <c:ptCount val="5"/>
                  <c:pt idx="0">
                    <c:v>5.4062127093651489</c:v>
                  </c:pt>
                  <c:pt idx="1">
                    <c:v>2.1204578181207454</c:v>
                  </c:pt>
                  <c:pt idx="2">
                    <c:v>1.878518279271715</c:v>
                  </c:pt>
                  <c:pt idx="3">
                    <c:v>3.650162218422571</c:v>
                  </c:pt>
                  <c:pt idx="4">
                    <c:v>2.6551354933071249</c:v>
                  </c:pt>
                </c:numCache>
              </c:numRef>
            </c:minus>
            <c:spPr>
              <a:noFill/>
              <a:ln w="19050" cap="flat" cmpd="sng" algn="ctr">
                <a:solidFill>
                  <a:schemeClr val="tx1"/>
                </a:solidFill>
                <a:round/>
              </a:ln>
              <a:effectLst/>
            </c:spPr>
          </c:errBars>
          <c:cat>
            <c:strRef>
              <c:f>Sheet1!$N$91:$N$96</c:f>
              <c:strCache>
                <c:ptCount val="6"/>
                <c:pt idx="0">
                  <c:v>0</c:v>
                </c:pt>
                <c:pt idx="1">
                  <c:v>5</c:v>
                </c:pt>
                <c:pt idx="2">
                  <c:v>25</c:v>
                </c:pt>
                <c:pt idx="3">
                  <c:v>50</c:v>
                </c:pt>
                <c:pt idx="4">
                  <c:v>75</c:v>
                </c:pt>
                <c:pt idx="5">
                  <c:v>IFN-a</c:v>
                </c:pt>
              </c:strCache>
            </c:strRef>
          </c:cat>
          <c:val>
            <c:numRef>
              <c:f>Sheet1!$Q$91:$Q$95</c:f>
              <c:numCache>
                <c:formatCode>General</c:formatCode>
                <c:ptCount val="5"/>
                <c:pt idx="0">
                  <c:v>6.5961003159283678</c:v>
                </c:pt>
                <c:pt idx="1">
                  <c:v>7.5348155768907974</c:v>
                </c:pt>
                <c:pt idx="2">
                  <c:v>8.448054826978586</c:v>
                </c:pt>
                <c:pt idx="3">
                  <c:v>6.5785044312805985</c:v>
                </c:pt>
                <c:pt idx="4">
                  <c:v>9.515360719723823</c:v>
                </c:pt>
              </c:numCache>
            </c:numRef>
          </c:val>
          <c:extLst>
            <c:ext xmlns:c16="http://schemas.microsoft.com/office/drawing/2014/chart" uri="{C3380CC4-5D6E-409C-BE32-E72D297353CC}">
              <c16:uniqueId val="{00000003-F9FB-5444-84E4-24AF17722F29}"/>
            </c:ext>
          </c:extLst>
        </c:ser>
        <c:dLbls>
          <c:showLegendKey val="0"/>
          <c:showVal val="0"/>
          <c:showCatName val="0"/>
          <c:showSerName val="0"/>
          <c:showPercent val="0"/>
          <c:showBubbleSize val="0"/>
        </c:dLbls>
        <c:gapWidth val="150"/>
        <c:axId val="521608000"/>
        <c:axId val="483430448"/>
      </c:barChart>
      <c:catAx>
        <c:axId val="521608000"/>
        <c:scaling>
          <c:orientation val="minMax"/>
        </c:scaling>
        <c:delete val="0"/>
        <c:axPos val="b"/>
        <c:numFmt formatCode="General" sourceLinked="1"/>
        <c:majorTickMark val="in"/>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483430448"/>
        <c:crosses val="autoZero"/>
        <c:auto val="1"/>
        <c:lblAlgn val="ctr"/>
        <c:lblOffset val="100"/>
        <c:noMultiLvlLbl val="0"/>
      </c:catAx>
      <c:valAx>
        <c:axId val="483430448"/>
        <c:scaling>
          <c:orientation val="minMax"/>
        </c:scaling>
        <c:delete val="0"/>
        <c:axPos val="l"/>
        <c:numFmt formatCode="General" sourceLinked="1"/>
        <c:majorTickMark val="out"/>
        <c:minorTickMark val="out"/>
        <c:tickLblPos val="nextTo"/>
        <c:spPr>
          <a:noFill/>
          <a:ln w="19050" cap="flat" cmpd="sng" algn="ctr">
            <a:solidFill>
              <a:schemeClr val="tx1"/>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521608000"/>
        <c:crosses val="autoZero"/>
        <c:crossBetween val="between"/>
        <c:minorUnit val="10"/>
      </c:valAx>
      <c:spPr>
        <a:noFill/>
        <a:ln>
          <a:noFill/>
        </a:ln>
        <a:effectLst/>
      </c:spPr>
    </c:plotArea>
    <c:legend>
      <c:legendPos val="t"/>
      <c:layout>
        <c:manualLayout>
          <c:xMode val="edge"/>
          <c:yMode val="edge"/>
          <c:x val="0.28229365798069012"/>
          <c:y val="0.19863366034242921"/>
          <c:w val="0.34203368328958877"/>
          <c:h val="0.17171055042118663"/>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b="1">
          <a:solidFill>
            <a:schemeClr val="tx1"/>
          </a:solidFill>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0.03877</cdr:x>
      <cdr:y>0.11064</cdr:y>
    </cdr:from>
    <cdr:to>
      <cdr:x>0.10179</cdr:x>
      <cdr:y>0.84777</cdr:y>
    </cdr:to>
    <cdr:sp macro="" textlink="">
      <cdr:nvSpPr>
        <cdr:cNvPr id="3" name="TextBox 3">
          <a:extLst xmlns:a="http://schemas.openxmlformats.org/drawingml/2006/main">
            <a:ext uri="{FF2B5EF4-FFF2-40B4-BE49-F238E27FC236}">
              <a16:creationId xmlns:a16="http://schemas.microsoft.com/office/drawing/2014/main" id="{4F5A5DCC-9A04-0D44-8AD9-DF00D41BA9FD}"/>
            </a:ext>
          </a:extLst>
        </cdr:cNvPr>
        <cdr:cNvSpPr txBox="1"/>
      </cdr:nvSpPr>
      <cdr:spPr>
        <a:xfrm xmlns:a="http://schemas.openxmlformats.org/drawingml/2006/main" rot="16200000" flipH="1">
          <a:off x="-1071072" y="1685024"/>
          <a:ext cx="2828658"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400" b="1" dirty="0">
              <a:latin typeface="Arial" panose="020B0604020202020204" pitchFamily="34" charset="0"/>
              <a:cs typeface="Arial" panose="020B0604020202020204" pitchFamily="34" charset="0"/>
            </a:rPr>
            <a:t>Autophagosomes/50x10</a:t>
          </a:r>
          <a:r>
            <a:rPr lang="en-US" sz="1400" b="1" baseline="30000" dirty="0">
              <a:latin typeface="Arial" panose="020B0604020202020204" pitchFamily="34" charset="0"/>
              <a:cs typeface="Arial" panose="020B0604020202020204" pitchFamily="34" charset="0"/>
            </a:rPr>
            <a:t>3</a:t>
          </a:r>
          <a:r>
            <a:rPr lang="en-US" sz="1400" b="1" dirty="0">
              <a:latin typeface="Arial" panose="020B0604020202020204" pitchFamily="34" charset="0"/>
              <a:cs typeface="Arial" panose="020B0604020202020204" pitchFamily="34" charset="0"/>
            </a:rPr>
            <a:t> cells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BC1863-22BD-BB47-8119-AB73BD4738D3}" type="datetimeFigureOut">
              <a:rPr lang="en-US" smtClean="0"/>
              <a:t>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B4304A-6ACF-5B4B-B85F-7CD1BEDF5897}" type="slidenum">
              <a:rPr lang="en-US" smtClean="0"/>
              <a:t>‹#›</a:t>
            </a:fld>
            <a:endParaRPr lang="en-US"/>
          </a:p>
        </p:txBody>
      </p:sp>
    </p:spTree>
    <p:extLst>
      <p:ext uri="{BB962C8B-B14F-4D97-AF65-F5344CB8AC3E}">
        <p14:creationId xmlns:p14="http://schemas.microsoft.com/office/powerpoint/2010/main" val="3391819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57D2FE-199E-B448-955F-7D87CA310995}" type="slidenum">
              <a:rPr lang="en-US" smtClean="0"/>
              <a:t>5</a:t>
            </a:fld>
            <a:endParaRPr lang="en-US"/>
          </a:p>
        </p:txBody>
      </p:sp>
    </p:spTree>
    <p:extLst>
      <p:ext uri="{BB962C8B-B14F-4D97-AF65-F5344CB8AC3E}">
        <p14:creationId xmlns:p14="http://schemas.microsoft.com/office/powerpoint/2010/main" val="4147028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57D2FE-199E-B448-955F-7D87CA310995}" type="slidenum">
              <a:rPr lang="en-US" smtClean="0"/>
              <a:t>6</a:t>
            </a:fld>
            <a:endParaRPr lang="en-US"/>
          </a:p>
        </p:txBody>
      </p:sp>
    </p:spTree>
    <p:extLst>
      <p:ext uri="{BB962C8B-B14F-4D97-AF65-F5344CB8AC3E}">
        <p14:creationId xmlns:p14="http://schemas.microsoft.com/office/powerpoint/2010/main" val="2687470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1FACA-D858-7340-97C5-3A511D518C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AF4D98-63CF-E14E-ABC7-36F93DA0E7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C3F49C-D7A0-F94F-AD04-21CAD6FAF688}"/>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5" name="Footer Placeholder 4">
            <a:extLst>
              <a:ext uri="{FF2B5EF4-FFF2-40B4-BE49-F238E27FC236}">
                <a16:creationId xmlns:a16="http://schemas.microsoft.com/office/drawing/2014/main" id="{9E455158-532C-CD4C-8BBE-9B7CF24FA1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2B760B-B8ED-9741-B7C9-D4F9BF938DDE}"/>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2836591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767DA-AD64-0248-8765-3F251D37AC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E54CA5-B99C-9A44-824A-579C938ACF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FF4706-FF08-7E46-9AEC-7FBC79B57256}"/>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5" name="Footer Placeholder 4">
            <a:extLst>
              <a:ext uri="{FF2B5EF4-FFF2-40B4-BE49-F238E27FC236}">
                <a16:creationId xmlns:a16="http://schemas.microsoft.com/office/drawing/2014/main" id="{B7634C7A-E62D-4849-9F13-FDADFFA02D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1F41C1-8CC9-E148-B84D-8FD6B20F210C}"/>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1521138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F0BFAD-3EAC-014F-AC12-DDE20CDC4E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57D3FA1-80FB-BE40-A6E1-B8EAF1575B5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D5F08F-07C4-3845-B402-F36F13260116}"/>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5" name="Footer Placeholder 4">
            <a:extLst>
              <a:ext uri="{FF2B5EF4-FFF2-40B4-BE49-F238E27FC236}">
                <a16:creationId xmlns:a16="http://schemas.microsoft.com/office/drawing/2014/main" id="{ECFFB7AE-9C8A-0947-96F7-C5C4125308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56C5D7-A441-6E4E-8227-2390BE319DC0}"/>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4250436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B80D6-E195-1A41-B31F-9D663FFE66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9DC9CA-25E9-5D48-B312-A5A6C8C493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3328A2-30D0-3D4B-A307-4D15B7F469F7}"/>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5" name="Footer Placeholder 4">
            <a:extLst>
              <a:ext uri="{FF2B5EF4-FFF2-40B4-BE49-F238E27FC236}">
                <a16:creationId xmlns:a16="http://schemas.microsoft.com/office/drawing/2014/main" id="{F3F0FC1E-BFC1-F248-9EE1-903959D35F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EC9835-D323-484E-8E87-481593C36704}"/>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3780738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0A73C-2292-C941-BB23-3CD29EFF64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2726D75-64A4-F941-8C69-D1B69D2F66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375CE7-DF31-CE43-837B-C0E78D94033C}"/>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5" name="Footer Placeholder 4">
            <a:extLst>
              <a:ext uri="{FF2B5EF4-FFF2-40B4-BE49-F238E27FC236}">
                <a16:creationId xmlns:a16="http://schemas.microsoft.com/office/drawing/2014/main" id="{F3E6A77B-B6C2-FA47-BE7F-D7279A2FD3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F8897-391F-2549-9681-037BAF7B2076}"/>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1964865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75E66-D709-BF4F-9E19-096740709E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B04E7-036F-D941-8C36-83AEABAC14B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D1D68EE-BE3B-5542-A306-424329AF9A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4931F9C-D4F9-044B-A362-910DA847B8CB}"/>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6" name="Footer Placeholder 5">
            <a:extLst>
              <a:ext uri="{FF2B5EF4-FFF2-40B4-BE49-F238E27FC236}">
                <a16:creationId xmlns:a16="http://schemas.microsoft.com/office/drawing/2014/main" id="{915ECAA1-4930-8140-8FD6-6D03E5F3DB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1A79D4-F523-7A43-933D-33F2B7DDA8C1}"/>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1057008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3D6F2-FAE8-9D4E-B685-D0A2E98C33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02A551-DD91-6845-897C-76DA62075D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701B32D-B9EF-9649-BD22-AF4DB4CC79F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121BFF7-CDFC-9D4D-864B-4D2108BDEE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D8AE9E-3EDE-7D4A-85EA-99F3037A0E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34280D-C84B-3D44-A40B-6A3396E580C8}"/>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8" name="Footer Placeholder 7">
            <a:extLst>
              <a:ext uri="{FF2B5EF4-FFF2-40B4-BE49-F238E27FC236}">
                <a16:creationId xmlns:a16="http://schemas.microsoft.com/office/drawing/2014/main" id="{F3FA302D-85EA-8741-8D4D-A067BAD38C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5BC5010-E0B2-1144-8EC5-AC34CF9C5911}"/>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334438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948FB-B2B6-E843-8EB5-10C340209B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4AAF2B7-AE73-C74A-AEA2-AD81A51A0A65}"/>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4" name="Footer Placeholder 3">
            <a:extLst>
              <a:ext uri="{FF2B5EF4-FFF2-40B4-BE49-F238E27FC236}">
                <a16:creationId xmlns:a16="http://schemas.microsoft.com/office/drawing/2014/main" id="{0D3E4EE1-ED96-5149-B1FA-08C6AD19E57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E2D13B-9472-D04B-A29B-F134A9784B85}"/>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120484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D668EE-9EB4-354C-9450-7850FDAB7599}"/>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3" name="Footer Placeholder 2">
            <a:extLst>
              <a:ext uri="{FF2B5EF4-FFF2-40B4-BE49-F238E27FC236}">
                <a16:creationId xmlns:a16="http://schemas.microsoft.com/office/drawing/2014/main" id="{705FEADF-FB95-AB4F-8170-0D3F8DA88D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96ADCB-8287-774F-BE9B-57D6DC025C7F}"/>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1632905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DF1E5-097D-8D4C-B223-4DFE52E08E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0BFB88B-CDDA-AB4D-8B83-6D72C3DA42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ACFF91-E238-3443-9189-1B812E1173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C5077E-DEFE-D54D-9ADE-F9B78BE8567D}"/>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6" name="Footer Placeholder 5">
            <a:extLst>
              <a:ext uri="{FF2B5EF4-FFF2-40B4-BE49-F238E27FC236}">
                <a16:creationId xmlns:a16="http://schemas.microsoft.com/office/drawing/2014/main" id="{47996695-DC20-DE49-B41A-569EAB1EC1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540A8-E822-0849-AB1D-85431D74E290}"/>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4197572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C5DB8-15BF-D14F-A956-51412C34A2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04ABFC4-A327-7045-830F-FFE26090A8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2FA3F6-D48E-6D47-B275-BFBFCE1CA1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3A2E7-2451-2247-842D-67FE165B8CA1}"/>
              </a:ext>
            </a:extLst>
          </p:cNvPr>
          <p:cNvSpPr>
            <a:spLocks noGrp="1"/>
          </p:cNvSpPr>
          <p:nvPr>
            <p:ph type="dt" sz="half" idx="10"/>
          </p:nvPr>
        </p:nvSpPr>
        <p:spPr/>
        <p:txBody>
          <a:bodyPr/>
          <a:lstStyle/>
          <a:p>
            <a:fld id="{D90C9671-238D-F646-B27F-6C30D4DE5704}" type="datetimeFigureOut">
              <a:rPr lang="en-US" smtClean="0"/>
              <a:t>1/6/2021</a:t>
            </a:fld>
            <a:endParaRPr lang="en-US"/>
          </a:p>
        </p:txBody>
      </p:sp>
      <p:sp>
        <p:nvSpPr>
          <p:cNvPr id="6" name="Footer Placeholder 5">
            <a:extLst>
              <a:ext uri="{FF2B5EF4-FFF2-40B4-BE49-F238E27FC236}">
                <a16:creationId xmlns:a16="http://schemas.microsoft.com/office/drawing/2014/main" id="{E6F8E35A-D0CC-1342-8442-C78A0C6CBC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D55E8D-6FF5-5C42-B834-6AB803C3206B}"/>
              </a:ext>
            </a:extLst>
          </p:cNvPr>
          <p:cNvSpPr>
            <a:spLocks noGrp="1"/>
          </p:cNvSpPr>
          <p:nvPr>
            <p:ph type="sldNum" sz="quarter" idx="12"/>
          </p:nvPr>
        </p:nvSpPr>
        <p:spPr/>
        <p:txBody>
          <a:bodyPr/>
          <a:lstStyle/>
          <a:p>
            <a:fld id="{740390C2-7F2D-544B-B9C5-FA6505FBE789}" type="slidenum">
              <a:rPr lang="en-US" smtClean="0"/>
              <a:t>‹#›</a:t>
            </a:fld>
            <a:endParaRPr lang="en-US"/>
          </a:p>
        </p:txBody>
      </p:sp>
    </p:spTree>
    <p:extLst>
      <p:ext uri="{BB962C8B-B14F-4D97-AF65-F5344CB8AC3E}">
        <p14:creationId xmlns:p14="http://schemas.microsoft.com/office/powerpoint/2010/main" val="3992662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1458AE-CB09-9141-9EBB-603D47701F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9BBC46F-FB69-8142-8CA9-C2273B67F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BC3689-266F-3B4F-A16A-E0B944F875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0C9671-238D-F646-B27F-6C30D4DE5704}" type="datetimeFigureOut">
              <a:rPr lang="en-US" smtClean="0"/>
              <a:t>1/6/2021</a:t>
            </a:fld>
            <a:endParaRPr lang="en-US"/>
          </a:p>
        </p:txBody>
      </p:sp>
      <p:sp>
        <p:nvSpPr>
          <p:cNvPr id="5" name="Footer Placeholder 4">
            <a:extLst>
              <a:ext uri="{FF2B5EF4-FFF2-40B4-BE49-F238E27FC236}">
                <a16:creationId xmlns:a16="http://schemas.microsoft.com/office/drawing/2014/main" id="{7EA4CE36-F7DB-914F-9A02-058B2294A2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2788DB8-7A40-7E49-9E2E-0A5F1AAEB0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0390C2-7F2D-544B-B9C5-FA6505FBE789}" type="slidenum">
              <a:rPr lang="en-US" smtClean="0"/>
              <a:t>‹#›</a:t>
            </a:fld>
            <a:endParaRPr lang="en-US"/>
          </a:p>
        </p:txBody>
      </p:sp>
    </p:spTree>
    <p:extLst>
      <p:ext uri="{BB962C8B-B14F-4D97-AF65-F5344CB8AC3E}">
        <p14:creationId xmlns:p14="http://schemas.microsoft.com/office/powerpoint/2010/main" val="4286795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18" Type="http://schemas.openxmlformats.org/officeDocument/2006/relationships/image" Target="../media/image17.emf"/><Relationship Id="rId3" Type="http://schemas.openxmlformats.org/officeDocument/2006/relationships/image" Target="../media/image2.emf"/><Relationship Id="rId21" Type="http://schemas.openxmlformats.org/officeDocument/2006/relationships/image" Target="../media/image20.emf"/><Relationship Id="rId7" Type="http://schemas.openxmlformats.org/officeDocument/2006/relationships/image" Target="../media/image6.emf"/><Relationship Id="rId12" Type="http://schemas.openxmlformats.org/officeDocument/2006/relationships/image" Target="../media/image11.emf"/><Relationship Id="rId17" Type="http://schemas.openxmlformats.org/officeDocument/2006/relationships/image" Target="../media/image16.emf"/><Relationship Id="rId2" Type="http://schemas.openxmlformats.org/officeDocument/2006/relationships/image" Target="../media/image1.emf"/><Relationship Id="rId16" Type="http://schemas.openxmlformats.org/officeDocument/2006/relationships/image" Target="../media/image15.emf"/><Relationship Id="rId20"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5" Type="http://schemas.openxmlformats.org/officeDocument/2006/relationships/image" Target="../media/image14.emf"/><Relationship Id="rId10" Type="http://schemas.openxmlformats.org/officeDocument/2006/relationships/image" Target="../media/image9.emf"/><Relationship Id="rId19" Type="http://schemas.openxmlformats.org/officeDocument/2006/relationships/image" Target="../media/image18.emf"/><Relationship Id="rId4" Type="http://schemas.openxmlformats.org/officeDocument/2006/relationships/image" Target="../media/image3.emf"/><Relationship Id="rId9" Type="http://schemas.openxmlformats.org/officeDocument/2006/relationships/image" Target="../media/image8.emf"/><Relationship Id="rId14" Type="http://schemas.openxmlformats.org/officeDocument/2006/relationships/image" Target="../media/image13.emf"/></Relationships>
</file>

<file path=ppt/slides/_rels/slide3.xml.rels><?xml version="1.0" encoding="UTF-8" standalone="yes"?>
<Relationships xmlns="http://schemas.openxmlformats.org/package/2006/relationships"><Relationship Id="rId8" Type="http://schemas.openxmlformats.org/officeDocument/2006/relationships/image" Target="../media/image27.emf"/><Relationship Id="rId13" Type="http://schemas.openxmlformats.org/officeDocument/2006/relationships/image" Target="../media/image32.emf"/><Relationship Id="rId18" Type="http://schemas.openxmlformats.org/officeDocument/2006/relationships/image" Target="../media/image37.emf"/><Relationship Id="rId3" Type="http://schemas.openxmlformats.org/officeDocument/2006/relationships/image" Target="../media/image22.emf"/><Relationship Id="rId7" Type="http://schemas.openxmlformats.org/officeDocument/2006/relationships/image" Target="../media/image26.emf"/><Relationship Id="rId12" Type="http://schemas.openxmlformats.org/officeDocument/2006/relationships/image" Target="../media/image31.emf"/><Relationship Id="rId17" Type="http://schemas.openxmlformats.org/officeDocument/2006/relationships/image" Target="../media/image36.emf"/><Relationship Id="rId2" Type="http://schemas.openxmlformats.org/officeDocument/2006/relationships/image" Target="../media/image21.emf"/><Relationship Id="rId16" Type="http://schemas.openxmlformats.org/officeDocument/2006/relationships/image" Target="../media/image35.emf"/><Relationship Id="rId1" Type="http://schemas.openxmlformats.org/officeDocument/2006/relationships/slideLayout" Target="../slideLayouts/slideLayout7.xml"/><Relationship Id="rId6" Type="http://schemas.openxmlformats.org/officeDocument/2006/relationships/image" Target="../media/image25.emf"/><Relationship Id="rId11" Type="http://schemas.openxmlformats.org/officeDocument/2006/relationships/image" Target="../media/image30.emf"/><Relationship Id="rId5" Type="http://schemas.openxmlformats.org/officeDocument/2006/relationships/image" Target="../media/image24.emf"/><Relationship Id="rId15" Type="http://schemas.openxmlformats.org/officeDocument/2006/relationships/image" Target="../media/image34.emf"/><Relationship Id="rId10" Type="http://schemas.openxmlformats.org/officeDocument/2006/relationships/image" Target="../media/image29.emf"/><Relationship Id="rId19" Type="http://schemas.openxmlformats.org/officeDocument/2006/relationships/image" Target="../media/image38.emf"/><Relationship Id="rId4" Type="http://schemas.openxmlformats.org/officeDocument/2006/relationships/image" Target="../media/image23.emf"/><Relationship Id="rId9" Type="http://schemas.openxmlformats.org/officeDocument/2006/relationships/image" Target="../media/image28.emf"/><Relationship Id="rId14" Type="http://schemas.openxmlformats.org/officeDocument/2006/relationships/image" Target="../media/image33.emf"/></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6.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1.tiff"/><Relationship Id="rId4" Type="http://schemas.openxmlformats.org/officeDocument/2006/relationships/image" Target="../media/image40.tiff"/></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3.tif"/></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3.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0028CD-D77C-524A-AF04-CB20D205F470}"/>
              </a:ext>
            </a:extLst>
          </p:cNvPr>
          <p:cNvSpPr/>
          <p:nvPr/>
        </p:nvSpPr>
        <p:spPr>
          <a:xfrm>
            <a:off x="563880" y="1952283"/>
            <a:ext cx="11064240" cy="3125599"/>
          </a:xfrm>
          <a:prstGeom prst="rect">
            <a:avLst/>
          </a:prstGeom>
        </p:spPr>
        <p:txBody>
          <a:bodyPr wrap="square">
            <a:spAutoFit/>
          </a:bodyPr>
          <a:lstStyle/>
          <a:p>
            <a:pPr algn="ctr">
              <a:lnSpc>
                <a:spcPct val="200000"/>
              </a:lnSpc>
            </a:pPr>
            <a:r>
              <a:rPr lang="en-US" b="1" dirty="0">
                <a:solidFill>
                  <a:srgbClr val="000000"/>
                </a:solidFill>
                <a:latin typeface="Arial" panose="020B0604020202020204" pitchFamily="34" charset="0"/>
                <a:ea typeface="Times New Roman" panose="02020603050405020304" pitchFamily="18" charset="0"/>
              </a:rPr>
              <a:t>MicroRNA Profile</a:t>
            </a:r>
            <a:r>
              <a:rPr lang="en-US" b="1" dirty="0">
                <a:solidFill>
                  <a:srgbClr val="000000"/>
                </a:solidFill>
                <a:latin typeface="Arial" panose="020B0604020202020204" pitchFamily="34" charset="0"/>
                <a:ea typeface="MS Mincho" panose="02020609040205080304" pitchFamily="49" charset="-128"/>
              </a:rPr>
              <a:t>s</a:t>
            </a:r>
            <a:r>
              <a:rPr lang="en-US" b="1" dirty="0">
                <a:solidFill>
                  <a:srgbClr val="000000"/>
                </a:solidFill>
                <a:latin typeface="Arial" panose="020B0604020202020204" pitchFamily="34" charset="0"/>
                <a:ea typeface="Times New Roman" panose="02020603050405020304" pitchFamily="18" charset="0"/>
              </a:rPr>
              <a:t> in Monocyte-derived Macrophages Generated by Interleukin-27 and Human Serum: Identification of a Novel HIV-inhibiting and Autophagy-inducing MicroRNA</a:t>
            </a:r>
            <a:endParaRPr lang="en-US" sz="1000" dirty="0">
              <a:latin typeface="Times New Roman" panose="02020603050405020304" pitchFamily="18" charset="0"/>
              <a:ea typeface="Times New Roman" panose="02020603050405020304" pitchFamily="18" charset="0"/>
            </a:endParaRPr>
          </a:p>
          <a:p>
            <a:pPr>
              <a:lnSpc>
                <a:spcPct val="200000"/>
              </a:lnSpc>
            </a:pPr>
            <a:r>
              <a:rPr lang="en-US" sz="1400" dirty="0">
                <a:solidFill>
                  <a:srgbClr val="000000"/>
                </a:solidFill>
                <a:latin typeface="Arial" panose="020B0604020202020204" pitchFamily="34" charset="0"/>
                <a:ea typeface="Times New Roman" panose="02020603050405020304" pitchFamily="18" charset="0"/>
              </a:rPr>
              <a:t> </a:t>
            </a:r>
            <a:endParaRPr lang="en-US" sz="1000" dirty="0">
              <a:latin typeface="Times New Roman" panose="02020603050405020304" pitchFamily="18" charset="0"/>
              <a:ea typeface="Times New Roman" panose="02020603050405020304" pitchFamily="18" charset="0"/>
            </a:endParaRPr>
          </a:p>
          <a:p>
            <a:pPr>
              <a:lnSpc>
                <a:spcPct val="200000"/>
              </a:lnSpc>
            </a:pPr>
            <a:r>
              <a:rPr lang="en-US" sz="1400" dirty="0">
                <a:solidFill>
                  <a:srgbClr val="000000"/>
                </a:solidFill>
                <a:latin typeface="Arial" panose="020B0604020202020204" pitchFamily="34" charset="0"/>
                <a:ea typeface="Times New Roman" panose="02020603050405020304" pitchFamily="18" charset="0"/>
              </a:rPr>
              <a:t> </a:t>
            </a:r>
            <a:endParaRPr lang="en-US" sz="1000" dirty="0">
              <a:latin typeface="Times New Roman" panose="02020603050405020304" pitchFamily="18" charset="0"/>
              <a:ea typeface="Times New Roman" panose="02020603050405020304" pitchFamily="18" charset="0"/>
            </a:endParaRPr>
          </a:p>
          <a:p>
            <a:pPr algn="ctr">
              <a:lnSpc>
                <a:spcPct val="150000"/>
              </a:lnSpc>
            </a:pPr>
            <a:r>
              <a:rPr lang="en-US" sz="1600" dirty="0">
                <a:solidFill>
                  <a:srgbClr val="000000"/>
                </a:solidFill>
                <a:latin typeface="Arial" panose="020B0604020202020204" pitchFamily="34" charset="0"/>
                <a:ea typeface="Times New Roman" panose="02020603050405020304" pitchFamily="18" charset="0"/>
              </a:rPr>
              <a:t>Tomozumi Imamichi, Suranjana Goswami, Xiaojun Hu,</a:t>
            </a:r>
            <a:endParaRPr lang="en-US" sz="1000" dirty="0">
              <a:latin typeface="Times New Roman" panose="02020603050405020304" pitchFamily="18" charset="0"/>
              <a:ea typeface="Times New Roman" panose="02020603050405020304" pitchFamily="18" charset="0"/>
            </a:endParaRPr>
          </a:p>
          <a:p>
            <a:pPr algn="ctr">
              <a:lnSpc>
                <a:spcPct val="150000"/>
              </a:lnSpc>
            </a:pPr>
            <a:r>
              <a:rPr lang="en-US" sz="1600" dirty="0">
                <a:solidFill>
                  <a:srgbClr val="000000"/>
                </a:solidFill>
                <a:latin typeface="Arial" panose="020B0604020202020204" pitchFamily="34" charset="0"/>
                <a:ea typeface="Times New Roman" panose="02020603050405020304" pitchFamily="18" charset="0"/>
              </a:rPr>
              <a:t> Jun</a:t>
            </a:r>
            <a:r>
              <a:rPr lang="en-US" sz="1600" baseline="30000" dirty="0">
                <a:solidFill>
                  <a:srgbClr val="000000"/>
                </a:solidFill>
                <a:latin typeface="Arial" panose="020B0604020202020204" pitchFamily="34" charset="0"/>
                <a:ea typeface="Times New Roman" panose="02020603050405020304" pitchFamily="18" charset="0"/>
              </a:rPr>
              <a:t> </a:t>
            </a:r>
            <a:r>
              <a:rPr lang="en-US" sz="1600" dirty="0">
                <a:solidFill>
                  <a:srgbClr val="000000"/>
                </a:solidFill>
                <a:latin typeface="Arial" panose="020B0604020202020204" pitchFamily="34" charset="0"/>
                <a:ea typeface="Times New Roman" panose="02020603050405020304" pitchFamily="18" charset="0"/>
              </a:rPr>
              <a:t>Yang, Sylvain Laverdure, Ju Qiu, Qian Chen, </a:t>
            </a:r>
            <a:endParaRPr lang="en-US" sz="1000" dirty="0">
              <a:latin typeface="Times New Roman" panose="02020603050405020304" pitchFamily="18" charset="0"/>
              <a:ea typeface="Times New Roman" panose="02020603050405020304" pitchFamily="18" charset="0"/>
            </a:endParaRPr>
          </a:p>
          <a:p>
            <a:pPr algn="ctr">
              <a:lnSpc>
                <a:spcPct val="150000"/>
              </a:lnSpc>
            </a:pPr>
            <a:r>
              <a:rPr lang="en-US" sz="1600" dirty="0">
                <a:solidFill>
                  <a:srgbClr val="000000"/>
                </a:solidFill>
                <a:latin typeface="Arial" panose="020B0604020202020204" pitchFamily="34" charset="0"/>
                <a:ea typeface="Times New Roman" panose="02020603050405020304" pitchFamily="18" charset="0"/>
              </a:rPr>
              <a:t>Brad T. Sherman, and Weizhong Chang</a:t>
            </a:r>
            <a:endParaRPr lang="en-US" sz="1000" dirty="0">
              <a:effectLst/>
              <a:latin typeface="Times New Roman" panose="02020603050405020304" pitchFamily="18" charset="0"/>
              <a:ea typeface="Times New Roman" panose="02020603050405020304" pitchFamily="18" charset="0"/>
            </a:endParaRPr>
          </a:p>
        </p:txBody>
      </p:sp>
      <p:sp>
        <p:nvSpPr>
          <p:cNvPr id="3" name="TextBox 2">
            <a:extLst>
              <a:ext uri="{FF2B5EF4-FFF2-40B4-BE49-F238E27FC236}">
                <a16:creationId xmlns:a16="http://schemas.microsoft.com/office/drawing/2014/main" id="{2D2A973D-E505-1942-9C31-0BA6E6DA1AA9}"/>
              </a:ext>
            </a:extLst>
          </p:cNvPr>
          <p:cNvSpPr txBox="1"/>
          <p:nvPr/>
        </p:nvSpPr>
        <p:spPr>
          <a:xfrm>
            <a:off x="3383280" y="619760"/>
            <a:ext cx="4184159" cy="461665"/>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Supplementary Information</a:t>
            </a:r>
          </a:p>
        </p:txBody>
      </p:sp>
    </p:spTree>
    <p:extLst>
      <p:ext uri="{BB962C8B-B14F-4D97-AF65-F5344CB8AC3E}">
        <p14:creationId xmlns:p14="http://schemas.microsoft.com/office/powerpoint/2010/main" val="1031804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7030255" y="1030604"/>
            <a:ext cx="2235487" cy="724498"/>
          </a:xfrm>
          <a:prstGeom prst="rect">
            <a:avLst/>
          </a:prstGeom>
        </p:spPr>
      </p:pic>
      <p:pic>
        <p:nvPicPr>
          <p:cNvPr id="10" name="Picture 9"/>
          <p:cNvPicPr>
            <a:picLocks noChangeAspect="1"/>
          </p:cNvPicPr>
          <p:nvPr/>
        </p:nvPicPr>
        <p:blipFill>
          <a:blip r:embed="rId3"/>
          <a:stretch>
            <a:fillRect/>
          </a:stretch>
        </p:blipFill>
        <p:spPr>
          <a:xfrm>
            <a:off x="4613720" y="1071886"/>
            <a:ext cx="2116267" cy="724916"/>
          </a:xfrm>
          <a:prstGeom prst="rect">
            <a:avLst/>
          </a:prstGeom>
        </p:spPr>
      </p:pic>
      <p:pic>
        <p:nvPicPr>
          <p:cNvPr id="8" name="Picture 7"/>
          <p:cNvPicPr>
            <a:picLocks noChangeAspect="1"/>
          </p:cNvPicPr>
          <p:nvPr/>
        </p:nvPicPr>
        <p:blipFill>
          <a:blip r:embed="rId4"/>
          <a:stretch>
            <a:fillRect/>
          </a:stretch>
        </p:blipFill>
        <p:spPr>
          <a:xfrm>
            <a:off x="2304416" y="1053844"/>
            <a:ext cx="1925119" cy="718410"/>
          </a:xfrm>
          <a:prstGeom prst="rect">
            <a:avLst/>
          </a:prstGeom>
        </p:spPr>
      </p:pic>
      <p:pic>
        <p:nvPicPr>
          <p:cNvPr id="5" name="Picture 4"/>
          <p:cNvPicPr>
            <a:picLocks noChangeAspect="1"/>
          </p:cNvPicPr>
          <p:nvPr/>
        </p:nvPicPr>
        <p:blipFill>
          <a:blip r:embed="rId5"/>
          <a:stretch>
            <a:fillRect/>
          </a:stretch>
        </p:blipFill>
        <p:spPr>
          <a:xfrm>
            <a:off x="155896" y="987606"/>
            <a:ext cx="1925119" cy="873276"/>
          </a:xfrm>
          <a:prstGeom prst="rect">
            <a:avLst/>
          </a:prstGeom>
        </p:spPr>
      </p:pic>
      <p:sp>
        <p:nvSpPr>
          <p:cNvPr id="4" name="TextBox 3"/>
          <p:cNvSpPr txBox="1"/>
          <p:nvPr/>
        </p:nvSpPr>
        <p:spPr>
          <a:xfrm>
            <a:off x="373444" y="815845"/>
            <a:ext cx="922047" cy="369332"/>
          </a:xfrm>
          <a:prstGeom prst="rect">
            <a:avLst/>
          </a:prstGeom>
          <a:noFill/>
        </p:spPr>
        <p:txBody>
          <a:bodyPr wrap="none" rtlCol="0">
            <a:spAutoFit/>
          </a:bodyPr>
          <a:lstStyle/>
          <a:p>
            <a:r>
              <a:rPr lang="en-US" dirty="0"/>
              <a:t>miRAB1</a:t>
            </a:r>
          </a:p>
        </p:txBody>
      </p:sp>
      <p:sp>
        <p:nvSpPr>
          <p:cNvPr id="7" name="TextBox 6"/>
          <p:cNvSpPr txBox="1"/>
          <p:nvPr/>
        </p:nvSpPr>
        <p:spPr>
          <a:xfrm>
            <a:off x="2850284" y="815845"/>
            <a:ext cx="922047" cy="369332"/>
          </a:xfrm>
          <a:prstGeom prst="rect">
            <a:avLst/>
          </a:prstGeom>
          <a:noFill/>
        </p:spPr>
        <p:txBody>
          <a:bodyPr wrap="none" rtlCol="0">
            <a:spAutoFit/>
          </a:bodyPr>
          <a:lstStyle/>
          <a:p>
            <a:r>
              <a:rPr lang="en-US" dirty="0"/>
              <a:t>miRAB2</a:t>
            </a:r>
          </a:p>
        </p:txBody>
      </p:sp>
      <p:sp>
        <p:nvSpPr>
          <p:cNvPr id="9" name="TextBox 8"/>
          <p:cNvSpPr txBox="1"/>
          <p:nvPr/>
        </p:nvSpPr>
        <p:spPr>
          <a:xfrm>
            <a:off x="4933562" y="815845"/>
            <a:ext cx="1058737" cy="369332"/>
          </a:xfrm>
          <a:prstGeom prst="rect">
            <a:avLst/>
          </a:prstGeom>
          <a:noFill/>
        </p:spPr>
        <p:txBody>
          <a:bodyPr wrap="square" rtlCol="0">
            <a:spAutoFit/>
          </a:bodyPr>
          <a:lstStyle/>
          <a:p>
            <a:r>
              <a:rPr lang="en-US" dirty="0"/>
              <a:t>miRAB3</a:t>
            </a:r>
          </a:p>
        </p:txBody>
      </p:sp>
      <p:sp>
        <p:nvSpPr>
          <p:cNvPr id="11" name="TextBox 10"/>
          <p:cNvSpPr txBox="1"/>
          <p:nvPr/>
        </p:nvSpPr>
        <p:spPr>
          <a:xfrm>
            <a:off x="7550973" y="815845"/>
            <a:ext cx="922047" cy="369332"/>
          </a:xfrm>
          <a:prstGeom prst="rect">
            <a:avLst/>
          </a:prstGeom>
          <a:noFill/>
        </p:spPr>
        <p:txBody>
          <a:bodyPr wrap="none" rtlCol="0">
            <a:spAutoFit/>
          </a:bodyPr>
          <a:lstStyle/>
          <a:p>
            <a:r>
              <a:rPr lang="en-US" dirty="0"/>
              <a:t>miRAB4</a:t>
            </a:r>
          </a:p>
        </p:txBody>
      </p:sp>
      <p:pic>
        <p:nvPicPr>
          <p:cNvPr id="13" name="Picture 12"/>
          <p:cNvPicPr>
            <a:picLocks noChangeAspect="1"/>
          </p:cNvPicPr>
          <p:nvPr/>
        </p:nvPicPr>
        <p:blipFill>
          <a:blip r:embed="rId6"/>
          <a:stretch>
            <a:fillRect/>
          </a:stretch>
        </p:blipFill>
        <p:spPr>
          <a:xfrm>
            <a:off x="9691335" y="1044754"/>
            <a:ext cx="2360521" cy="764431"/>
          </a:xfrm>
          <a:prstGeom prst="rect">
            <a:avLst/>
          </a:prstGeom>
        </p:spPr>
      </p:pic>
      <p:sp>
        <p:nvSpPr>
          <p:cNvPr id="14" name="TextBox 13"/>
          <p:cNvSpPr txBox="1"/>
          <p:nvPr/>
        </p:nvSpPr>
        <p:spPr>
          <a:xfrm>
            <a:off x="10016434" y="815845"/>
            <a:ext cx="922047" cy="369332"/>
          </a:xfrm>
          <a:prstGeom prst="rect">
            <a:avLst/>
          </a:prstGeom>
          <a:noFill/>
        </p:spPr>
        <p:txBody>
          <a:bodyPr wrap="none" rtlCol="0">
            <a:spAutoFit/>
          </a:bodyPr>
          <a:lstStyle/>
          <a:p>
            <a:r>
              <a:rPr lang="en-US" dirty="0"/>
              <a:t>miRAB5</a:t>
            </a:r>
          </a:p>
        </p:txBody>
      </p:sp>
      <p:pic>
        <p:nvPicPr>
          <p:cNvPr id="15" name="Picture 14"/>
          <p:cNvPicPr>
            <a:picLocks noChangeAspect="1"/>
          </p:cNvPicPr>
          <p:nvPr/>
        </p:nvPicPr>
        <p:blipFill>
          <a:blip r:embed="rId7"/>
          <a:stretch>
            <a:fillRect/>
          </a:stretch>
        </p:blipFill>
        <p:spPr>
          <a:xfrm>
            <a:off x="155896" y="2734772"/>
            <a:ext cx="1868920" cy="586363"/>
          </a:xfrm>
          <a:prstGeom prst="rect">
            <a:avLst/>
          </a:prstGeom>
        </p:spPr>
      </p:pic>
      <p:sp>
        <p:nvSpPr>
          <p:cNvPr id="16" name="Rectangle 15"/>
          <p:cNvSpPr/>
          <p:nvPr/>
        </p:nvSpPr>
        <p:spPr>
          <a:xfrm>
            <a:off x="252246" y="2276786"/>
            <a:ext cx="922047" cy="369332"/>
          </a:xfrm>
          <a:prstGeom prst="rect">
            <a:avLst/>
          </a:prstGeom>
        </p:spPr>
        <p:txBody>
          <a:bodyPr wrap="none">
            <a:spAutoFit/>
          </a:bodyPr>
          <a:lstStyle/>
          <a:p>
            <a:r>
              <a:rPr lang="en-US" dirty="0">
                <a:solidFill>
                  <a:srgbClr val="000000"/>
                </a:solidFill>
                <a:latin typeface="Calibri" panose="020F0502020204030204" pitchFamily="34" charset="0"/>
              </a:rPr>
              <a:t>miRAB6</a:t>
            </a:r>
            <a:endParaRPr lang="en-US" dirty="0"/>
          </a:p>
        </p:txBody>
      </p:sp>
      <p:pic>
        <p:nvPicPr>
          <p:cNvPr id="27" name="Picture 26">
            <a:extLst>
              <a:ext uri="{FF2B5EF4-FFF2-40B4-BE49-F238E27FC236}">
                <a16:creationId xmlns:a16="http://schemas.microsoft.com/office/drawing/2014/main" id="{405BD51D-5D4C-D44B-B3FB-A25B45305EB6}"/>
              </a:ext>
            </a:extLst>
          </p:cNvPr>
          <p:cNvPicPr>
            <a:picLocks noChangeAspect="1"/>
          </p:cNvPicPr>
          <p:nvPr/>
        </p:nvPicPr>
        <p:blipFill>
          <a:blip r:embed="rId8"/>
          <a:stretch>
            <a:fillRect/>
          </a:stretch>
        </p:blipFill>
        <p:spPr>
          <a:xfrm>
            <a:off x="2304416" y="2678414"/>
            <a:ext cx="2116267" cy="642721"/>
          </a:xfrm>
          <a:prstGeom prst="rect">
            <a:avLst/>
          </a:prstGeom>
        </p:spPr>
      </p:pic>
      <p:sp>
        <p:nvSpPr>
          <p:cNvPr id="28" name="Rectangle 27">
            <a:extLst>
              <a:ext uri="{FF2B5EF4-FFF2-40B4-BE49-F238E27FC236}">
                <a16:creationId xmlns:a16="http://schemas.microsoft.com/office/drawing/2014/main" id="{260DC992-E50D-B545-905B-E00F3A3DA6F1}"/>
              </a:ext>
            </a:extLst>
          </p:cNvPr>
          <p:cNvSpPr/>
          <p:nvPr/>
        </p:nvSpPr>
        <p:spPr>
          <a:xfrm>
            <a:off x="2850284" y="2276786"/>
            <a:ext cx="982562" cy="369332"/>
          </a:xfrm>
          <a:prstGeom prst="rect">
            <a:avLst/>
          </a:prstGeom>
        </p:spPr>
        <p:txBody>
          <a:bodyPr wrap="square">
            <a:spAutoFit/>
          </a:bodyPr>
          <a:lstStyle/>
          <a:p>
            <a:r>
              <a:rPr lang="en-US" dirty="0">
                <a:solidFill>
                  <a:srgbClr val="000000"/>
                </a:solidFill>
                <a:latin typeface="Calibri" panose="020F0502020204030204" pitchFamily="34" charset="0"/>
              </a:rPr>
              <a:t>miRAB7</a:t>
            </a:r>
            <a:endParaRPr lang="en-US" dirty="0"/>
          </a:p>
        </p:txBody>
      </p:sp>
      <p:pic>
        <p:nvPicPr>
          <p:cNvPr id="29" name="Picture 28">
            <a:extLst>
              <a:ext uri="{FF2B5EF4-FFF2-40B4-BE49-F238E27FC236}">
                <a16:creationId xmlns:a16="http://schemas.microsoft.com/office/drawing/2014/main" id="{DA7E0F76-5BC7-6B4D-8A1C-44E0027AC817}"/>
              </a:ext>
            </a:extLst>
          </p:cNvPr>
          <p:cNvPicPr>
            <a:picLocks noChangeAspect="1"/>
          </p:cNvPicPr>
          <p:nvPr/>
        </p:nvPicPr>
        <p:blipFill>
          <a:blip r:embed="rId9"/>
          <a:stretch>
            <a:fillRect/>
          </a:stretch>
        </p:blipFill>
        <p:spPr>
          <a:xfrm>
            <a:off x="4613720" y="2623821"/>
            <a:ext cx="2065388" cy="697314"/>
          </a:xfrm>
          <a:prstGeom prst="rect">
            <a:avLst/>
          </a:prstGeom>
        </p:spPr>
      </p:pic>
      <p:sp>
        <p:nvSpPr>
          <p:cNvPr id="30" name="Rectangle 29">
            <a:extLst>
              <a:ext uri="{FF2B5EF4-FFF2-40B4-BE49-F238E27FC236}">
                <a16:creationId xmlns:a16="http://schemas.microsoft.com/office/drawing/2014/main" id="{A48FC5AC-3999-3247-A630-45BE1DF278A3}"/>
              </a:ext>
            </a:extLst>
          </p:cNvPr>
          <p:cNvSpPr/>
          <p:nvPr/>
        </p:nvSpPr>
        <p:spPr>
          <a:xfrm>
            <a:off x="4933562" y="2276786"/>
            <a:ext cx="980302" cy="369332"/>
          </a:xfrm>
          <a:prstGeom prst="rect">
            <a:avLst/>
          </a:prstGeom>
        </p:spPr>
        <p:txBody>
          <a:bodyPr wrap="square">
            <a:spAutoFit/>
          </a:bodyPr>
          <a:lstStyle/>
          <a:p>
            <a:r>
              <a:rPr lang="en-US" dirty="0">
                <a:solidFill>
                  <a:srgbClr val="000000"/>
                </a:solidFill>
                <a:latin typeface="Calibri" panose="020F0502020204030204" pitchFamily="34" charset="0"/>
              </a:rPr>
              <a:t>miRAB8</a:t>
            </a:r>
            <a:endParaRPr lang="en-US" dirty="0"/>
          </a:p>
        </p:txBody>
      </p:sp>
      <p:pic>
        <p:nvPicPr>
          <p:cNvPr id="31" name="Picture 30">
            <a:extLst>
              <a:ext uri="{FF2B5EF4-FFF2-40B4-BE49-F238E27FC236}">
                <a16:creationId xmlns:a16="http://schemas.microsoft.com/office/drawing/2014/main" id="{F256FF78-9197-1146-B8A8-EECB3FF43F9D}"/>
              </a:ext>
            </a:extLst>
          </p:cNvPr>
          <p:cNvPicPr>
            <a:picLocks noChangeAspect="1"/>
          </p:cNvPicPr>
          <p:nvPr/>
        </p:nvPicPr>
        <p:blipFill>
          <a:blip r:embed="rId10"/>
          <a:stretch>
            <a:fillRect/>
          </a:stretch>
        </p:blipFill>
        <p:spPr>
          <a:xfrm>
            <a:off x="7030255" y="2759065"/>
            <a:ext cx="2122360" cy="562070"/>
          </a:xfrm>
          <a:prstGeom prst="rect">
            <a:avLst/>
          </a:prstGeom>
        </p:spPr>
      </p:pic>
      <p:sp>
        <p:nvSpPr>
          <p:cNvPr id="32" name="Rectangle 31">
            <a:extLst>
              <a:ext uri="{FF2B5EF4-FFF2-40B4-BE49-F238E27FC236}">
                <a16:creationId xmlns:a16="http://schemas.microsoft.com/office/drawing/2014/main" id="{A3920557-3ADE-824D-BA57-28B20B88975F}"/>
              </a:ext>
            </a:extLst>
          </p:cNvPr>
          <p:cNvSpPr/>
          <p:nvPr/>
        </p:nvSpPr>
        <p:spPr>
          <a:xfrm>
            <a:off x="7550973" y="2276786"/>
            <a:ext cx="980302" cy="369332"/>
          </a:xfrm>
          <a:prstGeom prst="rect">
            <a:avLst/>
          </a:prstGeom>
        </p:spPr>
        <p:txBody>
          <a:bodyPr wrap="square">
            <a:spAutoFit/>
          </a:bodyPr>
          <a:lstStyle/>
          <a:p>
            <a:r>
              <a:rPr lang="en-US" dirty="0">
                <a:solidFill>
                  <a:srgbClr val="000000"/>
                </a:solidFill>
                <a:latin typeface="Calibri" panose="020F0502020204030204" pitchFamily="34" charset="0"/>
              </a:rPr>
              <a:t>miRAB9</a:t>
            </a:r>
            <a:endParaRPr lang="en-US" dirty="0"/>
          </a:p>
        </p:txBody>
      </p:sp>
      <p:pic>
        <p:nvPicPr>
          <p:cNvPr id="33" name="Picture 32">
            <a:extLst>
              <a:ext uri="{FF2B5EF4-FFF2-40B4-BE49-F238E27FC236}">
                <a16:creationId xmlns:a16="http://schemas.microsoft.com/office/drawing/2014/main" id="{CB9A14A3-E289-C94B-B763-003259E126EB}"/>
              </a:ext>
            </a:extLst>
          </p:cNvPr>
          <p:cNvPicPr>
            <a:picLocks noChangeAspect="1"/>
          </p:cNvPicPr>
          <p:nvPr/>
        </p:nvPicPr>
        <p:blipFill>
          <a:blip r:embed="rId11"/>
          <a:stretch>
            <a:fillRect/>
          </a:stretch>
        </p:blipFill>
        <p:spPr>
          <a:xfrm>
            <a:off x="9691335" y="2759065"/>
            <a:ext cx="1958355" cy="562070"/>
          </a:xfrm>
          <a:prstGeom prst="rect">
            <a:avLst/>
          </a:prstGeom>
        </p:spPr>
      </p:pic>
      <p:sp>
        <p:nvSpPr>
          <p:cNvPr id="34" name="Rectangle 33">
            <a:extLst>
              <a:ext uri="{FF2B5EF4-FFF2-40B4-BE49-F238E27FC236}">
                <a16:creationId xmlns:a16="http://schemas.microsoft.com/office/drawing/2014/main" id="{49BE5AEF-ABAD-BD40-BB84-988596EC6DA6}"/>
              </a:ext>
            </a:extLst>
          </p:cNvPr>
          <p:cNvSpPr/>
          <p:nvPr/>
        </p:nvSpPr>
        <p:spPr>
          <a:xfrm>
            <a:off x="10016434" y="2276786"/>
            <a:ext cx="1050834" cy="369332"/>
          </a:xfrm>
          <a:prstGeom prst="rect">
            <a:avLst/>
          </a:prstGeom>
        </p:spPr>
        <p:txBody>
          <a:bodyPr wrap="square">
            <a:spAutoFit/>
          </a:bodyPr>
          <a:lstStyle/>
          <a:p>
            <a:r>
              <a:rPr lang="en-US" dirty="0">
                <a:solidFill>
                  <a:srgbClr val="000000"/>
                </a:solidFill>
                <a:latin typeface="Calibri" panose="020F0502020204030204" pitchFamily="34" charset="0"/>
              </a:rPr>
              <a:t>miRAB10</a:t>
            </a:r>
            <a:endParaRPr lang="en-US" dirty="0"/>
          </a:p>
        </p:txBody>
      </p:sp>
      <p:pic>
        <p:nvPicPr>
          <p:cNvPr id="35" name="Picture 34">
            <a:extLst>
              <a:ext uri="{FF2B5EF4-FFF2-40B4-BE49-F238E27FC236}">
                <a16:creationId xmlns:a16="http://schemas.microsoft.com/office/drawing/2014/main" id="{FF699C50-7F1D-6740-AC2B-571AB92339E8}"/>
              </a:ext>
            </a:extLst>
          </p:cNvPr>
          <p:cNvPicPr>
            <a:picLocks noChangeAspect="1"/>
          </p:cNvPicPr>
          <p:nvPr/>
        </p:nvPicPr>
        <p:blipFill>
          <a:blip r:embed="rId12"/>
          <a:stretch>
            <a:fillRect/>
          </a:stretch>
        </p:blipFill>
        <p:spPr>
          <a:xfrm>
            <a:off x="155896" y="4195025"/>
            <a:ext cx="1925119" cy="655010"/>
          </a:xfrm>
          <a:prstGeom prst="rect">
            <a:avLst/>
          </a:prstGeom>
        </p:spPr>
      </p:pic>
      <p:sp>
        <p:nvSpPr>
          <p:cNvPr id="36" name="Rectangle 35">
            <a:extLst>
              <a:ext uri="{FF2B5EF4-FFF2-40B4-BE49-F238E27FC236}">
                <a16:creationId xmlns:a16="http://schemas.microsoft.com/office/drawing/2014/main" id="{4A2CB448-5F47-A24A-8F7F-519624343E23}"/>
              </a:ext>
            </a:extLst>
          </p:cNvPr>
          <p:cNvSpPr/>
          <p:nvPr/>
        </p:nvSpPr>
        <p:spPr>
          <a:xfrm>
            <a:off x="302634" y="3720799"/>
            <a:ext cx="1050277" cy="369332"/>
          </a:xfrm>
          <a:prstGeom prst="rect">
            <a:avLst/>
          </a:prstGeom>
        </p:spPr>
        <p:txBody>
          <a:bodyPr wrap="square">
            <a:spAutoFit/>
          </a:bodyPr>
          <a:lstStyle/>
          <a:p>
            <a:r>
              <a:rPr lang="en-US" dirty="0">
                <a:solidFill>
                  <a:srgbClr val="000000"/>
                </a:solidFill>
                <a:latin typeface="Calibri" panose="020F0502020204030204" pitchFamily="34" charset="0"/>
              </a:rPr>
              <a:t>miRAB11</a:t>
            </a:r>
            <a:endParaRPr lang="en-US" dirty="0"/>
          </a:p>
        </p:txBody>
      </p:sp>
      <p:pic>
        <p:nvPicPr>
          <p:cNvPr id="37" name="Picture 36">
            <a:extLst>
              <a:ext uri="{FF2B5EF4-FFF2-40B4-BE49-F238E27FC236}">
                <a16:creationId xmlns:a16="http://schemas.microsoft.com/office/drawing/2014/main" id="{F1EBA2D6-9620-6047-B9E8-72470DB8838E}"/>
              </a:ext>
            </a:extLst>
          </p:cNvPr>
          <p:cNvPicPr>
            <a:picLocks noChangeAspect="1"/>
          </p:cNvPicPr>
          <p:nvPr/>
        </p:nvPicPr>
        <p:blipFill>
          <a:blip r:embed="rId13"/>
          <a:stretch>
            <a:fillRect/>
          </a:stretch>
        </p:blipFill>
        <p:spPr>
          <a:xfrm>
            <a:off x="2304416" y="4125538"/>
            <a:ext cx="1729224" cy="724497"/>
          </a:xfrm>
          <a:prstGeom prst="rect">
            <a:avLst/>
          </a:prstGeom>
        </p:spPr>
      </p:pic>
      <p:sp>
        <p:nvSpPr>
          <p:cNvPr id="38" name="Rectangle 37">
            <a:extLst>
              <a:ext uri="{FF2B5EF4-FFF2-40B4-BE49-F238E27FC236}">
                <a16:creationId xmlns:a16="http://schemas.microsoft.com/office/drawing/2014/main" id="{5561B328-42A0-CE42-9A1A-D9048DA0CE20}"/>
              </a:ext>
            </a:extLst>
          </p:cNvPr>
          <p:cNvSpPr/>
          <p:nvPr/>
        </p:nvSpPr>
        <p:spPr>
          <a:xfrm>
            <a:off x="2850284" y="3720799"/>
            <a:ext cx="1126022" cy="369332"/>
          </a:xfrm>
          <a:prstGeom prst="rect">
            <a:avLst/>
          </a:prstGeom>
        </p:spPr>
        <p:txBody>
          <a:bodyPr wrap="square">
            <a:spAutoFit/>
          </a:bodyPr>
          <a:lstStyle/>
          <a:p>
            <a:r>
              <a:rPr lang="en-US" dirty="0">
                <a:solidFill>
                  <a:srgbClr val="000000"/>
                </a:solidFill>
                <a:latin typeface="Calibri" panose="020F0502020204030204" pitchFamily="34" charset="0"/>
              </a:rPr>
              <a:t>miRAB12</a:t>
            </a:r>
            <a:endParaRPr lang="en-US" dirty="0"/>
          </a:p>
        </p:txBody>
      </p:sp>
      <p:pic>
        <p:nvPicPr>
          <p:cNvPr id="39" name="Picture 38">
            <a:extLst>
              <a:ext uri="{FF2B5EF4-FFF2-40B4-BE49-F238E27FC236}">
                <a16:creationId xmlns:a16="http://schemas.microsoft.com/office/drawing/2014/main" id="{703DECD7-10F0-894B-80D7-0C68F02CD8F6}"/>
              </a:ext>
            </a:extLst>
          </p:cNvPr>
          <p:cNvPicPr>
            <a:picLocks noChangeAspect="1"/>
          </p:cNvPicPr>
          <p:nvPr/>
        </p:nvPicPr>
        <p:blipFill>
          <a:blip r:embed="rId14"/>
          <a:stretch>
            <a:fillRect/>
          </a:stretch>
        </p:blipFill>
        <p:spPr>
          <a:xfrm>
            <a:off x="4613720" y="3923285"/>
            <a:ext cx="1925120" cy="926750"/>
          </a:xfrm>
          <a:prstGeom prst="rect">
            <a:avLst/>
          </a:prstGeom>
        </p:spPr>
      </p:pic>
      <p:sp>
        <p:nvSpPr>
          <p:cNvPr id="40" name="Rectangle 39">
            <a:extLst>
              <a:ext uri="{FF2B5EF4-FFF2-40B4-BE49-F238E27FC236}">
                <a16:creationId xmlns:a16="http://schemas.microsoft.com/office/drawing/2014/main" id="{21BF36F6-832B-E141-B1BF-EC82DA36F4E1}"/>
              </a:ext>
            </a:extLst>
          </p:cNvPr>
          <p:cNvSpPr/>
          <p:nvPr/>
        </p:nvSpPr>
        <p:spPr>
          <a:xfrm>
            <a:off x="4933562" y="3720799"/>
            <a:ext cx="1126022" cy="369332"/>
          </a:xfrm>
          <a:prstGeom prst="rect">
            <a:avLst/>
          </a:prstGeom>
        </p:spPr>
        <p:txBody>
          <a:bodyPr wrap="square">
            <a:spAutoFit/>
          </a:bodyPr>
          <a:lstStyle/>
          <a:p>
            <a:r>
              <a:rPr lang="en-US" dirty="0">
                <a:solidFill>
                  <a:srgbClr val="000000"/>
                </a:solidFill>
                <a:latin typeface="Calibri" panose="020F0502020204030204" pitchFamily="34" charset="0"/>
              </a:rPr>
              <a:t>miRAB13</a:t>
            </a:r>
            <a:endParaRPr lang="en-US" dirty="0"/>
          </a:p>
        </p:txBody>
      </p:sp>
      <p:pic>
        <p:nvPicPr>
          <p:cNvPr id="41" name="Picture 40">
            <a:extLst>
              <a:ext uri="{FF2B5EF4-FFF2-40B4-BE49-F238E27FC236}">
                <a16:creationId xmlns:a16="http://schemas.microsoft.com/office/drawing/2014/main" id="{5CC9A6FC-7B12-5B49-B859-36625FA4B4D7}"/>
              </a:ext>
            </a:extLst>
          </p:cNvPr>
          <p:cNvPicPr>
            <a:picLocks noChangeAspect="1"/>
          </p:cNvPicPr>
          <p:nvPr/>
        </p:nvPicPr>
        <p:blipFill>
          <a:blip r:embed="rId15"/>
          <a:stretch>
            <a:fillRect/>
          </a:stretch>
        </p:blipFill>
        <p:spPr>
          <a:xfrm>
            <a:off x="7030255" y="4074593"/>
            <a:ext cx="2119814" cy="775442"/>
          </a:xfrm>
          <a:prstGeom prst="rect">
            <a:avLst/>
          </a:prstGeom>
        </p:spPr>
      </p:pic>
      <p:sp>
        <p:nvSpPr>
          <p:cNvPr id="42" name="Rectangle 41">
            <a:extLst>
              <a:ext uri="{FF2B5EF4-FFF2-40B4-BE49-F238E27FC236}">
                <a16:creationId xmlns:a16="http://schemas.microsoft.com/office/drawing/2014/main" id="{7B0641FF-35F5-D744-BA9A-EC1C4F716F9E}"/>
              </a:ext>
            </a:extLst>
          </p:cNvPr>
          <p:cNvSpPr/>
          <p:nvPr/>
        </p:nvSpPr>
        <p:spPr>
          <a:xfrm>
            <a:off x="7550973" y="3720799"/>
            <a:ext cx="1086057" cy="369332"/>
          </a:xfrm>
          <a:prstGeom prst="rect">
            <a:avLst/>
          </a:prstGeom>
        </p:spPr>
        <p:txBody>
          <a:bodyPr wrap="square">
            <a:spAutoFit/>
          </a:bodyPr>
          <a:lstStyle/>
          <a:p>
            <a:r>
              <a:rPr lang="en-US" dirty="0">
                <a:solidFill>
                  <a:srgbClr val="000000"/>
                </a:solidFill>
                <a:latin typeface="Calibri" panose="020F0502020204030204" pitchFamily="34" charset="0"/>
              </a:rPr>
              <a:t>miRAB14</a:t>
            </a:r>
            <a:endParaRPr lang="en-US" dirty="0"/>
          </a:p>
        </p:txBody>
      </p:sp>
      <p:pic>
        <p:nvPicPr>
          <p:cNvPr id="47" name="Picture 46">
            <a:extLst>
              <a:ext uri="{FF2B5EF4-FFF2-40B4-BE49-F238E27FC236}">
                <a16:creationId xmlns:a16="http://schemas.microsoft.com/office/drawing/2014/main" id="{6911D717-F4A7-C44E-8432-9CDE222735BE}"/>
              </a:ext>
            </a:extLst>
          </p:cNvPr>
          <p:cNvPicPr>
            <a:picLocks noChangeAspect="1"/>
          </p:cNvPicPr>
          <p:nvPr/>
        </p:nvPicPr>
        <p:blipFill>
          <a:blip r:embed="rId16"/>
          <a:stretch>
            <a:fillRect/>
          </a:stretch>
        </p:blipFill>
        <p:spPr>
          <a:xfrm>
            <a:off x="9691335" y="4125538"/>
            <a:ext cx="1828936" cy="724497"/>
          </a:xfrm>
          <a:prstGeom prst="rect">
            <a:avLst/>
          </a:prstGeom>
        </p:spPr>
      </p:pic>
      <p:sp>
        <p:nvSpPr>
          <p:cNvPr id="48" name="Rectangle 47">
            <a:extLst>
              <a:ext uri="{FF2B5EF4-FFF2-40B4-BE49-F238E27FC236}">
                <a16:creationId xmlns:a16="http://schemas.microsoft.com/office/drawing/2014/main" id="{648B2D98-1992-8642-A10B-7AF65B5E985D}"/>
              </a:ext>
            </a:extLst>
          </p:cNvPr>
          <p:cNvSpPr/>
          <p:nvPr/>
        </p:nvSpPr>
        <p:spPr>
          <a:xfrm>
            <a:off x="10016434" y="3720799"/>
            <a:ext cx="1086057" cy="369332"/>
          </a:xfrm>
          <a:prstGeom prst="rect">
            <a:avLst/>
          </a:prstGeom>
        </p:spPr>
        <p:txBody>
          <a:bodyPr wrap="square">
            <a:spAutoFit/>
          </a:bodyPr>
          <a:lstStyle/>
          <a:p>
            <a:r>
              <a:rPr lang="en-US" dirty="0">
                <a:solidFill>
                  <a:srgbClr val="000000"/>
                </a:solidFill>
                <a:latin typeface="Calibri" panose="020F0502020204030204" pitchFamily="34" charset="0"/>
              </a:rPr>
              <a:t>miRAB17</a:t>
            </a:r>
            <a:endParaRPr lang="en-US" dirty="0"/>
          </a:p>
        </p:txBody>
      </p:sp>
      <p:pic>
        <p:nvPicPr>
          <p:cNvPr id="49" name="Picture 48">
            <a:extLst>
              <a:ext uri="{FF2B5EF4-FFF2-40B4-BE49-F238E27FC236}">
                <a16:creationId xmlns:a16="http://schemas.microsoft.com/office/drawing/2014/main" id="{C05B800B-C664-AF41-9546-7881430A61E9}"/>
              </a:ext>
            </a:extLst>
          </p:cNvPr>
          <p:cNvPicPr>
            <a:picLocks noChangeAspect="1"/>
          </p:cNvPicPr>
          <p:nvPr/>
        </p:nvPicPr>
        <p:blipFill>
          <a:blip r:embed="rId17"/>
          <a:stretch>
            <a:fillRect/>
          </a:stretch>
        </p:blipFill>
        <p:spPr>
          <a:xfrm>
            <a:off x="155896" y="5723925"/>
            <a:ext cx="2065388" cy="719679"/>
          </a:xfrm>
          <a:prstGeom prst="rect">
            <a:avLst/>
          </a:prstGeom>
        </p:spPr>
      </p:pic>
      <p:sp>
        <p:nvSpPr>
          <p:cNvPr id="50" name="Rectangle 49">
            <a:extLst>
              <a:ext uri="{FF2B5EF4-FFF2-40B4-BE49-F238E27FC236}">
                <a16:creationId xmlns:a16="http://schemas.microsoft.com/office/drawing/2014/main" id="{6066FB01-CD06-3949-BE1E-61CDDE26C07E}"/>
              </a:ext>
            </a:extLst>
          </p:cNvPr>
          <p:cNvSpPr/>
          <p:nvPr/>
        </p:nvSpPr>
        <p:spPr>
          <a:xfrm>
            <a:off x="429735" y="5228750"/>
            <a:ext cx="1056839" cy="369332"/>
          </a:xfrm>
          <a:prstGeom prst="rect">
            <a:avLst/>
          </a:prstGeom>
        </p:spPr>
        <p:txBody>
          <a:bodyPr wrap="square">
            <a:spAutoFit/>
          </a:bodyPr>
          <a:lstStyle/>
          <a:p>
            <a:r>
              <a:rPr lang="en-US" dirty="0">
                <a:solidFill>
                  <a:srgbClr val="000000"/>
                </a:solidFill>
                <a:latin typeface="Calibri" panose="020F0502020204030204" pitchFamily="34" charset="0"/>
              </a:rPr>
              <a:t>miRAB18</a:t>
            </a:r>
            <a:endParaRPr lang="en-US" dirty="0"/>
          </a:p>
        </p:txBody>
      </p:sp>
      <p:pic>
        <p:nvPicPr>
          <p:cNvPr id="51" name="Picture 50">
            <a:extLst>
              <a:ext uri="{FF2B5EF4-FFF2-40B4-BE49-F238E27FC236}">
                <a16:creationId xmlns:a16="http://schemas.microsoft.com/office/drawing/2014/main" id="{F7F1E1CB-7929-B94C-82CA-9A5F25B66452}"/>
              </a:ext>
            </a:extLst>
          </p:cNvPr>
          <p:cNvPicPr>
            <a:picLocks noChangeAspect="1"/>
          </p:cNvPicPr>
          <p:nvPr/>
        </p:nvPicPr>
        <p:blipFill>
          <a:blip r:embed="rId18"/>
          <a:stretch>
            <a:fillRect/>
          </a:stretch>
        </p:blipFill>
        <p:spPr>
          <a:xfrm>
            <a:off x="2276547" y="5610290"/>
            <a:ext cx="2411507" cy="833314"/>
          </a:xfrm>
          <a:prstGeom prst="rect">
            <a:avLst/>
          </a:prstGeom>
        </p:spPr>
      </p:pic>
      <p:sp>
        <p:nvSpPr>
          <p:cNvPr id="52" name="Rectangle 51">
            <a:extLst>
              <a:ext uri="{FF2B5EF4-FFF2-40B4-BE49-F238E27FC236}">
                <a16:creationId xmlns:a16="http://schemas.microsoft.com/office/drawing/2014/main" id="{5815FC81-2736-1D49-9F6F-05465944FE13}"/>
              </a:ext>
            </a:extLst>
          </p:cNvPr>
          <p:cNvSpPr/>
          <p:nvPr/>
        </p:nvSpPr>
        <p:spPr>
          <a:xfrm>
            <a:off x="2927186" y="5228750"/>
            <a:ext cx="1056839" cy="369332"/>
          </a:xfrm>
          <a:prstGeom prst="rect">
            <a:avLst/>
          </a:prstGeom>
        </p:spPr>
        <p:txBody>
          <a:bodyPr wrap="square">
            <a:spAutoFit/>
          </a:bodyPr>
          <a:lstStyle/>
          <a:p>
            <a:r>
              <a:rPr lang="en-US" dirty="0">
                <a:solidFill>
                  <a:srgbClr val="000000"/>
                </a:solidFill>
                <a:latin typeface="Calibri" panose="020F0502020204030204" pitchFamily="34" charset="0"/>
              </a:rPr>
              <a:t>miRAB19</a:t>
            </a:r>
            <a:endParaRPr lang="en-US" dirty="0"/>
          </a:p>
        </p:txBody>
      </p:sp>
      <p:pic>
        <p:nvPicPr>
          <p:cNvPr id="53" name="Picture 52">
            <a:extLst>
              <a:ext uri="{FF2B5EF4-FFF2-40B4-BE49-F238E27FC236}">
                <a16:creationId xmlns:a16="http://schemas.microsoft.com/office/drawing/2014/main" id="{0FB76813-BF6A-8B4B-95E0-E91B5E327103}"/>
              </a:ext>
            </a:extLst>
          </p:cNvPr>
          <p:cNvPicPr>
            <a:picLocks noChangeAspect="1"/>
          </p:cNvPicPr>
          <p:nvPr/>
        </p:nvPicPr>
        <p:blipFill>
          <a:blip r:embed="rId19"/>
          <a:stretch>
            <a:fillRect/>
          </a:stretch>
        </p:blipFill>
        <p:spPr>
          <a:xfrm>
            <a:off x="4743317" y="5452185"/>
            <a:ext cx="2819400" cy="1030188"/>
          </a:xfrm>
          <a:prstGeom prst="rect">
            <a:avLst/>
          </a:prstGeom>
        </p:spPr>
      </p:pic>
      <p:sp>
        <p:nvSpPr>
          <p:cNvPr id="54" name="Rectangle 53">
            <a:extLst>
              <a:ext uri="{FF2B5EF4-FFF2-40B4-BE49-F238E27FC236}">
                <a16:creationId xmlns:a16="http://schemas.microsoft.com/office/drawing/2014/main" id="{ACD19136-3470-9B40-A03F-FFCB6C936DFC}"/>
              </a:ext>
            </a:extLst>
          </p:cNvPr>
          <p:cNvSpPr/>
          <p:nvPr/>
        </p:nvSpPr>
        <p:spPr>
          <a:xfrm>
            <a:off x="5698913" y="5225819"/>
            <a:ext cx="1137569" cy="369332"/>
          </a:xfrm>
          <a:prstGeom prst="rect">
            <a:avLst/>
          </a:prstGeom>
        </p:spPr>
        <p:txBody>
          <a:bodyPr wrap="square">
            <a:spAutoFit/>
          </a:bodyPr>
          <a:lstStyle/>
          <a:p>
            <a:r>
              <a:rPr lang="en-US" dirty="0">
                <a:solidFill>
                  <a:srgbClr val="000000"/>
                </a:solidFill>
                <a:latin typeface="Calibri" panose="020F0502020204030204" pitchFamily="34" charset="0"/>
              </a:rPr>
              <a:t>miRAB20</a:t>
            </a:r>
            <a:endParaRPr lang="en-US" dirty="0"/>
          </a:p>
        </p:txBody>
      </p:sp>
      <p:sp>
        <p:nvSpPr>
          <p:cNvPr id="2" name="TextBox 1">
            <a:extLst>
              <a:ext uri="{FF2B5EF4-FFF2-40B4-BE49-F238E27FC236}">
                <a16:creationId xmlns:a16="http://schemas.microsoft.com/office/drawing/2014/main" id="{4FCDB999-4461-CF43-B3C9-7CA51463CD0E}"/>
              </a:ext>
            </a:extLst>
          </p:cNvPr>
          <p:cNvSpPr txBox="1"/>
          <p:nvPr/>
        </p:nvSpPr>
        <p:spPr>
          <a:xfrm>
            <a:off x="206416" y="168627"/>
            <a:ext cx="1389163" cy="369332"/>
          </a:xfrm>
          <a:prstGeom prst="rect">
            <a:avLst/>
          </a:prstGeom>
          <a:noFill/>
        </p:spPr>
        <p:txBody>
          <a:bodyPr wrap="none" rtlCol="0">
            <a:spAutoFit/>
          </a:bodyPr>
          <a:lstStyle/>
          <a:p>
            <a:r>
              <a:rPr lang="en-US" b="1" dirty="0"/>
              <a:t>S. Figure S1. </a:t>
            </a:r>
          </a:p>
        </p:txBody>
      </p:sp>
      <p:pic>
        <p:nvPicPr>
          <p:cNvPr id="56" name="Picture 55">
            <a:extLst>
              <a:ext uri="{FF2B5EF4-FFF2-40B4-BE49-F238E27FC236}">
                <a16:creationId xmlns:a16="http://schemas.microsoft.com/office/drawing/2014/main" id="{7646D496-0E2D-E348-A2F6-2E958370E5CA}"/>
              </a:ext>
            </a:extLst>
          </p:cNvPr>
          <p:cNvPicPr>
            <a:picLocks noChangeAspect="1"/>
          </p:cNvPicPr>
          <p:nvPr/>
        </p:nvPicPr>
        <p:blipFill>
          <a:blip r:embed="rId20"/>
          <a:stretch>
            <a:fillRect/>
          </a:stretch>
        </p:blipFill>
        <p:spPr>
          <a:xfrm>
            <a:off x="7617980" y="5693278"/>
            <a:ext cx="2018091" cy="649120"/>
          </a:xfrm>
          <a:prstGeom prst="rect">
            <a:avLst/>
          </a:prstGeom>
        </p:spPr>
      </p:pic>
      <p:sp>
        <p:nvSpPr>
          <p:cNvPr id="57" name="Rectangle 56">
            <a:extLst>
              <a:ext uri="{FF2B5EF4-FFF2-40B4-BE49-F238E27FC236}">
                <a16:creationId xmlns:a16="http://schemas.microsoft.com/office/drawing/2014/main" id="{ED86F1F4-A9C1-6D47-B253-E525C3E78714}"/>
              </a:ext>
            </a:extLst>
          </p:cNvPr>
          <p:cNvSpPr/>
          <p:nvPr/>
        </p:nvSpPr>
        <p:spPr>
          <a:xfrm>
            <a:off x="8101885" y="5270038"/>
            <a:ext cx="1048184" cy="369332"/>
          </a:xfrm>
          <a:prstGeom prst="rect">
            <a:avLst/>
          </a:prstGeom>
        </p:spPr>
        <p:txBody>
          <a:bodyPr wrap="square">
            <a:spAutoFit/>
          </a:bodyPr>
          <a:lstStyle/>
          <a:p>
            <a:r>
              <a:rPr lang="en-US" dirty="0">
                <a:solidFill>
                  <a:srgbClr val="000000"/>
                </a:solidFill>
                <a:latin typeface="Calibri" panose="020F0502020204030204" pitchFamily="34" charset="0"/>
              </a:rPr>
              <a:t>miRAB21</a:t>
            </a:r>
            <a:endParaRPr lang="en-US" dirty="0"/>
          </a:p>
        </p:txBody>
      </p:sp>
      <p:pic>
        <p:nvPicPr>
          <p:cNvPr id="43" name="Picture 42">
            <a:extLst>
              <a:ext uri="{FF2B5EF4-FFF2-40B4-BE49-F238E27FC236}">
                <a16:creationId xmlns:a16="http://schemas.microsoft.com/office/drawing/2014/main" id="{9229C3A9-2A4A-6C44-BC45-22EC6D90EDB8}"/>
              </a:ext>
            </a:extLst>
          </p:cNvPr>
          <p:cNvPicPr>
            <a:picLocks noChangeAspect="1"/>
          </p:cNvPicPr>
          <p:nvPr/>
        </p:nvPicPr>
        <p:blipFill>
          <a:blip r:embed="rId21"/>
          <a:stretch>
            <a:fillRect/>
          </a:stretch>
        </p:blipFill>
        <p:spPr>
          <a:xfrm>
            <a:off x="9691335" y="5794484"/>
            <a:ext cx="1921221" cy="649120"/>
          </a:xfrm>
          <a:prstGeom prst="rect">
            <a:avLst/>
          </a:prstGeom>
        </p:spPr>
      </p:pic>
      <p:sp>
        <p:nvSpPr>
          <p:cNvPr id="44" name="Rectangle 43">
            <a:extLst>
              <a:ext uri="{FF2B5EF4-FFF2-40B4-BE49-F238E27FC236}">
                <a16:creationId xmlns:a16="http://schemas.microsoft.com/office/drawing/2014/main" id="{19464FCD-29A4-B346-BB4F-3446961ABAC8}"/>
              </a:ext>
            </a:extLst>
          </p:cNvPr>
          <p:cNvSpPr/>
          <p:nvPr/>
        </p:nvSpPr>
        <p:spPr>
          <a:xfrm>
            <a:off x="10367382" y="5358493"/>
            <a:ext cx="1097808" cy="369332"/>
          </a:xfrm>
          <a:prstGeom prst="rect">
            <a:avLst/>
          </a:prstGeom>
        </p:spPr>
        <p:txBody>
          <a:bodyPr wrap="square">
            <a:spAutoFit/>
          </a:bodyPr>
          <a:lstStyle/>
          <a:p>
            <a:r>
              <a:rPr lang="en-US" dirty="0">
                <a:solidFill>
                  <a:srgbClr val="000000"/>
                </a:solidFill>
                <a:latin typeface="Calibri" panose="020F0502020204030204" pitchFamily="34" charset="0"/>
              </a:rPr>
              <a:t>miRAB22</a:t>
            </a:r>
            <a:endParaRPr lang="en-US" dirty="0"/>
          </a:p>
        </p:txBody>
      </p:sp>
    </p:spTree>
    <p:extLst>
      <p:ext uri="{BB962C8B-B14F-4D97-AF65-F5344CB8AC3E}">
        <p14:creationId xmlns:p14="http://schemas.microsoft.com/office/powerpoint/2010/main" val="2872980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267950" y="1047728"/>
            <a:ext cx="2015074" cy="638616"/>
          </a:xfrm>
          <a:prstGeom prst="rect">
            <a:avLst/>
          </a:prstGeom>
        </p:spPr>
      </p:pic>
      <p:sp>
        <p:nvSpPr>
          <p:cNvPr id="11" name="Rectangle 10"/>
          <p:cNvSpPr/>
          <p:nvPr/>
        </p:nvSpPr>
        <p:spPr>
          <a:xfrm>
            <a:off x="613553" y="647265"/>
            <a:ext cx="1131036" cy="369332"/>
          </a:xfrm>
          <a:prstGeom prst="rect">
            <a:avLst/>
          </a:prstGeom>
        </p:spPr>
        <p:txBody>
          <a:bodyPr wrap="square">
            <a:spAutoFit/>
          </a:bodyPr>
          <a:lstStyle/>
          <a:p>
            <a:r>
              <a:rPr lang="en-US" dirty="0">
                <a:solidFill>
                  <a:srgbClr val="000000"/>
                </a:solidFill>
                <a:latin typeface="Calibri" panose="020F0502020204030204" pitchFamily="34" charset="0"/>
              </a:rPr>
              <a:t>miRAB23</a:t>
            </a:r>
            <a:endParaRPr lang="en-US" dirty="0"/>
          </a:p>
        </p:txBody>
      </p:sp>
      <p:pic>
        <p:nvPicPr>
          <p:cNvPr id="12" name="Picture 11"/>
          <p:cNvPicPr>
            <a:picLocks noChangeAspect="1"/>
          </p:cNvPicPr>
          <p:nvPr/>
        </p:nvPicPr>
        <p:blipFill>
          <a:blip r:embed="rId3"/>
          <a:stretch>
            <a:fillRect/>
          </a:stretch>
        </p:blipFill>
        <p:spPr>
          <a:xfrm>
            <a:off x="2646619" y="1047728"/>
            <a:ext cx="1925642" cy="574714"/>
          </a:xfrm>
          <a:prstGeom prst="rect">
            <a:avLst/>
          </a:prstGeom>
        </p:spPr>
      </p:pic>
      <p:sp>
        <p:nvSpPr>
          <p:cNvPr id="13" name="Rectangle 12"/>
          <p:cNvSpPr/>
          <p:nvPr/>
        </p:nvSpPr>
        <p:spPr>
          <a:xfrm>
            <a:off x="3055544" y="647265"/>
            <a:ext cx="1061281" cy="369332"/>
          </a:xfrm>
          <a:prstGeom prst="rect">
            <a:avLst/>
          </a:prstGeom>
        </p:spPr>
        <p:txBody>
          <a:bodyPr wrap="square">
            <a:spAutoFit/>
          </a:bodyPr>
          <a:lstStyle/>
          <a:p>
            <a:r>
              <a:rPr lang="en-US" dirty="0">
                <a:solidFill>
                  <a:srgbClr val="000000"/>
                </a:solidFill>
                <a:latin typeface="Calibri" panose="020F0502020204030204" pitchFamily="34" charset="0"/>
              </a:rPr>
              <a:t>miRAB24</a:t>
            </a:r>
            <a:endParaRPr lang="en-US" dirty="0"/>
          </a:p>
        </p:txBody>
      </p:sp>
      <p:pic>
        <p:nvPicPr>
          <p:cNvPr id="14" name="Picture 13">
            <a:extLst>
              <a:ext uri="{FF2B5EF4-FFF2-40B4-BE49-F238E27FC236}">
                <a16:creationId xmlns:a16="http://schemas.microsoft.com/office/drawing/2014/main" id="{F43FECB4-D056-FF49-B11F-34A0DB24F5B4}"/>
              </a:ext>
            </a:extLst>
          </p:cNvPr>
          <p:cNvPicPr>
            <a:picLocks noChangeAspect="1"/>
          </p:cNvPicPr>
          <p:nvPr/>
        </p:nvPicPr>
        <p:blipFill>
          <a:blip r:embed="rId4"/>
          <a:stretch>
            <a:fillRect/>
          </a:stretch>
        </p:blipFill>
        <p:spPr>
          <a:xfrm>
            <a:off x="4970070" y="1047728"/>
            <a:ext cx="2141472" cy="713824"/>
          </a:xfrm>
          <a:prstGeom prst="rect">
            <a:avLst/>
          </a:prstGeom>
        </p:spPr>
      </p:pic>
      <p:sp>
        <p:nvSpPr>
          <p:cNvPr id="15" name="Rectangle 14">
            <a:extLst>
              <a:ext uri="{FF2B5EF4-FFF2-40B4-BE49-F238E27FC236}">
                <a16:creationId xmlns:a16="http://schemas.microsoft.com/office/drawing/2014/main" id="{D9A83C5A-6116-4441-AC1F-C0246BE76156}"/>
              </a:ext>
            </a:extLst>
          </p:cNvPr>
          <p:cNvSpPr/>
          <p:nvPr/>
        </p:nvSpPr>
        <p:spPr>
          <a:xfrm>
            <a:off x="5368664" y="647265"/>
            <a:ext cx="1061281" cy="369332"/>
          </a:xfrm>
          <a:prstGeom prst="rect">
            <a:avLst/>
          </a:prstGeom>
        </p:spPr>
        <p:txBody>
          <a:bodyPr wrap="square">
            <a:spAutoFit/>
          </a:bodyPr>
          <a:lstStyle/>
          <a:p>
            <a:r>
              <a:rPr lang="en-US" dirty="0">
                <a:solidFill>
                  <a:srgbClr val="000000"/>
                </a:solidFill>
                <a:latin typeface="Calibri" panose="020F0502020204030204" pitchFamily="34" charset="0"/>
              </a:rPr>
              <a:t>miRAB25</a:t>
            </a:r>
            <a:endParaRPr lang="en-US" dirty="0"/>
          </a:p>
        </p:txBody>
      </p:sp>
      <p:pic>
        <p:nvPicPr>
          <p:cNvPr id="29" name="Picture 28">
            <a:extLst>
              <a:ext uri="{FF2B5EF4-FFF2-40B4-BE49-F238E27FC236}">
                <a16:creationId xmlns:a16="http://schemas.microsoft.com/office/drawing/2014/main" id="{A10E5714-3D41-6445-B7CB-812D8F05EB19}"/>
              </a:ext>
            </a:extLst>
          </p:cNvPr>
          <p:cNvPicPr>
            <a:picLocks noChangeAspect="1"/>
          </p:cNvPicPr>
          <p:nvPr/>
        </p:nvPicPr>
        <p:blipFill>
          <a:blip r:embed="rId5"/>
          <a:stretch>
            <a:fillRect/>
          </a:stretch>
        </p:blipFill>
        <p:spPr>
          <a:xfrm>
            <a:off x="7284154" y="1047728"/>
            <a:ext cx="2265239" cy="789994"/>
          </a:xfrm>
          <a:prstGeom prst="rect">
            <a:avLst/>
          </a:prstGeom>
        </p:spPr>
      </p:pic>
      <p:sp>
        <p:nvSpPr>
          <p:cNvPr id="30" name="Rectangle 29">
            <a:extLst>
              <a:ext uri="{FF2B5EF4-FFF2-40B4-BE49-F238E27FC236}">
                <a16:creationId xmlns:a16="http://schemas.microsoft.com/office/drawing/2014/main" id="{1DA001D3-B0E9-774A-A2B2-B9949391F8D4}"/>
              </a:ext>
            </a:extLst>
          </p:cNvPr>
          <p:cNvSpPr/>
          <p:nvPr/>
        </p:nvSpPr>
        <p:spPr>
          <a:xfrm>
            <a:off x="7698298" y="647265"/>
            <a:ext cx="1196964" cy="369332"/>
          </a:xfrm>
          <a:prstGeom prst="rect">
            <a:avLst/>
          </a:prstGeom>
        </p:spPr>
        <p:txBody>
          <a:bodyPr wrap="square">
            <a:spAutoFit/>
          </a:bodyPr>
          <a:lstStyle/>
          <a:p>
            <a:r>
              <a:rPr lang="en-US" dirty="0">
                <a:solidFill>
                  <a:srgbClr val="000000"/>
                </a:solidFill>
                <a:latin typeface="Calibri" panose="020F0502020204030204" pitchFamily="34" charset="0"/>
              </a:rPr>
              <a:t>miRAB26</a:t>
            </a:r>
            <a:endParaRPr lang="en-US" dirty="0"/>
          </a:p>
        </p:txBody>
      </p:sp>
      <p:pic>
        <p:nvPicPr>
          <p:cNvPr id="31" name="Picture 30">
            <a:extLst>
              <a:ext uri="{FF2B5EF4-FFF2-40B4-BE49-F238E27FC236}">
                <a16:creationId xmlns:a16="http://schemas.microsoft.com/office/drawing/2014/main" id="{55B47831-E7A5-514A-BC08-F66BC87B195E}"/>
              </a:ext>
            </a:extLst>
          </p:cNvPr>
          <p:cNvPicPr>
            <a:picLocks noChangeAspect="1"/>
          </p:cNvPicPr>
          <p:nvPr/>
        </p:nvPicPr>
        <p:blipFill>
          <a:blip r:embed="rId6"/>
          <a:stretch>
            <a:fillRect/>
          </a:stretch>
        </p:blipFill>
        <p:spPr>
          <a:xfrm>
            <a:off x="9811266" y="1047728"/>
            <a:ext cx="2126256" cy="649121"/>
          </a:xfrm>
          <a:prstGeom prst="rect">
            <a:avLst/>
          </a:prstGeom>
        </p:spPr>
      </p:pic>
      <p:sp>
        <p:nvSpPr>
          <p:cNvPr id="32" name="Rectangle 31">
            <a:extLst>
              <a:ext uri="{FF2B5EF4-FFF2-40B4-BE49-F238E27FC236}">
                <a16:creationId xmlns:a16="http://schemas.microsoft.com/office/drawing/2014/main" id="{1BA319FE-E47B-604F-BDD5-B81C5BF70C74}"/>
              </a:ext>
            </a:extLst>
          </p:cNvPr>
          <p:cNvSpPr/>
          <p:nvPr/>
        </p:nvSpPr>
        <p:spPr>
          <a:xfrm>
            <a:off x="10314485" y="647265"/>
            <a:ext cx="1141936" cy="369332"/>
          </a:xfrm>
          <a:prstGeom prst="rect">
            <a:avLst/>
          </a:prstGeom>
        </p:spPr>
        <p:txBody>
          <a:bodyPr wrap="square">
            <a:spAutoFit/>
          </a:bodyPr>
          <a:lstStyle/>
          <a:p>
            <a:r>
              <a:rPr lang="en-US" dirty="0">
                <a:solidFill>
                  <a:srgbClr val="000000"/>
                </a:solidFill>
                <a:latin typeface="Calibri" panose="020F0502020204030204" pitchFamily="34" charset="0"/>
              </a:rPr>
              <a:t>miRAB27</a:t>
            </a:r>
            <a:endParaRPr lang="en-US" dirty="0"/>
          </a:p>
        </p:txBody>
      </p:sp>
      <p:pic>
        <p:nvPicPr>
          <p:cNvPr id="33" name="Picture 32">
            <a:extLst>
              <a:ext uri="{FF2B5EF4-FFF2-40B4-BE49-F238E27FC236}">
                <a16:creationId xmlns:a16="http://schemas.microsoft.com/office/drawing/2014/main" id="{29348B00-66FD-0345-B28F-82FCCD804C34}"/>
              </a:ext>
            </a:extLst>
          </p:cNvPr>
          <p:cNvPicPr>
            <a:picLocks noChangeAspect="1"/>
          </p:cNvPicPr>
          <p:nvPr/>
        </p:nvPicPr>
        <p:blipFill>
          <a:blip r:embed="rId7"/>
          <a:stretch>
            <a:fillRect/>
          </a:stretch>
        </p:blipFill>
        <p:spPr>
          <a:xfrm>
            <a:off x="267950" y="2509575"/>
            <a:ext cx="2138287" cy="701136"/>
          </a:xfrm>
          <a:prstGeom prst="rect">
            <a:avLst/>
          </a:prstGeom>
        </p:spPr>
      </p:pic>
      <p:sp>
        <p:nvSpPr>
          <p:cNvPr id="34" name="Rectangle 33">
            <a:extLst>
              <a:ext uri="{FF2B5EF4-FFF2-40B4-BE49-F238E27FC236}">
                <a16:creationId xmlns:a16="http://schemas.microsoft.com/office/drawing/2014/main" id="{E4353E96-9028-AD45-BD33-FAAA1C899446}"/>
              </a:ext>
            </a:extLst>
          </p:cNvPr>
          <p:cNvSpPr/>
          <p:nvPr/>
        </p:nvSpPr>
        <p:spPr>
          <a:xfrm>
            <a:off x="637800" y="2093817"/>
            <a:ext cx="1141936" cy="369332"/>
          </a:xfrm>
          <a:prstGeom prst="rect">
            <a:avLst/>
          </a:prstGeom>
        </p:spPr>
        <p:txBody>
          <a:bodyPr wrap="square">
            <a:spAutoFit/>
          </a:bodyPr>
          <a:lstStyle/>
          <a:p>
            <a:r>
              <a:rPr lang="en-US" dirty="0">
                <a:solidFill>
                  <a:srgbClr val="000000"/>
                </a:solidFill>
                <a:latin typeface="Calibri" panose="020F0502020204030204" pitchFamily="34" charset="0"/>
              </a:rPr>
              <a:t>miRAB28</a:t>
            </a:r>
            <a:endParaRPr lang="en-US" dirty="0"/>
          </a:p>
        </p:txBody>
      </p:sp>
      <p:pic>
        <p:nvPicPr>
          <p:cNvPr id="35" name="Picture 34">
            <a:extLst>
              <a:ext uri="{FF2B5EF4-FFF2-40B4-BE49-F238E27FC236}">
                <a16:creationId xmlns:a16="http://schemas.microsoft.com/office/drawing/2014/main" id="{45559EB9-ADDC-D54E-9BE3-E826C70E8AA7}"/>
              </a:ext>
            </a:extLst>
          </p:cNvPr>
          <p:cNvPicPr>
            <a:picLocks noChangeAspect="1"/>
          </p:cNvPicPr>
          <p:nvPr/>
        </p:nvPicPr>
        <p:blipFill>
          <a:blip r:embed="rId8"/>
          <a:stretch>
            <a:fillRect/>
          </a:stretch>
        </p:blipFill>
        <p:spPr>
          <a:xfrm>
            <a:off x="2646619" y="2509575"/>
            <a:ext cx="2003509" cy="656051"/>
          </a:xfrm>
          <a:prstGeom prst="rect">
            <a:avLst/>
          </a:prstGeom>
        </p:spPr>
      </p:pic>
      <p:sp>
        <p:nvSpPr>
          <p:cNvPr id="36" name="Rectangle 35">
            <a:extLst>
              <a:ext uri="{FF2B5EF4-FFF2-40B4-BE49-F238E27FC236}">
                <a16:creationId xmlns:a16="http://schemas.microsoft.com/office/drawing/2014/main" id="{32C9EF85-C3BF-EC4B-B827-35311BB1D7A9}"/>
              </a:ext>
            </a:extLst>
          </p:cNvPr>
          <p:cNvSpPr/>
          <p:nvPr/>
        </p:nvSpPr>
        <p:spPr>
          <a:xfrm>
            <a:off x="3079791" y="2093817"/>
            <a:ext cx="1075958" cy="369332"/>
          </a:xfrm>
          <a:prstGeom prst="rect">
            <a:avLst/>
          </a:prstGeom>
        </p:spPr>
        <p:txBody>
          <a:bodyPr wrap="square">
            <a:spAutoFit/>
          </a:bodyPr>
          <a:lstStyle/>
          <a:p>
            <a:r>
              <a:rPr lang="en-US" dirty="0">
                <a:solidFill>
                  <a:srgbClr val="000000"/>
                </a:solidFill>
                <a:latin typeface="Calibri" panose="020F0502020204030204" pitchFamily="34" charset="0"/>
              </a:rPr>
              <a:t>miRAB29</a:t>
            </a:r>
            <a:endParaRPr lang="en-US" dirty="0"/>
          </a:p>
        </p:txBody>
      </p:sp>
      <p:pic>
        <p:nvPicPr>
          <p:cNvPr id="37" name="Picture 36">
            <a:extLst>
              <a:ext uri="{FF2B5EF4-FFF2-40B4-BE49-F238E27FC236}">
                <a16:creationId xmlns:a16="http://schemas.microsoft.com/office/drawing/2014/main" id="{5D5D64FB-2301-D04A-B17B-31842CA626C1}"/>
              </a:ext>
            </a:extLst>
          </p:cNvPr>
          <p:cNvPicPr>
            <a:picLocks noChangeAspect="1"/>
          </p:cNvPicPr>
          <p:nvPr/>
        </p:nvPicPr>
        <p:blipFill>
          <a:blip r:embed="rId9"/>
          <a:stretch>
            <a:fillRect/>
          </a:stretch>
        </p:blipFill>
        <p:spPr>
          <a:xfrm>
            <a:off x="4970070" y="2509575"/>
            <a:ext cx="1809913" cy="677196"/>
          </a:xfrm>
          <a:prstGeom prst="rect">
            <a:avLst/>
          </a:prstGeom>
        </p:spPr>
      </p:pic>
      <p:sp>
        <p:nvSpPr>
          <p:cNvPr id="38" name="Rectangle 37">
            <a:extLst>
              <a:ext uri="{FF2B5EF4-FFF2-40B4-BE49-F238E27FC236}">
                <a16:creationId xmlns:a16="http://schemas.microsoft.com/office/drawing/2014/main" id="{B21D1F90-3901-1041-B631-088D094FBFA7}"/>
              </a:ext>
            </a:extLst>
          </p:cNvPr>
          <p:cNvSpPr/>
          <p:nvPr/>
        </p:nvSpPr>
        <p:spPr>
          <a:xfrm>
            <a:off x="5392911" y="2093817"/>
            <a:ext cx="1135570" cy="369332"/>
          </a:xfrm>
          <a:prstGeom prst="rect">
            <a:avLst/>
          </a:prstGeom>
        </p:spPr>
        <p:txBody>
          <a:bodyPr wrap="square">
            <a:spAutoFit/>
          </a:bodyPr>
          <a:lstStyle/>
          <a:p>
            <a:r>
              <a:rPr lang="en-US" dirty="0">
                <a:solidFill>
                  <a:srgbClr val="000000"/>
                </a:solidFill>
                <a:latin typeface="Calibri" panose="020F0502020204030204" pitchFamily="34" charset="0"/>
              </a:rPr>
              <a:t>miRAB30</a:t>
            </a:r>
            <a:endParaRPr lang="en-US" dirty="0"/>
          </a:p>
        </p:txBody>
      </p:sp>
      <p:pic>
        <p:nvPicPr>
          <p:cNvPr id="39" name="Picture 38">
            <a:extLst>
              <a:ext uri="{FF2B5EF4-FFF2-40B4-BE49-F238E27FC236}">
                <a16:creationId xmlns:a16="http://schemas.microsoft.com/office/drawing/2014/main" id="{7522415D-ECA8-474B-BE5F-4234F199231B}"/>
              </a:ext>
            </a:extLst>
          </p:cNvPr>
          <p:cNvPicPr>
            <a:picLocks noChangeAspect="1"/>
          </p:cNvPicPr>
          <p:nvPr/>
        </p:nvPicPr>
        <p:blipFill>
          <a:blip r:embed="rId10"/>
          <a:stretch>
            <a:fillRect/>
          </a:stretch>
        </p:blipFill>
        <p:spPr>
          <a:xfrm>
            <a:off x="7284154" y="2509575"/>
            <a:ext cx="2268620" cy="620562"/>
          </a:xfrm>
          <a:prstGeom prst="rect">
            <a:avLst/>
          </a:prstGeom>
        </p:spPr>
      </p:pic>
      <p:sp>
        <p:nvSpPr>
          <p:cNvPr id="40" name="Rectangle 39">
            <a:extLst>
              <a:ext uri="{FF2B5EF4-FFF2-40B4-BE49-F238E27FC236}">
                <a16:creationId xmlns:a16="http://schemas.microsoft.com/office/drawing/2014/main" id="{EB12D396-2C6D-CC4F-B64C-6ADFEC2D7A5A}"/>
              </a:ext>
            </a:extLst>
          </p:cNvPr>
          <p:cNvSpPr/>
          <p:nvPr/>
        </p:nvSpPr>
        <p:spPr>
          <a:xfrm>
            <a:off x="7722545" y="2093817"/>
            <a:ext cx="1066662" cy="369332"/>
          </a:xfrm>
          <a:prstGeom prst="rect">
            <a:avLst/>
          </a:prstGeom>
        </p:spPr>
        <p:txBody>
          <a:bodyPr wrap="square">
            <a:spAutoFit/>
          </a:bodyPr>
          <a:lstStyle/>
          <a:p>
            <a:r>
              <a:rPr lang="en-US" dirty="0">
                <a:solidFill>
                  <a:srgbClr val="000000"/>
                </a:solidFill>
                <a:latin typeface="Calibri" panose="020F0502020204030204" pitchFamily="34" charset="0"/>
              </a:rPr>
              <a:t>miRAB31</a:t>
            </a:r>
            <a:endParaRPr lang="en-US" dirty="0"/>
          </a:p>
        </p:txBody>
      </p:sp>
      <p:pic>
        <p:nvPicPr>
          <p:cNvPr id="41" name="Picture 40">
            <a:extLst>
              <a:ext uri="{FF2B5EF4-FFF2-40B4-BE49-F238E27FC236}">
                <a16:creationId xmlns:a16="http://schemas.microsoft.com/office/drawing/2014/main" id="{F34BDB02-EDFE-6949-B69B-FD4537BCE6B8}"/>
              </a:ext>
            </a:extLst>
          </p:cNvPr>
          <p:cNvPicPr>
            <a:picLocks noChangeAspect="1"/>
          </p:cNvPicPr>
          <p:nvPr/>
        </p:nvPicPr>
        <p:blipFill>
          <a:blip r:embed="rId11"/>
          <a:stretch>
            <a:fillRect/>
          </a:stretch>
        </p:blipFill>
        <p:spPr>
          <a:xfrm>
            <a:off x="9811266" y="2509575"/>
            <a:ext cx="1952881" cy="505069"/>
          </a:xfrm>
          <a:prstGeom prst="rect">
            <a:avLst/>
          </a:prstGeom>
        </p:spPr>
      </p:pic>
      <p:sp>
        <p:nvSpPr>
          <p:cNvPr id="42" name="Rectangle 41">
            <a:extLst>
              <a:ext uri="{FF2B5EF4-FFF2-40B4-BE49-F238E27FC236}">
                <a16:creationId xmlns:a16="http://schemas.microsoft.com/office/drawing/2014/main" id="{FEBF9CE0-1CD0-F947-8012-D5F6A2C5A360}"/>
              </a:ext>
            </a:extLst>
          </p:cNvPr>
          <p:cNvSpPr/>
          <p:nvPr/>
        </p:nvSpPr>
        <p:spPr>
          <a:xfrm>
            <a:off x="10364386" y="2137224"/>
            <a:ext cx="1042133" cy="369332"/>
          </a:xfrm>
          <a:prstGeom prst="rect">
            <a:avLst/>
          </a:prstGeom>
        </p:spPr>
        <p:txBody>
          <a:bodyPr wrap="square">
            <a:spAutoFit/>
          </a:bodyPr>
          <a:lstStyle/>
          <a:p>
            <a:r>
              <a:rPr lang="en-US" dirty="0">
                <a:solidFill>
                  <a:srgbClr val="000000"/>
                </a:solidFill>
                <a:latin typeface="Calibri" panose="020F0502020204030204" pitchFamily="34" charset="0"/>
              </a:rPr>
              <a:t>miRAB32</a:t>
            </a:r>
            <a:endParaRPr lang="en-US" dirty="0"/>
          </a:p>
        </p:txBody>
      </p:sp>
      <p:pic>
        <p:nvPicPr>
          <p:cNvPr id="43" name="Picture 42">
            <a:extLst>
              <a:ext uri="{FF2B5EF4-FFF2-40B4-BE49-F238E27FC236}">
                <a16:creationId xmlns:a16="http://schemas.microsoft.com/office/drawing/2014/main" id="{46735579-BD3B-9647-8955-E9248B270761}"/>
              </a:ext>
            </a:extLst>
          </p:cNvPr>
          <p:cNvPicPr>
            <a:picLocks noChangeAspect="1"/>
          </p:cNvPicPr>
          <p:nvPr/>
        </p:nvPicPr>
        <p:blipFill>
          <a:blip r:embed="rId12"/>
          <a:stretch>
            <a:fillRect/>
          </a:stretch>
        </p:blipFill>
        <p:spPr>
          <a:xfrm>
            <a:off x="267950" y="4147994"/>
            <a:ext cx="1884459" cy="552616"/>
          </a:xfrm>
          <a:prstGeom prst="rect">
            <a:avLst/>
          </a:prstGeom>
        </p:spPr>
      </p:pic>
      <p:sp>
        <p:nvSpPr>
          <p:cNvPr id="44" name="Rectangle 43">
            <a:extLst>
              <a:ext uri="{FF2B5EF4-FFF2-40B4-BE49-F238E27FC236}">
                <a16:creationId xmlns:a16="http://schemas.microsoft.com/office/drawing/2014/main" id="{7D7025D0-6FED-C84B-ABC6-731486D82600}"/>
              </a:ext>
            </a:extLst>
          </p:cNvPr>
          <p:cNvSpPr/>
          <p:nvPr/>
        </p:nvSpPr>
        <p:spPr>
          <a:xfrm>
            <a:off x="628338" y="3617299"/>
            <a:ext cx="1042133" cy="369332"/>
          </a:xfrm>
          <a:prstGeom prst="rect">
            <a:avLst/>
          </a:prstGeom>
        </p:spPr>
        <p:txBody>
          <a:bodyPr wrap="square">
            <a:spAutoFit/>
          </a:bodyPr>
          <a:lstStyle/>
          <a:p>
            <a:r>
              <a:rPr lang="en-US" dirty="0">
                <a:solidFill>
                  <a:srgbClr val="000000"/>
                </a:solidFill>
                <a:latin typeface="Calibri" panose="020F0502020204030204" pitchFamily="34" charset="0"/>
              </a:rPr>
              <a:t>miRAB33</a:t>
            </a:r>
            <a:endParaRPr lang="en-US" dirty="0"/>
          </a:p>
        </p:txBody>
      </p:sp>
      <p:pic>
        <p:nvPicPr>
          <p:cNvPr id="45" name="Picture 44">
            <a:extLst>
              <a:ext uri="{FF2B5EF4-FFF2-40B4-BE49-F238E27FC236}">
                <a16:creationId xmlns:a16="http://schemas.microsoft.com/office/drawing/2014/main" id="{53F10404-4B7D-5B48-8188-9369B29E775C}"/>
              </a:ext>
            </a:extLst>
          </p:cNvPr>
          <p:cNvPicPr>
            <a:picLocks noChangeAspect="1"/>
          </p:cNvPicPr>
          <p:nvPr/>
        </p:nvPicPr>
        <p:blipFill>
          <a:blip r:embed="rId13"/>
          <a:stretch>
            <a:fillRect/>
          </a:stretch>
        </p:blipFill>
        <p:spPr>
          <a:xfrm>
            <a:off x="2646619" y="4147994"/>
            <a:ext cx="1993127" cy="552616"/>
          </a:xfrm>
          <a:prstGeom prst="rect">
            <a:avLst/>
          </a:prstGeom>
        </p:spPr>
      </p:pic>
      <p:sp>
        <p:nvSpPr>
          <p:cNvPr id="46" name="Rectangle 45">
            <a:extLst>
              <a:ext uri="{FF2B5EF4-FFF2-40B4-BE49-F238E27FC236}">
                <a16:creationId xmlns:a16="http://schemas.microsoft.com/office/drawing/2014/main" id="{96C94140-4DE1-6846-A5A9-7285C350C509}"/>
              </a:ext>
            </a:extLst>
          </p:cNvPr>
          <p:cNvSpPr/>
          <p:nvPr/>
        </p:nvSpPr>
        <p:spPr>
          <a:xfrm>
            <a:off x="3070329" y="3617299"/>
            <a:ext cx="1185522" cy="369332"/>
          </a:xfrm>
          <a:prstGeom prst="rect">
            <a:avLst/>
          </a:prstGeom>
        </p:spPr>
        <p:txBody>
          <a:bodyPr wrap="square">
            <a:spAutoFit/>
          </a:bodyPr>
          <a:lstStyle/>
          <a:p>
            <a:r>
              <a:rPr lang="en-US" dirty="0">
                <a:solidFill>
                  <a:srgbClr val="000000"/>
                </a:solidFill>
                <a:latin typeface="Calibri" panose="020F0502020204030204" pitchFamily="34" charset="0"/>
              </a:rPr>
              <a:t>miRAB34</a:t>
            </a:r>
            <a:endParaRPr lang="en-US" dirty="0"/>
          </a:p>
        </p:txBody>
      </p:sp>
      <p:pic>
        <p:nvPicPr>
          <p:cNvPr id="47" name="Picture 46">
            <a:extLst>
              <a:ext uri="{FF2B5EF4-FFF2-40B4-BE49-F238E27FC236}">
                <a16:creationId xmlns:a16="http://schemas.microsoft.com/office/drawing/2014/main" id="{59590D3C-EF04-F449-AF33-C09EFB13F7D8}"/>
              </a:ext>
            </a:extLst>
          </p:cNvPr>
          <p:cNvPicPr>
            <a:picLocks noChangeAspect="1"/>
          </p:cNvPicPr>
          <p:nvPr/>
        </p:nvPicPr>
        <p:blipFill>
          <a:blip r:embed="rId14"/>
          <a:stretch>
            <a:fillRect/>
          </a:stretch>
        </p:blipFill>
        <p:spPr>
          <a:xfrm>
            <a:off x="4970070" y="4048603"/>
            <a:ext cx="1884459" cy="652007"/>
          </a:xfrm>
          <a:prstGeom prst="rect">
            <a:avLst/>
          </a:prstGeom>
        </p:spPr>
      </p:pic>
      <p:sp>
        <p:nvSpPr>
          <p:cNvPr id="48" name="Rectangle 47">
            <a:extLst>
              <a:ext uri="{FF2B5EF4-FFF2-40B4-BE49-F238E27FC236}">
                <a16:creationId xmlns:a16="http://schemas.microsoft.com/office/drawing/2014/main" id="{4EB62F2D-CF44-634D-B4EE-DB6EE303F590}"/>
              </a:ext>
            </a:extLst>
          </p:cNvPr>
          <p:cNvSpPr/>
          <p:nvPr/>
        </p:nvSpPr>
        <p:spPr>
          <a:xfrm>
            <a:off x="5383449" y="3617299"/>
            <a:ext cx="1135570" cy="369332"/>
          </a:xfrm>
          <a:prstGeom prst="rect">
            <a:avLst/>
          </a:prstGeom>
        </p:spPr>
        <p:txBody>
          <a:bodyPr wrap="square">
            <a:spAutoFit/>
          </a:bodyPr>
          <a:lstStyle/>
          <a:p>
            <a:r>
              <a:rPr lang="en-US" dirty="0">
                <a:solidFill>
                  <a:srgbClr val="000000"/>
                </a:solidFill>
                <a:latin typeface="Calibri" panose="020F0502020204030204" pitchFamily="34" charset="0"/>
              </a:rPr>
              <a:t>miRAB35</a:t>
            </a:r>
            <a:endParaRPr lang="en-US" dirty="0"/>
          </a:p>
        </p:txBody>
      </p:sp>
      <p:pic>
        <p:nvPicPr>
          <p:cNvPr id="49" name="Picture 48">
            <a:extLst>
              <a:ext uri="{FF2B5EF4-FFF2-40B4-BE49-F238E27FC236}">
                <a16:creationId xmlns:a16="http://schemas.microsoft.com/office/drawing/2014/main" id="{7FFAA559-8BAB-7149-9233-80B9EFDDAB85}"/>
              </a:ext>
            </a:extLst>
          </p:cNvPr>
          <p:cNvPicPr>
            <a:picLocks noChangeAspect="1"/>
          </p:cNvPicPr>
          <p:nvPr/>
        </p:nvPicPr>
        <p:blipFill>
          <a:blip r:embed="rId15"/>
          <a:stretch>
            <a:fillRect/>
          </a:stretch>
        </p:blipFill>
        <p:spPr>
          <a:xfrm>
            <a:off x="7284154" y="4023541"/>
            <a:ext cx="2069741" cy="677069"/>
          </a:xfrm>
          <a:prstGeom prst="rect">
            <a:avLst/>
          </a:prstGeom>
        </p:spPr>
      </p:pic>
      <p:sp>
        <p:nvSpPr>
          <p:cNvPr id="50" name="Rectangle 49">
            <a:extLst>
              <a:ext uri="{FF2B5EF4-FFF2-40B4-BE49-F238E27FC236}">
                <a16:creationId xmlns:a16="http://schemas.microsoft.com/office/drawing/2014/main" id="{F2AB3E67-21A9-214E-9C3C-71714F4950D4}"/>
              </a:ext>
            </a:extLst>
          </p:cNvPr>
          <p:cNvSpPr/>
          <p:nvPr/>
        </p:nvSpPr>
        <p:spPr>
          <a:xfrm>
            <a:off x="7713083" y="3617299"/>
            <a:ext cx="1115509" cy="369332"/>
          </a:xfrm>
          <a:prstGeom prst="rect">
            <a:avLst/>
          </a:prstGeom>
        </p:spPr>
        <p:txBody>
          <a:bodyPr wrap="square">
            <a:spAutoFit/>
          </a:bodyPr>
          <a:lstStyle/>
          <a:p>
            <a:r>
              <a:rPr lang="en-US" dirty="0">
                <a:solidFill>
                  <a:srgbClr val="000000"/>
                </a:solidFill>
                <a:latin typeface="Calibri" panose="020F0502020204030204" pitchFamily="34" charset="0"/>
              </a:rPr>
              <a:t>miRAB36</a:t>
            </a:r>
            <a:endParaRPr lang="en-US" dirty="0"/>
          </a:p>
        </p:txBody>
      </p:sp>
      <p:pic>
        <p:nvPicPr>
          <p:cNvPr id="58" name="Picture 57">
            <a:extLst>
              <a:ext uri="{FF2B5EF4-FFF2-40B4-BE49-F238E27FC236}">
                <a16:creationId xmlns:a16="http://schemas.microsoft.com/office/drawing/2014/main" id="{E35BA0E3-9940-2A41-84F7-44ABADE0AB3B}"/>
              </a:ext>
            </a:extLst>
          </p:cNvPr>
          <p:cNvPicPr>
            <a:picLocks noChangeAspect="1"/>
          </p:cNvPicPr>
          <p:nvPr/>
        </p:nvPicPr>
        <p:blipFill>
          <a:blip r:embed="rId16"/>
          <a:stretch>
            <a:fillRect/>
          </a:stretch>
        </p:blipFill>
        <p:spPr>
          <a:xfrm>
            <a:off x="9811266" y="4053240"/>
            <a:ext cx="2069741" cy="593778"/>
          </a:xfrm>
          <a:prstGeom prst="rect">
            <a:avLst/>
          </a:prstGeom>
        </p:spPr>
      </p:pic>
      <p:sp>
        <p:nvSpPr>
          <p:cNvPr id="59" name="Rectangle 58">
            <a:extLst>
              <a:ext uri="{FF2B5EF4-FFF2-40B4-BE49-F238E27FC236}">
                <a16:creationId xmlns:a16="http://schemas.microsoft.com/office/drawing/2014/main" id="{E72207A7-E0DE-9A48-98B5-D356098AA5FB}"/>
              </a:ext>
            </a:extLst>
          </p:cNvPr>
          <p:cNvSpPr/>
          <p:nvPr/>
        </p:nvSpPr>
        <p:spPr>
          <a:xfrm>
            <a:off x="10190472" y="3656712"/>
            <a:ext cx="1047757" cy="369332"/>
          </a:xfrm>
          <a:prstGeom prst="rect">
            <a:avLst/>
          </a:prstGeom>
        </p:spPr>
        <p:txBody>
          <a:bodyPr wrap="square">
            <a:spAutoFit/>
          </a:bodyPr>
          <a:lstStyle/>
          <a:p>
            <a:r>
              <a:rPr lang="en-US" dirty="0">
                <a:solidFill>
                  <a:srgbClr val="000000"/>
                </a:solidFill>
                <a:latin typeface="Calibri" panose="020F0502020204030204" pitchFamily="34" charset="0"/>
              </a:rPr>
              <a:t>miRAB37</a:t>
            </a:r>
            <a:endParaRPr lang="en-US" dirty="0"/>
          </a:p>
        </p:txBody>
      </p:sp>
      <p:pic>
        <p:nvPicPr>
          <p:cNvPr id="62" name="Picture 61">
            <a:extLst>
              <a:ext uri="{FF2B5EF4-FFF2-40B4-BE49-F238E27FC236}">
                <a16:creationId xmlns:a16="http://schemas.microsoft.com/office/drawing/2014/main" id="{8AB237A7-28D6-574B-9CCF-E3D58CD1D026}"/>
              </a:ext>
            </a:extLst>
          </p:cNvPr>
          <p:cNvPicPr>
            <a:picLocks noChangeAspect="1"/>
          </p:cNvPicPr>
          <p:nvPr/>
        </p:nvPicPr>
        <p:blipFill>
          <a:blip r:embed="rId17"/>
          <a:stretch>
            <a:fillRect/>
          </a:stretch>
        </p:blipFill>
        <p:spPr>
          <a:xfrm>
            <a:off x="267950" y="5729536"/>
            <a:ext cx="2069738" cy="752964"/>
          </a:xfrm>
          <a:prstGeom prst="rect">
            <a:avLst/>
          </a:prstGeom>
        </p:spPr>
      </p:pic>
      <p:sp>
        <p:nvSpPr>
          <p:cNvPr id="63" name="Rectangle 62">
            <a:extLst>
              <a:ext uri="{FF2B5EF4-FFF2-40B4-BE49-F238E27FC236}">
                <a16:creationId xmlns:a16="http://schemas.microsoft.com/office/drawing/2014/main" id="{7360D285-B0D8-544C-9027-31E8E38F283A}"/>
              </a:ext>
            </a:extLst>
          </p:cNvPr>
          <p:cNvSpPr/>
          <p:nvPr/>
        </p:nvSpPr>
        <p:spPr>
          <a:xfrm>
            <a:off x="613553" y="5331196"/>
            <a:ext cx="1047757" cy="369332"/>
          </a:xfrm>
          <a:prstGeom prst="rect">
            <a:avLst/>
          </a:prstGeom>
        </p:spPr>
        <p:txBody>
          <a:bodyPr wrap="square">
            <a:spAutoFit/>
          </a:bodyPr>
          <a:lstStyle/>
          <a:p>
            <a:r>
              <a:rPr lang="en-US" dirty="0">
                <a:solidFill>
                  <a:srgbClr val="000000"/>
                </a:solidFill>
                <a:latin typeface="Calibri" panose="020F0502020204030204" pitchFamily="34" charset="0"/>
              </a:rPr>
              <a:t>miRAB39</a:t>
            </a:r>
            <a:endParaRPr lang="en-US" dirty="0"/>
          </a:p>
        </p:txBody>
      </p:sp>
      <p:pic>
        <p:nvPicPr>
          <p:cNvPr id="64" name="Picture 63">
            <a:extLst>
              <a:ext uri="{FF2B5EF4-FFF2-40B4-BE49-F238E27FC236}">
                <a16:creationId xmlns:a16="http://schemas.microsoft.com/office/drawing/2014/main" id="{B26E8254-5051-B047-8DC2-06AAC2724478}"/>
              </a:ext>
            </a:extLst>
          </p:cNvPr>
          <p:cNvPicPr>
            <a:picLocks noChangeAspect="1"/>
          </p:cNvPicPr>
          <p:nvPr/>
        </p:nvPicPr>
        <p:blipFill>
          <a:blip r:embed="rId18"/>
          <a:stretch>
            <a:fillRect/>
          </a:stretch>
        </p:blipFill>
        <p:spPr>
          <a:xfrm>
            <a:off x="2646619" y="5805718"/>
            <a:ext cx="2057754" cy="694181"/>
          </a:xfrm>
          <a:prstGeom prst="rect">
            <a:avLst/>
          </a:prstGeom>
        </p:spPr>
      </p:pic>
      <p:sp>
        <p:nvSpPr>
          <p:cNvPr id="65" name="Rectangle 64">
            <a:extLst>
              <a:ext uri="{FF2B5EF4-FFF2-40B4-BE49-F238E27FC236}">
                <a16:creationId xmlns:a16="http://schemas.microsoft.com/office/drawing/2014/main" id="{8A9AA77C-552E-0149-9FC0-7E37C97E25E2}"/>
              </a:ext>
            </a:extLst>
          </p:cNvPr>
          <p:cNvSpPr/>
          <p:nvPr/>
        </p:nvSpPr>
        <p:spPr>
          <a:xfrm>
            <a:off x="3055544" y="5331196"/>
            <a:ext cx="1047757" cy="369332"/>
          </a:xfrm>
          <a:prstGeom prst="rect">
            <a:avLst/>
          </a:prstGeom>
        </p:spPr>
        <p:txBody>
          <a:bodyPr wrap="square">
            <a:spAutoFit/>
          </a:bodyPr>
          <a:lstStyle/>
          <a:p>
            <a:r>
              <a:rPr lang="en-US" dirty="0">
                <a:solidFill>
                  <a:srgbClr val="000000"/>
                </a:solidFill>
                <a:latin typeface="Calibri" panose="020F0502020204030204" pitchFamily="34" charset="0"/>
              </a:rPr>
              <a:t>miRAB40</a:t>
            </a:r>
            <a:endParaRPr lang="en-US" dirty="0"/>
          </a:p>
        </p:txBody>
      </p:sp>
      <p:pic>
        <p:nvPicPr>
          <p:cNvPr id="66" name="Picture 65">
            <a:extLst>
              <a:ext uri="{FF2B5EF4-FFF2-40B4-BE49-F238E27FC236}">
                <a16:creationId xmlns:a16="http://schemas.microsoft.com/office/drawing/2014/main" id="{7FB9C707-CAA5-2846-9C94-F97CA7E1DE4D}"/>
              </a:ext>
            </a:extLst>
          </p:cNvPr>
          <p:cNvPicPr>
            <a:picLocks noChangeAspect="1"/>
          </p:cNvPicPr>
          <p:nvPr/>
        </p:nvPicPr>
        <p:blipFill>
          <a:blip r:embed="rId19"/>
          <a:stretch>
            <a:fillRect/>
          </a:stretch>
        </p:blipFill>
        <p:spPr>
          <a:xfrm>
            <a:off x="4970070" y="5690503"/>
            <a:ext cx="2301744" cy="763764"/>
          </a:xfrm>
          <a:prstGeom prst="rect">
            <a:avLst/>
          </a:prstGeom>
        </p:spPr>
      </p:pic>
      <p:sp>
        <p:nvSpPr>
          <p:cNvPr id="67" name="Rectangle 66">
            <a:extLst>
              <a:ext uri="{FF2B5EF4-FFF2-40B4-BE49-F238E27FC236}">
                <a16:creationId xmlns:a16="http://schemas.microsoft.com/office/drawing/2014/main" id="{A3ADE88B-4B70-AD4D-900D-1EE47050F800}"/>
              </a:ext>
            </a:extLst>
          </p:cNvPr>
          <p:cNvSpPr/>
          <p:nvPr/>
        </p:nvSpPr>
        <p:spPr>
          <a:xfrm>
            <a:off x="5368664" y="5331196"/>
            <a:ext cx="1149412" cy="369332"/>
          </a:xfrm>
          <a:prstGeom prst="rect">
            <a:avLst/>
          </a:prstGeom>
        </p:spPr>
        <p:txBody>
          <a:bodyPr wrap="square">
            <a:spAutoFit/>
          </a:bodyPr>
          <a:lstStyle/>
          <a:p>
            <a:r>
              <a:rPr lang="en-US" dirty="0">
                <a:solidFill>
                  <a:srgbClr val="000000"/>
                </a:solidFill>
                <a:latin typeface="Calibri" panose="020F0502020204030204" pitchFamily="34" charset="0"/>
              </a:rPr>
              <a:t>miRAB41</a:t>
            </a:r>
            <a:endParaRPr lang="en-US" dirty="0"/>
          </a:p>
        </p:txBody>
      </p:sp>
      <p:sp>
        <p:nvSpPr>
          <p:cNvPr id="53" name="TextBox 52">
            <a:extLst>
              <a:ext uri="{FF2B5EF4-FFF2-40B4-BE49-F238E27FC236}">
                <a16:creationId xmlns:a16="http://schemas.microsoft.com/office/drawing/2014/main" id="{4BC03D9F-E25F-4B4B-A036-A65CC05B8B8B}"/>
              </a:ext>
            </a:extLst>
          </p:cNvPr>
          <p:cNvSpPr txBox="1"/>
          <p:nvPr/>
        </p:nvSpPr>
        <p:spPr>
          <a:xfrm>
            <a:off x="107972" y="128554"/>
            <a:ext cx="2495170" cy="369332"/>
          </a:xfrm>
          <a:prstGeom prst="rect">
            <a:avLst/>
          </a:prstGeom>
          <a:noFill/>
        </p:spPr>
        <p:txBody>
          <a:bodyPr wrap="none" rtlCol="0">
            <a:spAutoFit/>
          </a:bodyPr>
          <a:lstStyle/>
          <a:p>
            <a:r>
              <a:rPr lang="en-US" b="1" dirty="0"/>
              <a:t>S. Figure S1. (continued)</a:t>
            </a:r>
          </a:p>
        </p:txBody>
      </p:sp>
      <p:sp>
        <p:nvSpPr>
          <p:cNvPr id="3" name="TextBox 2">
            <a:extLst>
              <a:ext uri="{FF2B5EF4-FFF2-40B4-BE49-F238E27FC236}">
                <a16:creationId xmlns:a16="http://schemas.microsoft.com/office/drawing/2014/main" id="{879F37AF-9140-6747-AADC-6F8BB83F3B61}"/>
              </a:ext>
            </a:extLst>
          </p:cNvPr>
          <p:cNvSpPr txBox="1"/>
          <p:nvPr/>
        </p:nvSpPr>
        <p:spPr>
          <a:xfrm>
            <a:off x="7564830" y="5020279"/>
            <a:ext cx="4468946" cy="1754326"/>
          </a:xfrm>
          <a:prstGeom prst="rect">
            <a:avLst/>
          </a:prstGeom>
          <a:noFill/>
        </p:spPr>
        <p:txBody>
          <a:bodyPr wrap="square" rtlCol="0">
            <a:spAutoFit/>
          </a:bodyPr>
          <a:lstStyle/>
          <a:p>
            <a:r>
              <a:rPr lang="en-US" b="1" dirty="0"/>
              <a:t>S. Fig 1</a:t>
            </a:r>
            <a:r>
              <a:rPr lang="en-US" dirty="0"/>
              <a:t>. Secondary structures of the novel miRNAs. All novel miRNAs were able to form stem-loop hairpin structures. Red indicates the mature sequence; blue indicates the star sequence; yellow indicates loop structure, purple indicates star sequence.</a:t>
            </a:r>
          </a:p>
        </p:txBody>
      </p:sp>
    </p:spTree>
    <p:extLst>
      <p:ext uri="{BB962C8B-B14F-4D97-AF65-F5344CB8AC3E}">
        <p14:creationId xmlns:p14="http://schemas.microsoft.com/office/powerpoint/2010/main" val="3330908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4598ABB9-9093-4906-A814-EA0959CC6CFE}"/>
              </a:ext>
            </a:extLst>
          </p:cNvPr>
          <p:cNvGraphicFramePr>
            <a:graphicFrameLocks/>
          </p:cNvGraphicFramePr>
          <p:nvPr>
            <p:extLst>
              <p:ext uri="{D42A27DB-BD31-4B8C-83A1-F6EECF244321}">
                <p14:modId xmlns:p14="http://schemas.microsoft.com/office/powerpoint/2010/main" val="2791891318"/>
              </p:ext>
            </p:extLst>
          </p:nvPr>
        </p:nvGraphicFramePr>
        <p:xfrm>
          <a:off x="583669" y="764447"/>
          <a:ext cx="36576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AC0353F9-4E5F-47C0-A00B-B017B1B7A690}"/>
              </a:ext>
            </a:extLst>
          </p:cNvPr>
          <p:cNvGraphicFramePr>
            <a:graphicFrameLocks/>
          </p:cNvGraphicFramePr>
          <p:nvPr>
            <p:extLst>
              <p:ext uri="{D42A27DB-BD31-4B8C-83A1-F6EECF244321}">
                <p14:modId xmlns:p14="http://schemas.microsoft.com/office/powerpoint/2010/main" val="4199267027"/>
              </p:ext>
            </p:extLst>
          </p:nvPr>
        </p:nvGraphicFramePr>
        <p:xfrm>
          <a:off x="4385479" y="775130"/>
          <a:ext cx="3773867"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6833CEA3-331F-4CE5-AB2A-FD239A538CCD}"/>
              </a:ext>
            </a:extLst>
          </p:cNvPr>
          <p:cNvGraphicFramePr>
            <a:graphicFrameLocks/>
          </p:cNvGraphicFramePr>
          <p:nvPr/>
        </p:nvGraphicFramePr>
        <p:xfrm>
          <a:off x="7903633" y="764447"/>
          <a:ext cx="4181475" cy="24574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a:extLst>
              <a:ext uri="{FF2B5EF4-FFF2-40B4-BE49-F238E27FC236}">
                <a16:creationId xmlns:a16="http://schemas.microsoft.com/office/drawing/2014/main" id="{6833CEA3-331F-4CE5-AB2A-FD239A538CCD}"/>
              </a:ext>
            </a:extLst>
          </p:cNvPr>
          <p:cNvGraphicFramePr>
            <a:graphicFrameLocks/>
          </p:cNvGraphicFramePr>
          <p:nvPr>
            <p:extLst>
              <p:ext uri="{D42A27DB-BD31-4B8C-83A1-F6EECF244321}">
                <p14:modId xmlns:p14="http://schemas.microsoft.com/office/powerpoint/2010/main" val="2499585012"/>
              </p:ext>
            </p:extLst>
          </p:nvPr>
        </p:nvGraphicFramePr>
        <p:xfrm>
          <a:off x="8106136" y="444585"/>
          <a:ext cx="3670049" cy="309562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8482C813-DC66-4781-9AF5-BF1A0085F63E}"/>
              </a:ext>
            </a:extLst>
          </p:cNvPr>
          <p:cNvGraphicFramePr>
            <a:graphicFrameLocks/>
          </p:cNvGraphicFramePr>
          <p:nvPr>
            <p:extLst>
              <p:ext uri="{D42A27DB-BD31-4B8C-83A1-F6EECF244321}">
                <p14:modId xmlns:p14="http://schemas.microsoft.com/office/powerpoint/2010/main" val="1440618118"/>
              </p:ext>
            </p:extLst>
          </p:nvPr>
        </p:nvGraphicFramePr>
        <p:xfrm>
          <a:off x="557834" y="3507342"/>
          <a:ext cx="3891542" cy="297656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Chart 9">
            <a:extLst>
              <a:ext uri="{FF2B5EF4-FFF2-40B4-BE49-F238E27FC236}">
                <a16:creationId xmlns:a16="http://schemas.microsoft.com/office/drawing/2014/main" id="{76583084-3532-4DDA-B9C1-DB9F4D82837D}"/>
              </a:ext>
            </a:extLst>
          </p:cNvPr>
          <p:cNvGraphicFramePr>
            <a:graphicFrameLocks/>
          </p:cNvGraphicFramePr>
          <p:nvPr>
            <p:extLst>
              <p:ext uri="{D42A27DB-BD31-4B8C-83A1-F6EECF244321}">
                <p14:modId xmlns:p14="http://schemas.microsoft.com/office/powerpoint/2010/main" val="3989397409"/>
              </p:ext>
            </p:extLst>
          </p:nvPr>
        </p:nvGraphicFramePr>
        <p:xfrm>
          <a:off x="4449376" y="3597060"/>
          <a:ext cx="3891541" cy="2866019"/>
        </p:xfrm>
        <a:graphic>
          <a:graphicData uri="http://schemas.openxmlformats.org/drawingml/2006/chart">
            <c:chart xmlns:c="http://schemas.openxmlformats.org/drawingml/2006/chart" xmlns:r="http://schemas.openxmlformats.org/officeDocument/2006/relationships" r:id="rId7"/>
          </a:graphicData>
        </a:graphic>
      </p:graphicFrame>
      <p:sp>
        <p:nvSpPr>
          <p:cNvPr id="2" name="TextBox 1">
            <a:extLst>
              <a:ext uri="{FF2B5EF4-FFF2-40B4-BE49-F238E27FC236}">
                <a16:creationId xmlns:a16="http://schemas.microsoft.com/office/drawing/2014/main" id="{93003555-1F4F-0D46-BA33-A15D65C21EC4}"/>
              </a:ext>
            </a:extLst>
          </p:cNvPr>
          <p:cNvSpPr txBox="1"/>
          <p:nvPr/>
        </p:nvSpPr>
        <p:spPr>
          <a:xfrm>
            <a:off x="1507173" y="3181770"/>
            <a:ext cx="2520779"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AB-Mac                 ABI-Mac</a:t>
            </a:r>
          </a:p>
        </p:txBody>
      </p:sp>
      <p:sp>
        <p:nvSpPr>
          <p:cNvPr id="12" name="TextBox 11">
            <a:extLst>
              <a:ext uri="{FF2B5EF4-FFF2-40B4-BE49-F238E27FC236}">
                <a16:creationId xmlns:a16="http://schemas.microsoft.com/office/drawing/2014/main" id="{B6DDEAE1-1CB2-9245-B32A-E65A1AD6DE3A}"/>
              </a:ext>
            </a:extLst>
          </p:cNvPr>
          <p:cNvSpPr txBox="1"/>
          <p:nvPr/>
        </p:nvSpPr>
        <p:spPr>
          <a:xfrm>
            <a:off x="5382854" y="3238532"/>
            <a:ext cx="2520779"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AB-Mac                   ABI-Mac</a:t>
            </a:r>
          </a:p>
        </p:txBody>
      </p:sp>
      <p:sp>
        <p:nvSpPr>
          <p:cNvPr id="13" name="TextBox 12">
            <a:extLst>
              <a:ext uri="{FF2B5EF4-FFF2-40B4-BE49-F238E27FC236}">
                <a16:creationId xmlns:a16="http://schemas.microsoft.com/office/drawing/2014/main" id="{7404D92D-279F-FB4E-B408-FE4D13E78890}"/>
              </a:ext>
            </a:extLst>
          </p:cNvPr>
          <p:cNvSpPr txBox="1"/>
          <p:nvPr/>
        </p:nvSpPr>
        <p:spPr>
          <a:xfrm>
            <a:off x="9013391" y="3199870"/>
            <a:ext cx="2520779"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AB-Mac                   ABI-Mac</a:t>
            </a:r>
          </a:p>
        </p:txBody>
      </p:sp>
      <p:sp>
        <p:nvSpPr>
          <p:cNvPr id="14" name="TextBox 13">
            <a:extLst>
              <a:ext uri="{FF2B5EF4-FFF2-40B4-BE49-F238E27FC236}">
                <a16:creationId xmlns:a16="http://schemas.microsoft.com/office/drawing/2014/main" id="{37858ADA-2E7D-9A41-9697-8A20BA602732}"/>
              </a:ext>
            </a:extLst>
          </p:cNvPr>
          <p:cNvSpPr txBox="1"/>
          <p:nvPr/>
        </p:nvSpPr>
        <p:spPr>
          <a:xfrm>
            <a:off x="1446248" y="6137374"/>
            <a:ext cx="2520779"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AB-Mac                   ABI-Mac</a:t>
            </a:r>
          </a:p>
        </p:txBody>
      </p:sp>
      <p:sp>
        <p:nvSpPr>
          <p:cNvPr id="15" name="TextBox 14">
            <a:extLst>
              <a:ext uri="{FF2B5EF4-FFF2-40B4-BE49-F238E27FC236}">
                <a16:creationId xmlns:a16="http://schemas.microsoft.com/office/drawing/2014/main" id="{D4183F54-4B7E-3A45-9865-44501584E5F2}"/>
              </a:ext>
            </a:extLst>
          </p:cNvPr>
          <p:cNvSpPr txBox="1"/>
          <p:nvPr/>
        </p:nvSpPr>
        <p:spPr>
          <a:xfrm>
            <a:off x="5424289" y="6167659"/>
            <a:ext cx="2520779"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AB-Mac                   ABI-Mac</a:t>
            </a:r>
          </a:p>
        </p:txBody>
      </p:sp>
      <p:sp>
        <p:nvSpPr>
          <p:cNvPr id="3" name="TextBox 2">
            <a:extLst>
              <a:ext uri="{FF2B5EF4-FFF2-40B4-BE49-F238E27FC236}">
                <a16:creationId xmlns:a16="http://schemas.microsoft.com/office/drawing/2014/main" id="{751595EB-66EB-7B47-9D80-43F3CE9D5922}"/>
              </a:ext>
            </a:extLst>
          </p:cNvPr>
          <p:cNvSpPr txBox="1"/>
          <p:nvPr/>
        </p:nvSpPr>
        <p:spPr>
          <a:xfrm rot="16200000">
            <a:off x="-1649640" y="3420353"/>
            <a:ext cx="3992055" cy="369332"/>
          </a:xfrm>
          <a:prstGeom prst="rect">
            <a:avLst/>
          </a:prstGeom>
          <a:noFill/>
        </p:spPr>
        <p:txBody>
          <a:bodyPr wrap="none" rtlCol="0">
            <a:spAutoFit/>
          </a:bodyPr>
          <a:lstStyle/>
          <a:p>
            <a:r>
              <a:rPr lang="en-US" b="1" dirty="0"/>
              <a:t>Relative </a:t>
            </a:r>
            <a:r>
              <a:rPr lang="en-US" b="1" i="1" dirty="0"/>
              <a:t>CXCL9</a:t>
            </a:r>
            <a:r>
              <a:rPr lang="en-US" b="1" dirty="0"/>
              <a:t> expression (Fold change)</a:t>
            </a:r>
          </a:p>
        </p:txBody>
      </p:sp>
      <p:sp>
        <p:nvSpPr>
          <p:cNvPr id="17" name="TextBox 16">
            <a:extLst>
              <a:ext uri="{FF2B5EF4-FFF2-40B4-BE49-F238E27FC236}">
                <a16:creationId xmlns:a16="http://schemas.microsoft.com/office/drawing/2014/main" id="{449923EC-E54A-9D41-9610-1410D711AAE6}"/>
              </a:ext>
            </a:extLst>
          </p:cNvPr>
          <p:cNvSpPr txBox="1"/>
          <p:nvPr/>
        </p:nvSpPr>
        <p:spPr>
          <a:xfrm>
            <a:off x="8536370" y="3829049"/>
            <a:ext cx="3474820" cy="2677656"/>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S. Figure S2: Evaluation of the expression of CXCL9 gene.</a:t>
            </a:r>
          </a:p>
          <a:p>
            <a:r>
              <a:rPr lang="en-US" sz="1400" dirty="0">
                <a:latin typeface="Arial" panose="020B0604020202020204" pitchFamily="34" charset="0"/>
                <a:cs typeface="Arial" panose="020B0604020202020204" pitchFamily="34" charset="0"/>
              </a:rPr>
              <a:t>Total cellular RNA was extracted from AB- and ABI-Mac of five independent donors (Donor 97 ~ 101), and then real time RT-PCR was performed using CXCL9 probe. </a:t>
            </a:r>
            <a:r>
              <a:rPr lang="en-US" sz="1400" i="1" dirty="0">
                <a:latin typeface="Arial" panose="020B0604020202020204" pitchFamily="34" charset="0"/>
                <a:cs typeface="Arial" panose="020B0604020202020204" pitchFamily="34" charset="0"/>
              </a:rPr>
              <a:t>CXCL9</a:t>
            </a:r>
            <a:r>
              <a:rPr lang="en-US" sz="1400" dirty="0">
                <a:latin typeface="Arial" panose="020B0604020202020204" pitchFamily="34" charset="0"/>
                <a:cs typeface="Arial" panose="020B0604020202020204" pitchFamily="34" charset="0"/>
              </a:rPr>
              <a:t> expression in ABI-Mac was compared with that in AB-Mac and the gene expression is indicate fold change.  Data represents a result from two independent assay. Data shown represent mean ± SD.</a:t>
            </a:r>
          </a:p>
        </p:txBody>
      </p:sp>
      <p:sp>
        <p:nvSpPr>
          <p:cNvPr id="16" name="TextBox 15">
            <a:extLst>
              <a:ext uri="{FF2B5EF4-FFF2-40B4-BE49-F238E27FC236}">
                <a16:creationId xmlns:a16="http://schemas.microsoft.com/office/drawing/2014/main" id="{A988BDCC-E16B-0A4C-997F-9834BF3AD4EB}"/>
              </a:ext>
            </a:extLst>
          </p:cNvPr>
          <p:cNvSpPr txBox="1"/>
          <p:nvPr/>
        </p:nvSpPr>
        <p:spPr>
          <a:xfrm>
            <a:off x="159375" y="93687"/>
            <a:ext cx="1275349" cy="369332"/>
          </a:xfrm>
          <a:prstGeom prst="rect">
            <a:avLst/>
          </a:prstGeom>
          <a:noFill/>
        </p:spPr>
        <p:txBody>
          <a:bodyPr wrap="none" rtlCol="0">
            <a:spAutoFit/>
          </a:bodyPr>
          <a:lstStyle/>
          <a:p>
            <a:r>
              <a:rPr lang="en-US" b="1" dirty="0"/>
              <a:t>S. Figure S2</a:t>
            </a:r>
          </a:p>
        </p:txBody>
      </p:sp>
    </p:spTree>
    <p:extLst>
      <p:ext uri="{BB962C8B-B14F-4D97-AF65-F5344CB8AC3E}">
        <p14:creationId xmlns:p14="http://schemas.microsoft.com/office/powerpoint/2010/main" val="294931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2E366E-3DD9-7348-AB91-DD1495ADC023}"/>
              </a:ext>
            </a:extLst>
          </p:cNvPr>
          <p:cNvSpPr txBox="1"/>
          <p:nvPr/>
        </p:nvSpPr>
        <p:spPr>
          <a:xfrm>
            <a:off x="165966" y="288657"/>
            <a:ext cx="1275349" cy="369332"/>
          </a:xfrm>
          <a:prstGeom prst="rect">
            <a:avLst/>
          </a:prstGeom>
          <a:noFill/>
        </p:spPr>
        <p:txBody>
          <a:bodyPr wrap="none" rtlCol="0">
            <a:spAutoFit/>
          </a:bodyPr>
          <a:lstStyle/>
          <a:p>
            <a:r>
              <a:rPr lang="en-US" b="1" dirty="0"/>
              <a:t>S. Figure S3</a:t>
            </a:r>
          </a:p>
        </p:txBody>
      </p:sp>
      <p:sp>
        <p:nvSpPr>
          <p:cNvPr id="6" name="TextBox 5">
            <a:extLst>
              <a:ext uri="{FF2B5EF4-FFF2-40B4-BE49-F238E27FC236}">
                <a16:creationId xmlns:a16="http://schemas.microsoft.com/office/drawing/2014/main" id="{F710B2D8-30D1-2C48-964D-8E3797BDF863}"/>
              </a:ext>
            </a:extLst>
          </p:cNvPr>
          <p:cNvSpPr txBox="1"/>
          <p:nvPr/>
        </p:nvSpPr>
        <p:spPr>
          <a:xfrm>
            <a:off x="2812299" y="1030280"/>
            <a:ext cx="468398" cy="369332"/>
          </a:xfrm>
          <a:prstGeom prst="rect">
            <a:avLst/>
          </a:prstGeom>
          <a:noFill/>
        </p:spPr>
        <p:txBody>
          <a:bodyPr wrap="none" rtlCol="0">
            <a:spAutoFit/>
          </a:bodyPr>
          <a:lstStyle/>
          <a:p>
            <a:r>
              <a:rPr lang="en-US" b="1" dirty="0"/>
              <a:t>(A)</a:t>
            </a:r>
          </a:p>
        </p:txBody>
      </p:sp>
      <p:graphicFrame>
        <p:nvGraphicFramePr>
          <p:cNvPr id="44" name="Chart 43">
            <a:extLst>
              <a:ext uri="{FF2B5EF4-FFF2-40B4-BE49-F238E27FC236}">
                <a16:creationId xmlns:a16="http://schemas.microsoft.com/office/drawing/2014/main" id="{3530F38D-F0C4-2049-AA4D-8A1296151AF1}"/>
              </a:ext>
            </a:extLst>
          </p:cNvPr>
          <p:cNvGraphicFramePr>
            <a:graphicFrameLocks/>
          </p:cNvGraphicFramePr>
          <p:nvPr>
            <p:extLst>
              <p:ext uri="{D42A27DB-BD31-4B8C-83A1-F6EECF244321}">
                <p14:modId xmlns:p14="http://schemas.microsoft.com/office/powerpoint/2010/main" val="3133481702"/>
              </p:ext>
            </p:extLst>
          </p:nvPr>
        </p:nvGraphicFramePr>
        <p:xfrm>
          <a:off x="843048" y="923925"/>
          <a:ext cx="4406900" cy="452091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F5A5DCC-9A04-0D44-8AD9-DF00D41BA9FD}"/>
              </a:ext>
            </a:extLst>
          </p:cNvPr>
          <p:cNvSpPr txBox="1"/>
          <p:nvPr/>
        </p:nvSpPr>
        <p:spPr>
          <a:xfrm rot="16200000" flipH="1">
            <a:off x="-334438" y="2950701"/>
            <a:ext cx="2828658"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Autophagosomes/50x10</a:t>
            </a:r>
            <a:r>
              <a:rPr lang="en-US" sz="1400" b="1" baseline="30000" dirty="0">
                <a:latin typeface="Arial" panose="020B0604020202020204" pitchFamily="34" charset="0"/>
                <a:cs typeface="Arial" panose="020B0604020202020204" pitchFamily="34" charset="0"/>
              </a:rPr>
              <a:t>3</a:t>
            </a:r>
            <a:r>
              <a:rPr lang="en-US" sz="1400" b="1" dirty="0">
                <a:latin typeface="Arial" panose="020B0604020202020204" pitchFamily="34" charset="0"/>
                <a:cs typeface="Arial" panose="020B0604020202020204" pitchFamily="34" charset="0"/>
              </a:rPr>
              <a:t> cells</a:t>
            </a:r>
          </a:p>
        </p:txBody>
      </p:sp>
      <p:sp>
        <p:nvSpPr>
          <p:cNvPr id="17" name="TextBox 16">
            <a:extLst>
              <a:ext uri="{FF2B5EF4-FFF2-40B4-BE49-F238E27FC236}">
                <a16:creationId xmlns:a16="http://schemas.microsoft.com/office/drawing/2014/main" id="{FB64D0B6-77F5-0B41-87D2-FCC6AFA66108}"/>
              </a:ext>
            </a:extLst>
          </p:cNvPr>
          <p:cNvSpPr txBox="1"/>
          <p:nvPr/>
        </p:nvSpPr>
        <p:spPr>
          <a:xfrm>
            <a:off x="3824475" y="5103083"/>
            <a:ext cx="1184940"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25% (v/v) Sup</a:t>
            </a:r>
          </a:p>
        </p:txBody>
      </p:sp>
      <p:sp>
        <p:nvSpPr>
          <p:cNvPr id="3" name="TextBox 2">
            <a:extLst>
              <a:ext uri="{FF2B5EF4-FFF2-40B4-BE49-F238E27FC236}">
                <a16:creationId xmlns:a16="http://schemas.microsoft.com/office/drawing/2014/main" id="{9D27AEBD-AFFB-4247-BFCA-150910431314}"/>
              </a:ext>
            </a:extLst>
          </p:cNvPr>
          <p:cNvSpPr txBox="1"/>
          <p:nvPr/>
        </p:nvSpPr>
        <p:spPr>
          <a:xfrm>
            <a:off x="165966" y="5391863"/>
            <a:ext cx="11911444" cy="1477328"/>
          </a:xfrm>
          <a:prstGeom prst="rect">
            <a:avLst/>
          </a:prstGeom>
          <a:noFill/>
        </p:spPr>
        <p:txBody>
          <a:bodyPr wrap="square" rtlCol="0">
            <a:spAutoFit/>
          </a:bodyPr>
          <a:lstStyle/>
          <a:p>
            <a:r>
              <a:rPr lang="en-US" b="1" dirty="0" err="1"/>
              <a:t>S.Fig</a:t>
            </a:r>
            <a:r>
              <a:rPr lang="en-US" b="1" dirty="0"/>
              <a:t>. S3. Impact of culture supernatants on autophagy induction. </a:t>
            </a:r>
            <a:r>
              <a:rPr lang="en-US" dirty="0"/>
              <a:t>Fresh</a:t>
            </a:r>
            <a:r>
              <a:rPr lang="en-US" b="1" dirty="0"/>
              <a:t> </a:t>
            </a:r>
            <a:r>
              <a:rPr lang="en-US" dirty="0"/>
              <a:t>M-Macs from two independent donors  (Donor 117 and 118) were cultured with 25 (v/v) % (A) or with 0 - 75% (v/v) (B)  of cell-free culture supernatants derived from miRCtrl- or miRAB40-transfected cells (Donor 111)  three days.  Autophagosome induction was quantified as described in the Materials and Methods.  As a positive control, miRAB40-transfected (A) and IFN (100 units/ml) treated M-Macs were included in the assays. Data </a:t>
            </a:r>
            <a:r>
              <a:rPr lang="en-US"/>
              <a:t>presents mean </a:t>
            </a:r>
            <a:r>
              <a:rPr lang="en-US" u="sng" dirty="0"/>
              <a:t>+</a:t>
            </a:r>
            <a:r>
              <a:rPr lang="en-US" dirty="0"/>
              <a:t> SD (</a:t>
            </a:r>
            <a:r>
              <a:rPr lang="en-US" i="1" dirty="0"/>
              <a:t>n</a:t>
            </a:r>
            <a:r>
              <a:rPr lang="en-US" dirty="0"/>
              <a:t>=3)</a:t>
            </a:r>
          </a:p>
        </p:txBody>
      </p:sp>
      <p:sp>
        <p:nvSpPr>
          <p:cNvPr id="9" name="TextBox 8">
            <a:extLst>
              <a:ext uri="{FF2B5EF4-FFF2-40B4-BE49-F238E27FC236}">
                <a16:creationId xmlns:a16="http://schemas.microsoft.com/office/drawing/2014/main" id="{419B1F3B-C13C-664D-990F-333F8A98C41F}"/>
              </a:ext>
            </a:extLst>
          </p:cNvPr>
          <p:cNvSpPr txBox="1"/>
          <p:nvPr/>
        </p:nvSpPr>
        <p:spPr>
          <a:xfrm>
            <a:off x="8161696" y="1041386"/>
            <a:ext cx="468398" cy="369332"/>
          </a:xfrm>
          <a:prstGeom prst="rect">
            <a:avLst/>
          </a:prstGeom>
          <a:noFill/>
        </p:spPr>
        <p:txBody>
          <a:bodyPr wrap="none" rtlCol="0">
            <a:spAutoFit/>
          </a:bodyPr>
          <a:lstStyle/>
          <a:p>
            <a:r>
              <a:rPr lang="en-US" b="1" dirty="0"/>
              <a:t>(B)</a:t>
            </a:r>
          </a:p>
        </p:txBody>
      </p:sp>
      <p:grpSp>
        <p:nvGrpSpPr>
          <p:cNvPr id="7" name="Group 6">
            <a:extLst>
              <a:ext uri="{FF2B5EF4-FFF2-40B4-BE49-F238E27FC236}">
                <a16:creationId xmlns:a16="http://schemas.microsoft.com/office/drawing/2014/main" id="{242020F0-68E3-F042-BCE0-3ACD1332D99C}"/>
              </a:ext>
            </a:extLst>
          </p:cNvPr>
          <p:cNvGrpSpPr/>
          <p:nvPr/>
        </p:nvGrpSpPr>
        <p:grpSpPr>
          <a:xfrm>
            <a:off x="6033322" y="1265677"/>
            <a:ext cx="4884233" cy="4129470"/>
            <a:chOff x="6033322" y="1265677"/>
            <a:chExt cx="4884233" cy="4129470"/>
          </a:xfrm>
        </p:grpSpPr>
        <p:graphicFrame>
          <p:nvGraphicFramePr>
            <p:cNvPr id="10" name="Chart 9">
              <a:extLst>
                <a:ext uri="{FF2B5EF4-FFF2-40B4-BE49-F238E27FC236}">
                  <a16:creationId xmlns:a16="http://schemas.microsoft.com/office/drawing/2014/main" id="{E03322E0-4122-AA4F-8D68-9D60F23A598F}"/>
                </a:ext>
              </a:extLst>
            </p:cNvPr>
            <p:cNvGraphicFramePr>
              <a:graphicFrameLocks/>
            </p:cNvGraphicFramePr>
            <p:nvPr>
              <p:extLst>
                <p:ext uri="{D42A27DB-BD31-4B8C-83A1-F6EECF244321}">
                  <p14:modId xmlns:p14="http://schemas.microsoft.com/office/powerpoint/2010/main" val="81919020"/>
                </p:ext>
              </p:extLst>
            </p:nvPr>
          </p:nvGraphicFramePr>
          <p:xfrm>
            <a:off x="6033322" y="1265677"/>
            <a:ext cx="4884233" cy="3837406"/>
          </p:xfrm>
          <a:graphic>
            <a:graphicData uri="http://schemas.openxmlformats.org/drawingml/2006/chart">
              <c:chart xmlns:c="http://schemas.openxmlformats.org/drawingml/2006/chart" xmlns:r="http://schemas.openxmlformats.org/officeDocument/2006/relationships" r:id="rId4"/>
            </a:graphicData>
          </a:graphic>
        </p:graphicFrame>
        <p:cxnSp>
          <p:nvCxnSpPr>
            <p:cNvPr id="11" name="Straight Connector 10">
              <a:extLst>
                <a:ext uri="{FF2B5EF4-FFF2-40B4-BE49-F238E27FC236}">
                  <a16:creationId xmlns:a16="http://schemas.microsoft.com/office/drawing/2014/main" id="{86F26070-D7CC-A842-8BC5-1AACCCBF22D2}"/>
                </a:ext>
              </a:extLst>
            </p:cNvPr>
            <p:cNvCxnSpPr/>
            <p:nvPr/>
          </p:nvCxnSpPr>
          <p:spPr>
            <a:xfrm>
              <a:off x="7079714" y="5076751"/>
              <a:ext cx="26323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A774B75-A2A6-6446-84F7-C082C23C9A25}"/>
                </a:ext>
              </a:extLst>
            </p:cNvPr>
            <p:cNvSpPr txBox="1"/>
            <p:nvPr/>
          </p:nvSpPr>
          <p:spPr>
            <a:xfrm>
              <a:off x="7873350" y="5118148"/>
              <a:ext cx="1204176"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 (v/v) of Sup</a:t>
              </a:r>
            </a:p>
          </p:txBody>
        </p:sp>
        <p:sp>
          <p:nvSpPr>
            <p:cNvPr id="5" name="TextBox 4">
              <a:extLst>
                <a:ext uri="{FF2B5EF4-FFF2-40B4-BE49-F238E27FC236}">
                  <a16:creationId xmlns:a16="http://schemas.microsoft.com/office/drawing/2014/main" id="{06F5814E-0283-D440-BE29-98FD257462F3}"/>
                </a:ext>
              </a:extLst>
            </p:cNvPr>
            <p:cNvSpPr txBox="1"/>
            <p:nvPr/>
          </p:nvSpPr>
          <p:spPr>
            <a:xfrm flipH="1">
              <a:off x="7222707" y="4799078"/>
              <a:ext cx="3265183"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0          5           25          50        75     IFN-</a:t>
              </a:r>
              <a:r>
                <a:rPr lang="en-US" sz="1200" b="1" dirty="0">
                  <a:latin typeface="Symbol" pitchFamily="2" charset="2"/>
                  <a:cs typeface="Arial" panose="020B0604020202020204" pitchFamily="34" charset="0"/>
                </a:rPr>
                <a:t>a</a:t>
              </a:r>
              <a:r>
                <a:rPr lang="en-US" sz="1200" b="1" dirty="0">
                  <a:latin typeface="Arial" panose="020B0604020202020204" pitchFamily="34" charset="0"/>
                  <a:cs typeface="Arial" panose="020B0604020202020204" pitchFamily="34" charset="0"/>
                </a:rPr>
                <a:t>   </a:t>
              </a:r>
            </a:p>
          </p:txBody>
        </p:sp>
      </p:grpSp>
      <p:sp>
        <p:nvSpPr>
          <p:cNvPr id="13" name="TextBox 12">
            <a:extLst>
              <a:ext uri="{FF2B5EF4-FFF2-40B4-BE49-F238E27FC236}">
                <a16:creationId xmlns:a16="http://schemas.microsoft.com/office/drawing/2014/main" id="{0AD29F95-7AC6-E047-9D02-0FFC301BADCB}"/>
              </a:ext>
            </a:extLst>
          </p:cNvPr>
          <p:cNvSpPr txBox="1"/>
          <p:nvPr/>
        </p:nvSpPr>
        <p:spPr>
          <a:xfrm>
            <a:off x="1656799" y="4794983"/>
            <a:ext cx="3553399" cy="461665"/>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Untreated    miRAB40-      miRCtrl.     miRAB40    </a:t>
            </a:r>
          </a:p>
          <a:p>
            <a:r>
              <a:rPr lang="en-US" sz="1200" b="1" dirty="0">
                <a:latin typeface="Arial" panose="020B0604020202020204" pitchFamily="34" charset="0"/>
                <a:cs typeface="Arial" panose="020B0604020202020204" pitchFamily="34" charset="0"/>
              </a:rPr>
              <a:t>                    transfected</a:t>
            </a:r>
          </a:p>
        </p:txBody>
      </p:sp>
      <p:cxnSp>
        <p:nvCxnSpPr>
          <p:cNvPr id="21" name="Straight Connector 20">
            <a:extLst>
              <a:ext uri="{FF2B5EF4-FFF2-40B4-BE49-F238E27FC236}">
                <a16:creationId xmlns:a16="http://schemas.microsoft.com/office/drawing/2014/main" id="{F536066D-5DCE-664F-B9D2-3B2077F352DF}"/>
              </a:ext>
            </a:extLst>
          </p:cNvPr>
          <p:cNvCxnSpPr/>
          <p:nvPr/>
        </p:nvCxnSpPr>
        <p:spPr>
          <a:xfrm>
            <a:off x="3585904" y="5122118"/>
            <a:ext cx="14859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04E4A19-CECC-40EF-9255-BDEE8BC36DC5}"/>
              </a:ext>
            </a:extLst>
          </p:cNvPr>
          <p:cNvSpPr txBox="1"/>
          <p:nvPr/>
        </p:nvSpPr>
        <p:spPr>
          <a:xfrm>
            <a:off x="1937651" y="1497258"/>
            <a:ext cx="1495847"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Donor 117</a:t>
            </a:r>
          </a:p>
        </p:txBody>
      </p:sp>
      <p:sp>
        <p:nvSpPr>
          <p:cNvPr id="18" name="TextBox 17">
            <a:extLst>
              <a:ext uri="{FF2B5EF4-FFF2-40B4-BE49-F238E27FC236}">
                <a16:creationId xmlns:a16="http://schemas.microsoft.com/office/drawing/2014/main" id="{2796C1BE-A963-4403-B917-9AC549354344}"/>
              </a:ext>
            </a:extLst>
          </p:cNvPr>
          <p:cNvSpPr txBox="1"/>
          <p:nvPr/>
        </p:nvSpPr>
        <p:spPr>
          <a:xfrm>
            <a:off x="7079714" y="1561896"/>
            <a:ext cx="1495847"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Donor 118</a:t>
            </a:r>
          </a:p>
        </p:txBody>
      </p:sp>
    </p:spTree>
    <p:extLst>
      <p:ext uri="{BB962C8B-B14F-4D97-AF65-F5344CB8AC3E}">
        <p14:creationId xmlns:p14="http://schemas.microsoft.com/office/powerpoint/2010/main" val="259833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2E366E-3DD9-7348-AB91-DD1495ADC023}"/>
              </a:ext>
            </a:extLst>
          </p:cNvPr>
          <p:cNvSpPr txBox="1"/>
          <p:nvPr/>
        </p:nvSpPr>
        <p:spPr>
          <a:xfrm>
            <a:off x="164009" y="103978"/>
            <a:ext cx="1379041" cy="369332"/>
          </a:xfrm>
          <a:prstGeom prst="rect">
            <a:avLst/>
          </a:prstGeom>
          <a:noFill/>
        </p:spPr>
        <p:txBody>
          <a:bodyPr wrap="square" rtlCol="0">
            <a:spAutoFit/>
          </a:bodyPr>
          <a:lstStyle/>
          <a:p>
            <a:r>
              <a:rPr lang="en-US" b="1" dirty="0"/>
              <a:t>S. Figure S4</a:t>
            </a:r>
          </a:p>
        </p:txBody>
      </p:sp>
      <p:grpSp>
        <p:nvGrpSpPr>
          <p:cNvPr id="39" name="Group 38">
            <a:extLst>
              <a:ext uri="{FF2B5EF4-FFF2-40B4-BE49-F238E27FC236}">
                <a16:creationId xmlns:a16="http://schemas.microsoft.com/office/drawing/2014/main" id="{B05E180A-F5D4-DB42-A145-E2BAAAF8A6D2}"/>
              </a:ext>
            </a:extLst>
          </p:cNvPr>
          <p:cNvGrpSpPr/>
          <p:nvPr/>
        </p:nvGrpSpPr>
        <p:grpSpPr>
          <a:xfrm>
            <a:off x="4144228" y="547043"/>
            <a:ext cx="3544676" cy="4712735"/>
            <a:chOff x="99560" y="200355"/>
            <a:chExt cx="5295496" cy="6902163"/>
          </a:xfrm>
        </p:grpSpPr>
        <p:grpSp>
          <p:nvGrpSpPr>
            <p:cNvPr id="13" name="Group 12">
              <a:extLst>
                <a:ext uri="{FF2B5EF4-FFF2-40B4-BE49-F238E27FC236}">
                  <a16:creationId xmlns:a16="http://schemas.microsoft.com/office/drawing/2014/main" id="{4F8A3504-D8D3-3945-ACFB-11B2EDB5D99F}"/>
                </a:ext>
              </a:extLst>
            </p:cNvPr>
            <p:cNvGrpSpPr/>
            <p:nvPr/>
          </p:nvGrpSpPr>
          <p:grpSpPr>
            <a:xfrm>
              <a:off x="436817" y="1444459"/>
              <a:ext cx="4958239" cy="4282192"/>
              <a:chOff x="2444726" y="1033865"/>
              <a:chExt cx="5735016" cy="4874013"/>
            </a:xfrm>
          </p:grpSpPr>
          <p:pic>
            <p:nvPicPr>
              <p:cNvPr id="8" name="Picture 7">
                <a:extLst>
                  <a:ext uri="{FF2B5EF4-FFF2-40B4-BE49-F238E27FC236}">
                    <a16:creationId xmlns:a16="http://schemas.microsoft.com/office/drawing/2014/main" id="{DAD5A029-F325-A64A-8121-17FF437514B9}"/>
                  </a:ext>
                </a:extLst>
              </p:cNvPr>
              <p:cNvPicPr>
                <a:picLocks noChangeAspect="1"/>
              </p:cNvPicPr>
              <p:nvPr/>
            </p:nvPicPr>
            <p:blipFill>
              <a:blip r:embed="rId3"/>
              <a:stretch>
                <a:fillRect/>
              </a:stretch>
            </p:blipFill>
            <p:spPr>
              <a:xfrm>
                <a:off x="2444726" y="1258626"/>
                <a:ext cx="5350554" cy="4649252"/>
              </a:xfrm>
              <a:prstGeom prst="rect">
                <a:avLst/>
              </a:prstGeom>
            </p:spPr>
          </p:pic>
          <p:sp>
            <p:nvSpPr>
              <p:cNvPr id="9" name="TextBox 8">
                <a:extLst>
                  <a:ext uri="{FF2B5EF4-FFF2-40B4-BE49-F238E27FC236}">
                    <a16:creationId xmlns:a16="http://schemas.microsoft.com/office/drawing/2014/main" id="{FE1E7356-537C-0D4F-B68E-BC47861AFFC3}"/>
                  </a:ext>
                </a:extLst>
              </p:cNvPr>
              <p:cNvSpPr txBox="1"/>
              <p:nvPr/>
            </p:nvSpPr>
            <p:spPr>
              <a:xfrm rot="18630642">
                <a:off x="1873275" y="2306264"/>
                <a:ext cx="1772167" cy="531831"/>
              </a:xfrm>
              <a:prstGeom prst="rect">
                <a:avLst/>
              </a:prstGeom>
              <a:solidFill>
                <a:schemeClr val="bg1"/>
              </a:solidFill>
            </p:spPr>
            <p:txBody>
              <a:bodyPr wrap="square" rtlCol="0">
                <a:spAutoFit/>
              </a:bodyPr>
              <a:lstStyle/>
              <a:p>
                <a:r>
                  <a:rPr lang="en-US" sz="1400" b="1" dirty="0">
                    <a:latin typeface="Arial" panose="020B0604020202020204" pitchFamily="34" charset="0"/>
                    <a:cs typeface="Arial" panose="020B0604020202020204" pitchFamily="34" charset="0"/>
                  </a:rPr>
                  <a:t>    Brass</a:t>
                </a:r>
              </a:p>
            </p:txBody>
          </p:sp>
          <p:sp>
            <p:nvSpPr>
              <p:cNvPr id="10" name="TextBox 9">
                <a:extLst>
                  <a:ext uri="{FF2B5EF4-FFF2-40B4-BE49-F238E27FC236}">
                    <a16:creationId xmlns:a16="http://schemas.microsoft.com/office/drawing/2014/main" id="{D4256F35-6961-1C48-B7E8-9CB2AE25E6FC}"/>
                  </a:ext>
                </a:extLst>
              </p:cNvPr>
              <p:cNvSpPr txBox="1"/>
              <p:nvPr/>
            </p:nvSpPr>
            <p:spPr>
              <a:xfrm>
                <a:off x="3027555" y="1033865"/>
                <a:ext cx="1818380" cy="590019"/>
              </a:xfrm>
              <a:prstGeom prst="rect">
                <a:avLst/>
              </a:prstGeom>
              <a:solidFill>
                <a:schemeClr val="bg1"/>
              </a:solidFill>
            </p:spPr>
            <p:txBody>
              <a:bodyPr wrap="square" bIns="0" rtlCol="0" anchor="b">
                <a:spAutoFit/>
              </a:bodyPr>
              <a:lstStyle/>
              <a:p>
                <a:r>
                  <a:rPr lang="en-US" sz="2000" dirty="0">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Zhou</a:t>
                </a:r>
              </a:p>
            </p:txBody>
          </p:sp>
          <p:sp>
            <p:nvSpPr>
              <p:cNvPr id="11" name="TextBox 10">
                <a:extLst>
                  <a:ext uri="{FF2B5EF4-FFF2-40B4-BE49-F238E27FC236}">
                    <a16:creationId xmlns:a16="http://schemas.microsoft.com/office/drawing/2014/main" id="{B7EFBA1C-4360-9C41-9A33-39B6DF0DCF32}"/>
                  </a:ext>
                </a:extLst>
              </p:cNvPr>
              <p:cNvSpPr txBox="1"/>
              <p:nvPr/>
            </p:nvSpPr>
            <p:spPr>
              <a:xfrm>
                <a:off x="4810123" y="1161773"/>
                <a:ext cx="2471446" cy="436101"/>
              </a:xfrm>
              <a:prstGeom prst="rect">
                <a:avLst/>
              </a:prstGeom>
              <a:solidFill>
                <a:schemeClr val="bg1"/>
              </a:solidFill>
            </p:spPr>
            <p:txBody>
              <a:bodyPr wrap="square" bIns="0" rtlCol="0" anchor="b">
                <a:spAutoFit/>
              </a:bodyPr>
              <a:lstStyle/>
              <a:p>
                <a:r>
                  <a:rPr lang="en-US" sz="1400" b="1" dirty="0">
                    <a:latin typeface="Arial" panose="020B0604020202020204" pitchFamily="34" charset="0"/>
                    <a:cs typeface="Arial" panose="020B0604020202020204" pitchFamily="34" charset="0"/>
                  </a:rPr>
                  <a:t>       Koning</a:t>
                </a:r>
              </a:p>
            </p:txBody>
          </p:sp>
          <p:sp>
            <p:nvSpPr>
              <p:cNvPr id="12" name="TextBox 11">
                <a:extLst>
                  <a:ext uri="{FF2B5EF4-FFF2-40B4-BE49-F238E27FC236}">
                    <a16:creationId xmlns:a16="http://schemas.microsoft.com/office/drawing/2014/main" id="{0B27D478-38F4-E041-BD36-D5E1A63048C9}"/>
                  </a:ext>
                </a:extLst>
              </p:cNvPr>
              <p:cNvSpPr txBox="1"/>
              <p:nvPr/>
            </p:nvSpPr>
            <p:spPr>
              <a:xfrm rot="2702109">
                <a:off x="6485101" y="2699035"/>
                <a:ext cx="2937228" cy="452055"/>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Predicted Targets</a:t>
                </a:r>
              </a:p>
            </p:txBody>
          </p:sp>
        </p:grpSp>
        <p:sp>
          <p:nvSpPr>
            <p:cNvPr id="3" name="TextBox 2">
              <a:extLst>
                <a:ext uri="{FF2B5EF4-FFF2-40B4-BE49-F238E27FC236}">
                  <a16:creationId xmlns:a16="http://schemas.microsoft.com/office/drawing/2014/main" id="{5D6FCCBD-FF8A-554F-B648-C2B3BCE610B3}"/>
                </a:ext>
              </a:extLst>
            </p:cNvPr>
            <p:cNvSpPr txBox="1"/>
            <p:nvPr/>
          </p:nvSpPr>
          <p:spPr>
            <a:xfrm flipH="1">
              <a:off x="99560" y="593115"/>
              <a:ext cx="618127" cy="540915"/>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B</a:t>
              </a:r>
            </a:p>
          </p:txBody>
        </p:sp>
        <p:sp>
          <p:nvSpPr>
            <p:cNvPr id="29" name="Rectangle 28">
              <a:extLst>
                <a:ext uri="{FF2B5EF4-FFF2-40B4-BE49-F238E27FC236}">
                  <a16:creationId xmlns:a16="http://schemas.microsoft.com/office/drawing/2014/main" id="{2FC6C826-750E-EF4E-ADE3-EBD3F948315E}"/>
                </a:ext>
              </a:extLst>
            </p:cNvPr>
            <p:cNvSpPr/>
            <p:nvPr/>
          </p:nvSpPr>
          <p:spPr>
            <a:xfrm>
              <a:off x="1399458" y="6227521"/>
              <a:ext cx="915635" cy="369333"/>
            </a:xfrm>
            <a:prstGeom prst="rect">
              <a:avLst/>
            </a:prstGeom>
          </p:spPr>
          <p:txBody>
            <a:bodyPr wrap="none">
              <a:spAutoFit/>
            </a:bodyPr>
            <a:lstStyle/>
            <a:p>
              <a:r>
                <a:rPr lang="en-US" b="1" dirty="0">
                  <a:solidFill>
                    <a:srgbClr val="FF0000"/>
                  </a:solidFill>
                  <a:latin typeface="Arial" panose="020B0604020202020204" pitchFamily="34" charset="0"/>
                  <a:ea typeface="Times New Roman" panose="02020603050405020304" pitchFamily="18" charset="0"/>
                </a:rPr>
                <a:t>HIBCH</a:t>
              </a:r>
              <a:endParaRPr lang="en-US" b="1" dirty="0">
                <a:solidFill>
                  <a:srgbClr val="FF0000"/>
                </a:solidFill>
              </a:endParaRPr>
            </a:p>
          </p:txBody>
        </p:sp>
        <p:cxnSp>
          <p:nvCxnSpPr>
            <p:cNvPr id="30" name="Straight Connector 29">
              <a:extLst>
                <a:ext uri="{FF2B5EF4-FFF2-40B4-BE49-F238E27FC236}">
                  <a16:creationId xmlns:a16="http://schemas.microsoft.com/office/drawing/2014/main" id="{B47788A0-FCE8-2E40-82B9-8331AF802476}"/>
                </a:ext>
              </a:extLst>
            </p:cNvPr>
            <p:cNvCxnSpPr>
              <a:cxnSpLocks/>
            </p:cNvCxnSpPr>
            <p:nvPr/>
          </p:nvCxnSpPr>
          <p:spPr>
            <a:xfrm flipH="1">
              <a:off x="2158795" y="5388667"/>
              <a:ext cx="463656" cy="6931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E6F75C5-6F92-B547-8C44-0662645DFA55}"/>
                </a:ext>
              </a:extLst>
            </p:cNvPr>
            <p:cNvCxnSpPr>
              <a:cxnSpLocks/>
            </p:cNvCxnSpPr>
            <p:nvPr/>
          </p:nvCxnSpPr>
          <p:spPr>
            <a:xfrm>
              <a:off x="3977625" y="4512071"/>
              <a:ext cx="64823" cy="12145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DFB45A-69B1-FA4D-84BC-ACAE118D25EA}"/>
                </a:ext>
              </a:extLst>
            </p:cNvPr>
            <p:cNvCxnSpPr>
              <a:cxnSpLocks/>
            </p:cNvCxnSpPr>
            <p:nvPr/>
          </p:nvCxnSpPr>
          <p:spPr>
            <a:xfrm flipV="1">
              <a:off x="3696174" y="1045734"/>
              <a:ext cx="716504" cy="18296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A32CFFF4-47E4-834F-BED9-B5AFBBCD803A}"/>
                </a:ext>
              </a:extLst>
            </p:cNvPr>
            <p:cNvSpPr/>
            <p:nvPr/>
          </p:nvSpPr>
          <p:spPr>
            <a:xfrm>
              <a:off x="3895956" y="200355"/>
              <a:ext cx="1456686" cy="946601"/>
            </a:xfrm>
            <a:prstGeom prst="rect">
              <a:avLst/>
            </a:prstGeom>
          </p:spPr>
          <p:txBody>
            <a:bodyPr wrap="square">
              <a:spAutoFit/>
            </a:bodyPr>
            <a:lstStyle/>
            <a:p>
              <a:r>
                <a:rPr lang="en-US" b="1" dirty="0">
                  <a:solidFill>
                    <a:srgbClr val="FF0000"/>
                  </a:solidFill>
                  <a:latin typeface="Arial" panose="020B0604020202020204" pitchFamily="34" charset="0"/>
                  <a:ea typeface="Times New Roman" panose="02020603050405020304" pitchFamily="18" charset="0"/>
                </a:rPr>
                <a:t>ETS2 </a:t>
              </a:r>
            </a:p>
            <a:p>
              <a:r>
                <a:rPr lang="en-US" b="1" dirty="0">
                  <a:solidFill>
                    <a:srgbClr val="FF0000"/>
                  </a:solidFill>
                  <a:latin typeface="Arial" panose="020B0604020202020204" pitchFamily="34" charset="0"/>
                  <a:ea typeface="Times New Roman" panose="02020603050405020304" pitchFamily="18" charset="0"/>
                </a:rPr>
                <a:t>DHX15</a:t>
              </a:r>
              <a:r>
                <a:rPr lang="en-US" b="1" dirty="0">
                  <a:solidFill>
                    <a:srgbClr val="FF0000"/>
                  </a:solidFill>
                </a:rPr>
                <a:t> </a:t>
              </a:r>
            </a:p>
          </p:txBody>
        </p:sp>
        <p:sp>
          <p:nvSpPr>
            <p:cNvPr id="38" name="Rectangle 37">
              <a:extLst>
                <a:ext uri="{FF2B5EF4-FFF2-40B4-BE49-F238E27FC236}">
                  <a16:creationId xmlns:a16="http://schemas.microsoft.com/office/drawing/2014/main" id="{34C2A819-32F4-5E4E-A814-00EDFE8E7302}"/>
                </a:ext>
              </a:extLst>
            </p:cNvPr>
            <p:cNvSpPr/>
            <p:nvPr/>
          </p:nvSpPr>
          <p:spPr>
            <a:xfrm>
              <a:off x="3333723" y="5750230"/>
              <a:ext cx="2058807" cy="1352288"/>
            </a:xfrm>
            <a:prstGeom prst="rect">
              <a:avLst/>
            </a:prstGeom>
          </p:spPr>
          <p:txBody>
            <a:bodyPr wrap="square">
              <a:spAutoFit/>
            </a:bodyPr>
            <a:lstStyle/>
            <a:p>
              <a:r>
                <a:rPr lang="en-US" b="1" dirty="0">
                  <a:solidFill>
                    <a:srgbClr val="FF0000"/>
                  </a:solidFill>
                  <a:latin typeface="Arial" panose="020B0604020202020204" pitchFamily="34" charset="0"/>
                  <a:ea typeface="Times New Roman" panose="02020603050405020304" pitchFamily="18" charset="0"/>
                </a:rPr>
                <a:t>TBL1X</a:t>
              </a:r>
            </a:p>
            <a:p>
              <a:r>
                <a:rPr lang="en-US" b="1" dirty="0">
                  <a:solidFill>
                    <a:srgbClr val="FF0000"/>
                  </a:solidFill>
                  <a:latin typeface="Arial" panose="020B0604020202020204" pitchFamily="34" charset="0"/>
                  <a:ea typeface="Times New Roman" panose="02020603050405020304" pitchFamily="18" charset="0"/>
                </a:rPr>
                <a:t>SLC24A1</a:t>
              </a:r>
            </a:p>
            <a:p>
              <a:r>
                <a:rPr lang="en-US" b="1" dirty="0">
                  <a:solidFill>
                    <a:srgbClr val="FF0000"/>
                  </a:solidFill>
                  <a:latin typeface="Arial" panose="020B0604020202020204" pitchFamily="34" charset="0"/>
                  <a:ea typeface="Times New Roman" panose="02020603050405020304" pitchFamily="18" charset="0"/>
                </a:rPr>
                <a:t>MAP3K7</a:t>
              </a:r>
              <a:endParaRPr lang="en-US" b="1" dirty="0">
                <a:solidFill>
                  <a:srgbClr val="FF0000"/>
                </a:solidFill>
              </a:endParaRPr>
            </a:p>
          </p:txBody>
        </p:sp>
      </p:grpSp>
      <p:sp>
        <p:nvSpPr>
          <p:cNvPr id="40" name="TextBox 39">
            <a:extLst>
              <a:ext uri="{FF2B5EF4-FFF2-40B4-BE49-F238E27FC236}">
                <a16:creationId xmlns:a16="http://schemas.microsoft.com/office/drawing/2014/main" id="{227A0860-F024-7F41-8964-5FB785EB9F1D}"/>
              </a:ext>
            </a:extLst>
          </p:cNvPr>
          <p:cNvSpPr txBox="1"/>
          <p:nvPr/>
        </p:nvSpPr>
        <p:spPr>
          <a:xfrm flipH="1">
            <a:off x="478255" y="843820"/>
            <a:ext cx="41375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a:t>
            </a:r>
          </a:p>
        </p:txBody>
      </p:sp>
      <p:grpSp>
        <p:nvGrpSpPr>
          <p:cNvPr id="4" name="Group 3">
            <a:extLst>
              <a:ext uri="{FF2B5EF4-FFF2-40B4-BE49-F238E27FC236}">
                <a16:creationId xmlns:a16="http://schemas.microsoft.com/office/drawing/2014/main" id="{69C5677E-DC6A-3243-81D5-D0A3C76A42B9}"/>
              </a:ext>
            </a:extLst>
          </p:cNvPr>
          <p:cNvGrpSpPr/>
          <p:nvPr/>
        </p:nvGrpSpPr>
        <p:grpSpPr>
          <a:xfrm>
            <a:off x="7908016" y="496347"/>
            <a:ext cx="3904449" cy="4760734"/>
            <a:chOff x="7908016" y="496347"/>
            <a:chExt cx="3904449" cy="4760734"/>
          </a:xfrm>
        </p:grpSpPr>
        <p:sp>
          <p:nvSpPr>
            <p:cNvPr id="15" name="TextBox 14">
              <a:extLst>
                <a:ext uri="{FF2B5EF4-FFF2-40B4-BE49-F238E27FC236}">
                  <a16:creationId xmlns:a16="http://schemas.microsoft.com/office/drawing/2014/main" id="{4256C71D-EF2B-0E48-9FFA-2F09F99DDED2}"/>
                </a:ext>
              </a:extLst>
            </p:cNvPr>
            <p:cNvSpPr txBox="1"/>
            <p:nvPr/>
          </p:nvSpPr>
          <p:spPr>
            <a:xfrm flipH="1">
              <a:off x="7955324" y="754928"/>
              <a:ext cx="361995"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C</a:t>
              </a:r>
            </a:p>
          </p:txBody>
        </p:sp>
        <p:grpSp>
          <p:nvGrpSpPr>
            <p:cNvPr id="31" name="Group 30">
              <a:extLst>
                <a:ext uri="{FF2B5EF4-FFF2-40B4-BE49-F238E27FC236}">
                  <a16:creationId xmlns:a16="http://schemas.microsoft.com/office/drawing/2014/main" id="{2BC681FE-58DE-8548-BEA2-37649A2D1977}"/>
                </a:ext>
              </a:extLst>
            </p:cNvPr>
            <p:cNvGrpSpPr/>
            <p:nvPr/>
          </p:nvGrpSpPr>
          <p:grpSpPr>
            <a:xfrm>
              <a:off x="8276672" y="1525413"/>
              <a:ext cx="3135715" cy="2794935"/>
              <a:chOff x="6435993" y="1881551"/>
              <a:chExt cx="4055695" cy="3277483"/>
            </a:xfrm>
          </p:grpSpPr>
          <p:grpSp>
            <p:nvGrpSpPr>
              <p:cNvPr id="26" name="Group 25">
                <a:extLst>
                  <a:ext uri="{FF2B5EF4-FFF2-40B4-BE49-F238E27FC236}">
                    <a16:creationId xmlns:a16="http://schemas.microsoft.com/office/drawing/2014/main" id="{6F27EEB3-38CE-6B47-A121-C40C916E808B}"/>
                  </a:ext>
                </a:extLst>
              </p:cNvPr>
              <p:cNvGrpSpPr/>
              <p:nvPr/>
            </p:nvGrpSpPr>
            <p:grpSpPr>
              <a:xfrm>
                <a:off x="6435993" y="1960857"/>
                <a:ext cx="4055695" cy="3198177"/>
                <a:chOff x="6435993" y="1976240"/>
                <a:chExt cx="4055695" cy="3198177"/>
              </a:xfrm>
            </p:grpSpPr>
            <p:pic>
              <p:nvPicPr>
                <p:cNvPr id="14" name="Picture 13">
                  <a:extLst>
                    <a:ext uri="{FF2B5EF4-FFF2-40B4-BE49-F238E27FC236}">
                      <a16:creationId xmlns:a16="http://schemas.microsoft.com/office/drawing/2014/main" id="{154F985E-F575-AF48-922C-892108B18797}"/>
                    </a:ext>
                  </a:extLst>
                </p:cNvPr>
                <p:cNvPicPr>
                  <a:picLocks noChangeAspect="1"/>
                </p:cNvPicPr>
                <p:nvPr/>
              </p:nvPicPr>
              <p:blipFill>
                <a:blip r:embed="rId4"/>
                <a:stretch>
                  <a:fillRect/>
                </a:stretch>
              </p:blipFill>
              <p:spPr>
                <a:xfrm>
                  <a:off x="6435993" y="2019240"/>
                  <a:ext cx="4055695" cy="3155177"/>
                </a:xfrm>
                <a:prstGeom prst="rect">
                  <a:avLst/>
                </a:prstGeom>
              </p:spPr>
            </p:pic>
            <p:sp>
              <p:nvSpPr>
                <p:cNvPr id="22" name="Rectangle 21">
                  <a:extLst>
                    <a:ext uri="{FF2B5EF4-FFF2-40B4-BE49-F238E27FC236}">
                      <a16:creationId xmlns:a16="http://schemas.microsoft.com/office/drawing/2014/main" id="{D11913CF-1FC5-BB4C-9311-4655D4D03E6C}"/>
                    </a:ext>
                  </a:extLst>
                </p:cNvPr>
                <p:cNvSpPr/>
                <p:nvPr/>
              </p:nvSpPr>
              <p:spPr>
                <a:xfrm>
                  <a:off x="9166350" y="1976240"/>
                  <a:ext cx="1068425" cy="297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967D2BE3-EB04-7C49-A521-1DF8C0F42E48}"/>
                  </a:ext>
                </a:extLst>
              </p:cNvPr>
              <p:cNvSpPr txBox="1"/>
              <p:nvPr/>
            </p:nvSpPr>
            <p:spPr>
              <a:xfrm>
                <a:off x="8113191" y="1881551"/>
                <a:ext cx="2236503" cy="306777"/>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Predicted Targets</a:t>
                </a:r>
              </a:p>
            </p:txBody>
          </p:sp>
        </p:grpSp>
        <p:sp>
          <p:nvSpPr>
            <p:cNvPr id="7" name="Rectangle 6">
              <a:extLst>
                <a:ext uri="{FF2B5EF4-FFF2-40B4-BE49-F238E27FC236}">
                  <a16:creationId xmlns:a16="http://schemas.microsoft.com/office/drawing/2014/main" id="{BE151A3F-FE18-A349-824F-26AC8A71F182}"/>
                </a:ext>
              </a:extLst>
            </p:cNvPr>
            <p:cNvSpPr/>
            <p:nvPr/>
          </p:nvSpPr>
          <p:spPr>
            <a:xfrm>
              <a:off x="8930222" y="4887749"/>
              <a:ext cx="1061884" cy="369332"/>
            </a:xfrm>
            <a:prstGeom prst="rect">
              <a:avLst/>
            </a:prstGeom>
          </p:spPr>
          <p:txBody>
            <a:bodyPr wrap="square">
              <a:spAutoFit/>
            </a:bodyPr>
            <a:lstStyle/>
            <a:p>
              <a:r>
                <a:rPr lang="en-US" b="1" dirty="0">
                  <a:solidFill>
                    <a:srgbClr val="FF0000"/>
                  </a:solidFill>
                  <a:latin typeface="Arial" panose="020B0604020202020204" pitchFamily="34" charset="0"/>
                  <a:ea typeface="Times New Roman" panose="02020603050405020304" pitchFamily="18" charset="0"/>
                </a:rPr>
                <a:t>PIK3C3</a:t>
              </a:r>
              <a:endParaRPr lang="en-US" b="1" dirty="0">
                <a:solidFill>
                  <a:srgbClr val="FF0000"/>
                </a:solidFill>
              </a:endParaRPr>
            </a:p>
          </p:txBody>
        </p:sp>
        <p:sp>
          <p:nvSpPr>
            <p:cNvPr id="23" name="Rectangle 22">
              <a:extLst>
                <a:ext uri="{FF2B5EF4-FFF2-40B4-BE49-F238E27FC236}">
                  <a16:creationId xmlns:a16="http://schemas.microsoft.com/office/drawing/2014/main" id="{88A34C67-8B6D-4440-B13E-666036392BAD}"/>
                </a:ext>
              </a:extLst>
            </p:cNvPr>
            <p:cNvSpPr/>
            <p:nvPr/>
          </p:nvSpPr>
          <p:spPr>
            <a:xfrm>
              <a:off x="7908016" y="3903627"/>
              <a:ext cx="917239" cy="369332"/>
            </a:xfrm>
            <a:prstGeom prst="rect">
              <a:avLst/>
            </a:prstGeom>
          </p:spPr>
          <p:txBody>
            <a:bodyPr wrap="none">
              <a:spAutoFit/>
            </a:bodyPr>
            <a:lstStyle/>
            <a:p>
              <a:r>
                <a:rPr lang="en-US" b="1" dirty="0">
                  <a:solidFill>
                    <a:srgbClr val="FF0000"/>
                  </a:solidFill>
                  <a:latin typeface="Arial" panose="020B0604020202020204" pitchFamily="34" charset="0"/>
                  <a:ea typeface="Times New Roman" panose="02020603050405020304" pitchFamily="18" charset="0"/>
                </a:rPr>
                <a:t>ITGB1</a:t>
              </a:r>
              <a:r>
                <a:rPr lang="en-US" b="1" dirty="0">
                  <a:solidFill>
                    <a:srgbClr val="FF0000"/>
                  </a:solidFill>
                </a:rPr>
                <a:t> </a:t>
              </a:r>
            </a:p>
          </p:txBody>
        </p:sp>
        <p:sp>
          <p:nvSpPr>
            <p:cNvPr id="25" name="Rectangle 24">
              <a:extLst>
                <a:ext uri="{FF2B5EF4-FFF2-40B4-BE49-F238E27FC236}">
                  <a16:creationId xmlns:a16="http://schemas.microsoft.com/office/drawing/2014/main" id="{E6ED27B4-FA46-6F4C-A93F-36BAD1F2CCF7}"/>
                </a:ext>
              </a:extLst>
            </p:cNvPr>
            <p:cNvSpPr/>
            <p:nvPr/>
          </p:nvSpPr>
          <p:spPr>
            <a:xfrm>
              <a:off x="9221370" y="496347"/>
              <a:ext cx="1155769" cy="923330"/>
            </a:xfrm>
            <a:prstGeom prst="rect">
              <a:avLst/>
            </a:prstGeom>
          </p:spPr>
          <p:txBody>
            <a:bodyPr wrap="square">
              <a:spAutoFit/>
            </a:bodyPr>
            <a:lstStyle/>
            <a:p>
              <a:r>
                <a:rPr lang="en-US" b="1" dirty="0">
                  <a:solidFill>
                    <a:srgbClr val="FF0000"/>
                  </a:solidFill>
                  <a:latin typeface="Arial" panose="020B0604020202020204" pitchFamily="34" charset="0"/>
                  <a:ea typeface="Times New Roman" panose="02020603050405020304" pitchFamily="18" charset="0"/>
                </a:rPr>
                <a:t>SIK1</a:t>
              </a:r>
            </a:p>
            <a:p>
              <a:r>
                <a:rPr lang="en-US" b="1" dirty="0">
                  <a:solidFill>
                    <a:srgbClr val="FF0000"/>
                  </a:solidFill>
                  <a:latin typeface="Arial" panose="020B0604020202020204" pitchFamily="34" charset="0"/>
                  <a:ea typeface="Times New Roman" panose="02020603050405020304" pitchFamily="18" charset="0"/>
                </a:rPr>
                <a:t>RAB9A</a:t>
              </a:r>
            </a:p>
            <a:p>
              <a:r>
                <a:rPr lang="en-US" b="1" dirty="0">
                  <a:solidFill>
                    <a:srgbClr val="FF0000"/>
                  </a:solidFill>
                  <a:latin typeface="Arial" panose="020B0604020202020204" pitchFamily="34" charset="0"/>
                  <a:ea typeface="Times New Roman" panose="02020603050405020304" pitchFamily="18" charset="0"/>
                </a:rPr>
                <a:t>NRAS</a:t>
              </a:r>
              <a:endParaRPr lang="en-US" b="1" dirty="0">
                <a:solidFill>
                  <a:srgbClr val="FF0000"/>
                </a:solidFill>
              </a:endParaRPr>
            </a:p>
          </p:txBody>
        </p:sp>
        <p:cxnSp>
          <p:nvCxnSpPr>
            <p:cNvPr id="5" name="Straight Connector 4">
              <a:extLst>
                <a:ext uri="{FF2B5EF4-FFF2-40B4-BE49-F238E27FC236}">
                  <a16:creationId xmlns:a16="http://schemas.microsoft.com/office/drawing/2014/main" id="{FFCE0B01-35AE-FE40-8092-A2B13D27237A}"/>
                </a:ext>
              </a:extLst>
            </p:cNvPr>
            <p:cNvCxnSpPr>
              <a:cxnSpLocks/>
            </p:cNvCxnSpPr>
            <p:nvPr/>
          </p:nvCxnSpPr>
          <p:spPr>
            <a:xfrm flipH="1">
              <a:off x="9324673" y="3541725"/>
              <a:ext cx="347690" cy="1372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3C40F58-E507-444F-B06A-DA64D6B8F229}"/>
                </a:ext>
              </a:extLst>
            </p:cNvPr>
            <p:cNvCxnSpPr>
              <a:cxnSpLocks/>
            </p:cNvCxnSpPr>
            <p:nvPr/>
          </p:nvCxnSpPr>
          <p:spPr>
            <a:xfrm flipH="1">
              <a:off x="8223921" y="3398477"/>
              <a:ext cx="714695" cy="6897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7DBDF8B-009B-E74E-A45A-C9F10D8699B4}"/>
                </a:ext>
              </a:extLst>
            </p:cNvPr>
            <p:cNvCxnSpPr>
              <a:cxnSpLocks/>
            </p:cNvCxnSpPr>
            <p:nvPr/>
          </p:nvCxnSpPr>
          <p:spPr>
            <a:xfrm flipH="1" flipV="1">
              <a:off x="10454109" y="2561394"/>
              <a:ext cx="596386" cy="13422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4D6DEB2C-76A7-AE4E-AA4F-A4EF98EA0620}"/>
                </a:ext>
              </a:extLst>
            </p:cNvPr>
            <p:cNvSpPr/>
            <p:nvPr/>
          </p:nvSpPr>
          <p:spPr>
            <a:xfrm>
              <a:off x="10497681" y="3884017"/>
              <a:ext cx="1314784" cy="369332"/>
            </a:xfrm>
            <a:prstGeom prst="rect">
              <a:avLst/>
            </a:prstGeom>
          </p:spPr>
          <p:txBody>
            <a:bodyPr wrap="none">
              <a:spAutoFit/>
            </a:bodyPr>
            <a:lstStyle/>
            <a:p>
              <a:r>
                <a:rPr lang="en-US" b="1" dirty="0">
                  <a:solidFill>
                    <a:srgbClr val="FF0000"/>
                  </a:solidFill>
                  <a:latin typeface="Arial" panose="020B0604020202020204" pitchFamily="34" charset="0"/>
                  <a:ea typeface="Times New Roman" panose="02020603050405020304" pitchFamily="18" charset="0"/>
                </a:rPr>
                <a:t>KIAA1524</a:t>
              </a:r>
              <a:r>
                <a:rPr lang="en-US" b="1" dirty="0">
                  <a:solidFill>
                    <a:srgbClr val="FF0000"/>
                  </a:solidFill>
                </a:rPr>
                <a:t> </a:t>
              </a:r>
            </a:p>
          </p:txBody>
        </p:sp>
        <p:cxnSp>
          <p:nvCxnSpPr>
            <p:cNvPr id="18" name="Straight Connector 17">
              <a:extLst>
                <a:ext uri="{FF2B5EF4-FFF2-40B4-BE49-F238E27FC236}">
                  <a16:creationId xmlns:a16="http://schemas.microsoft.com/office/drawing/2014/main" id="{77519000-8406-6B4C-BE59-F9C29BF2ADAF}"/>
                </a:ext>
              </a:extLst>
            </p:cNvPr>
            <p:cNvCxnSpPr>
              <a:cxnSpLocks/>
            </p:cNvCxnSpPr>
            <p:nvPr/>
          </p:nvCxnSpPr>
          <p:spPr>
            <a:xfrm flipV="1">
              <a:off x="9606567" y="1466683"/>
              <a:ext cx="0" cy="7438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A59C7BC3-AC4D-4E4F-A4D0-0D4DD7E96A54}"/>
                </a:ext>
              </a:extLst>
            </p:cNvPr>
            <p:cNvSpPr txBox="1"/>
            <p:nvPr/>
          </p:nvSpPr>
          <p:spPr>
            <a:xfrm rot="21412685">
              <a:off x="8102151" y="1580091"/>
              <a:ext cx="1392723" cy="261610"/>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     Autophagy</a:t>
              </a:r>
            </a:p>
          </p:txBody>
        </p:sp>
        <p:sp>
          <p:nvSpPr>
            <p:cNvPr id="42" name="TextBox 41">
              <a:extLst>
                <a:ext uri="{FF2B5EF4-FFF2-40B4-BE49-F238E27FC236}">
                  <a16:creationId xmlns:a16="http://schemas.microsoft.com/office/drawing/2014/main" id="{46C9CB4E-75D5-6943-A7BB-43361F3DE2F2}"/>
                </a:ext>
              </a:extLst>
            </p:cNvPr>
            <p:cNvSpPr txBox="1"/>
            <p:nvPr/>
          </p:nvSpPr>
          <p:spPr>
            <a:xfrm rot="18378720">
              <a:off x="7936592" y="2223483"/>
              <a:ext cx="986333" cy="261610"/>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 </a:t>
              </a:r>
              <a:r>
                <a:rPr lang="en-US" sz="1400" b="1" dirty="0" err="1">
                  <a:latin typeface="Arial" panose="020B0604020202020204" pitchFamily="34" charset="0"/>
                  <a:cs typeface="Arial" panose="020B0604020202020204" pitchFamily="34" charset="0"/>
                </a:rPr>
                <a:t>LuHADb</a:t>
              </a:r>
              <a:endParaRPr lang="en-US" sz="1400" b="1" dirty="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A1053019-7CFA-564E-AC43-FDCC874E7DB8}"/>
                </a:ext>
              </a:extLst>
            </p:cNvPr>
            <p:cNvSpPr txBox="1"/>
            <p:nvPr/>
          </p:nvSpPr>
          <p:spPr>
            <a:xfrm rot="3033510">
              <a:off x="10347914" y="2264263"/>
              <a:ext cx="1465121" cy="261610"/>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     </a:t>
              </a:r>
              <a:r>
                <a:rPr lang="en-US" sz="1400" b="1" dirty="0" err="1">
                  <a:latin typeface="Arial" panose="020B0604020202020204" pitchFamily="34" charset="0"/>
                  <a:cs typeface="Arial" panose="020B0604020202020204" pitchFamily="34" charset="0"/>
                </a:rPr>
                <a:t>HAMdb</a:t>
              </a:r>
              <a:endParaRPr lang="en-US" sz="1400" b="1" dirty="0">
                <a:latin typeface="Arial" panose="020B0604020202020204" pitchFamily="34" charset="0"/>
                <a:cs typeface="Arial" panose="020B0604020202020204" pitchFamily="34" charset="0"/>
              </a:endParaRPr>
            </a:p>
          </p:txBody>
        </p:sp>
      </p:grpSp>
      <p:grpSp>
        <p:nvGrpSpPr>
          <p:cNvPr id="70" name="Group 69">
            <a:extLst>
              <a:ext uri="{FF2B5EF4-FFF2-40B4-BE49-F238E27FC236}">
                <a16:creationId xmlns:a16="http://schemas.microsoft.com/office/drawing/2014/main" id="{A70A4434-8D67-B14B-A37A-759649B2E783}"/>
              </a:ext>
            </a:extLst>
          </p:cNvPr>
          <p:cNvGrpSpPr/>
          <p:nvPr/>
        </p:nvGrpSpPr>
        <p:grpSpPr>
          <a:xfrm>
            <a:off x="288271" y="1720082"/>
            <a:ext cx="4038448" cy="2954943"/>
            <a:chOff x="181280" y="2085466"/>
            <a:chExt cx="4038448" cy="2954943"/>
          </a:xfrm>
        </p:grpSpPr>
        <p:grpSp>
          <p:nvGrpSpPr>
            <p:cNvPr id="32" name="Group 31">
              <a:extLst>
                <a:ext uri="{FF2B5EF4-FFF2-40B4-BE49-F238E27FC236}">
                  <a16:creationId xmlns:a16="http://schemas.microsoft.com/office/drawing/2014/main" id="{01A091D6-C666-7E45-B7C9-4AEC008D72FE}"/>
                </a:ext>
              </a:extLst>
            </p:cNvPr>
            <p:cNvGrpSpPr/>
            <p:nvPr/>
          </p:nvGrpSpPr>
          <p:grpSpPr>
            <a:xfrm>
              <a:off x="181280" y="2133712"/>
              <a:ext cx="4038448" cy="2906697"/>
              <a:chOff x="502557" y="1683624"/>
              <a:chExt cx="5367656" cy="3996295"/>
            </a:xfrm>
          </p:grpSpPr>
          <p:pic>
            <p:nvPicPr>
              <p:cNvPr id="34" name="Picture 33">
                <a:extLst>
                  <a:ext uri="{FF2B5EF4-FFF2-40B4-BE49-F238E27FC236}">
                    <a16:creationId xmlns:a16="http://schemas.microsoft.com/office/drawing/2014/main" id="{8E520AB5-1E5E-5643-9389-3D027D28E545}"/>
                  </a:ext>
                </a:extLst>
              </p:cNvPr>
              <p:cNvPicPr>
                <a:picLocks noChangeAspect="1"/>
              </p:cNvPicPr>
              <p:nvPr/>
            </p:nvPicPr>
            <p:blipFill>
              <a:blip r:embed="rId5"/>
              <a:stretch>
                <a:fillRect/>
              </a:stretch>
            </p:blipFill>
            <p:spPr>
              <a:xfrm>
                <a:off x="502557" y="1683624"/>
                <a:ext cx="4590496" cy="3996295"/>
              </a:xfrm>
              <a:prstGeom prst="rect">
                <a:avLst/>
              </a:prstGeom>
            </p:spPr>
          </p:pic>
          <p:sp>
            <p:nvSpPr>
              <p:cNvPr id="36" name="TextBox 35">
                <a:extLst>
                  <a:ext uri="{FF2B5EF4-FFF2-40B4-BE49-F238E27FC236}">
                    <a16:creationId xmlns:a16="http://schemas.microsoft.com/office/drawing/2014/main" id="{F9E707E8-F2D9-8744-8119-62170654BA40}"/>
                  </a:ext>
                </a:extLst>
              </p:cNvPr>
              <p:cNvSpPr txBox="1"/>
              <p:nvPr/>
            </p:nvSpPr>
            <p:spPr>
              <a:xfrm rot="2684682">
                <a:off x="4071021" y="2666662"/>
                <a:ext cx="1799192" cy="423150"/>
              </a:xfrm>
              <a:prstGeom prst="rect">
                <a:avLst/>
              </a:prstGeom>
              <a:solidFill>
                <a:schemeClr val="bg1"/>
              </a:solidFill>
            </p:spPr>
            <p:txBody>
              <a:bodyPr wrap="square" rtlCol="0">
                <a:spAutoFit/>
              </a:bodyPr>
              <a:lstStyle/>
              <a:p>
                <a:r>
                  <a:rPr lang="en-US" sz="1400" b="1" dirty="0">
                    <a:latin typeface="Arial" panose="020B0604020202020204" pitchFamily="34" charset="0"/>
                    <a:cs typeface="Arial" panose="020B0604020202020204" pitchFamily="34" charset="0"/>
                  </a:rPr>
                  <a:t>TargetScan</a:t>
                </a:r>
              </a:p>
            </p:txBody>
          </p:sp>
        </p:grpSp>
        <p:sp>
          <p:nvSpPr>
            <p:cNvPr id="67" name="TextBox 66">
              <a:extLst>
                <a:ext uri="{FF2B5EF4-FFF2-40B4-BE49-F238E27FC236}">
                  <a16:creationId xmlns:a16="http://schemas.microsoft.com/office/drawing/2014/main" id="{EF7CE45F-98DA-2449-B746-0110131A2302}"/>
                </a:ext>
              </a:extLst>
            </p:cNvPr>
            <p:cNvSpPr txBox="1"/>
            <p:nvPr/>
          </p:nvSpPr>
          <p:spPr>
            <a:xfrm>
              <a:off x="2224434" y="2085466"/>
              <a:ext cx="1095062" cy="261610"/>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miRanda</a:t>
              </a:r>
            </a:p>
          </p:txBody>
        </p:sp>
        <p:sp>
          <p:nvSpPr>
            <p:cNvPr id="68" name="TextBox 67">
              <a:extLst>
                <a:ext uri="{FF2B5EF4-FFF2-40B4-BE49-F238E27FC236}">
                  <a16:creationId xmlns:a16="http://schemas.microsoft.com/office/drawing/2014/main" id="{E2E2DDD8-8B4E-6C49-B036-1D9B4921CCE7}"/>
                </a:ext>
              </a:extLst>
            </p:cNvPr>
            <p:cNvSpPr txBox="1"/>
            <p:nvPr/>
          </p:nvSpPr>
          <p:spPr>
            <a:xfrm>
              <a:off x="532380" y="2095919"/>
              <a:ext cx="1136909" cy="261610"/>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MR-microT</a:t>
              </a:r>
            </a:p>
          </p:txBody>
        </p:sp>
        <p:sp>
          <p:nvSpPr>
            <p:cNvPr id="69" name="TextBox 68">
              <a:extLst>
                <a:ext uri="{FF2B5EF4-FFF2-40B4-BE49-F238E27FC236}">
                  <a16:creationId xmlns:a16="http://schemas.microsoft.com/office/drawing/2014/main" id="{B5003CDC-5B94-9640-8D00-CE43387497E0}"/>
                </a:ext>
              </a:extLst>
            </p:cNvPr>
            <p:cNvSpPr txBox="1"/>
            <p:nvPr/>
          </p:nvSpPr>
          <p:spPr>
            <a:xfrm rot="18877894">
              <a:off x="33881" y="2731414"/>
              <a:ext cx="873795" cy="261610"/>
            </a:xfrm>
            <a:prstGeom prst="rect">
              <a:avLst/>
            </a:prstGeom>
            <a:solidFill>
              <a:schemeClr val="bg1"/>
            </a:solidFill>
          </p:spPr>
          <p:txBody>
            <a:bodyPr wrap="square" bIns="0" rtlCol="0">
              <a:spAutoFit/>
            </a:bodyPr>
            <a:lstStyle/>
            <a:p>
              <a:r>
                <a:rPr lang="en-US" sz="1400" b="1" dirty="0">
                  <a:latin typeface="Arial" panose="020B0604020202020204" pitchFamily="34" charset="0"/>
                  <a:cs typeface="Arial" panose="020B0604020202020204" pitchFamily="34" charset="0"/>
                </a:rPr>
                <a:t>miRDB</a:t>
              </a:r>
            </a:p>
          </p:txBody>
        </p:sp>
      </p:grpSp>
      <p:sp>
        <p:nvSpPr>
          <p:cNvPr id="6" name="Rectangle 5">
            <a:extLst>
              <a:ext uri="{FF2B5EF4-FFF2-40B4-BE49-F238E27FC236}">
                <a16:creationId xmlns:a16="http://schemas.microsoft.com/office/drawing/2014/main" id="{FF6FF48F-C133-CB48-AA47-52025DC5D5E0}"/>
              </a:ext>
            </a:extLst>
          </p:cNvPr>
          <p:cNvSpPr/>
          <p:nvPr/>
        </p:nvSpPr>
        <p:spPr>
          <a:xfrm>
            <a:off x="164009" y="5282918"/>
            <a:ext cx="12001042" cy="1477328"/>
          </a:xfrm>
          <a:prstGeom prst="rect">
            <a:avLst/>
          </a:prstGeom>
        </p:spPr>
        <p:txBody>
          <a:bodyPr wrap="square">
            <a:spAutoFit/>
          </a:bodyPr>
          <a:lstStyle/>
          <a:p>
            <a:r>
              <a:rPr lang="en-US" b="1" dirty="0">
                <a:solidFill>
                  <a:srgbClr val="000000"/>
                </a:solidFill>
                <a:latin typeface="Arial" panose="020B0604020202020204" pitchFamily="34" charset="0"/>
                <a:ea typeface="Times New Roman" panose="02020603050405020304" pitchFamily="18" charset="0"/>
                <a:cs typeface="Arial" panose="020B0604020202020204" pitchFamily="34" charset="0"/>
              </a:rPr>
              <a:t>S. Figure S4. Target prediction analysis of miRAB40</a:t>
            </a:r>
            <a:r>
              <a:rPr lang="en-US" sz="1050" b="1" dirty="0">
                <a:latin typeface="Arial" panose="020B0604020202020204" pitchFamily="34" charset="0"/>
                <a:ea typeface="Times New Roman" panose="02020603050405020304" pitchFamily="18" charset="0"/>
                <a:cs typeface="Arial" panose="020B0604020202020204" pitchFamily="34" charset="0"/>
              </a:rPr>
              <a:t>.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(A) Target prediction analysis for miRAB40 were performed using miRDB, MR-microT, miRanda, and Target Scan as described in the Materials and Methods. To identify commonly predicted target genes, Venn diagram analysis was performed. (B, C) The predicted genes of miRAB40  were compared with HDFs (B) or autophagy data bases (C). The genes overlapped with the predicted target genes and each data base are listed in the diagrams.</a:t>
            </a:r>
            <a:endParaRPr lang="en-US" sz="105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226251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4F088918-2E66-4BFA-8A50-0E5EC7FCF2DC}"/>
              </a:ext>
            </a:extLst>
          </p:cNvPr>
          <p:cNvGrpSpPr/>
          <p:nvPr/>
        </p:nvGrpSpPr>
        <p:grpSpPr>
          <a:xfrm>
            <a:off x="2563536" y="1074485"/>
            <a:ext cx="4600229" cy="2682527"/>
            <a:chOff x="247056" y="637605"/>
            <a:chExt cx="4600229" cy="2682527"/>
          </a:xfrm>
        </p:grpSpPr>
        <p:pic>
          <p:nvPicPr>
            <p:cNvPr id="4" name="Picture 3">
              <a:extLst>
                <a:ext uri="{FF2B5EF4-FFF2-40B4-BE49-F238E27FC236}">
                  <a16:creationId xmlns:a16="http://schemas.microsoft.com/office/drawing/2014/main" id="{21C20F08-5799-427A-8B9B-88066D16908C}"/>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32514" t="37951" r="20943" b="53933"/>
            <a:stretch/>
          </p:blipFill>
          <p:spPr>
            <a:xfrm>
              <a:off x="1125048" y="2272145"/>
              <a:ext cx="3245455" cy="452582"/>
            </a:xfrm>
            <a:prstGeom prst="rect">
              <a:avLst/>
            </a:prstGeom>
          </p:spPr>
        </p:pic>
        <p:pic>
          <p:nvPicPr>
            <p:cNvPr id="5" name="Picture 4">
              <a:extLst>
                <a:ext uri="{FF2B5EF4-FFF2-40B4-BE49-F238E27FC236}">
                  <a16:creationId xmlns:a16="http://schemas.microsoft.com/office/drawing/2014/main" id="{77655709-B57E-43E1-B4FE-791EDDECD8A9}"/>
                </a:ext>
              </a:extLst>
            </p:cNvPr>
            <p:cNvPicPr>
              <a:picLocks noChangeAspect="1"/>
            </p:cNvPicPr>
            <p:nvPr/>
          </p:nvPicPr>
          <p:blipFill rotWithShape="1">
            <a:blip r:embed="rId4">
              <a:extLst>
                <a:ext uri="{28A0092B-C50C-407E-A947-70E740481C1C}">
                  <a14:useLocalDpi xmlns:a14="http://schemas.microsoft.com/office/drawing/2010/main" val="0"/>
                </a:ext>
              </a:extLst>
            </a:blip>
            <a:srcRect l="22843" t="49767" r="20305" b="40844"/>
            <a:stretch/>
          </p:blipFill>
          <p:spPr>
            <a:xfrm>
              <a:off x="838200" y="2853601"/>
              <a:ext cx="3532303" cy="466531"/>
            </a:xfrm>
            <a:prstGeom prst="rect">
              <a:avLst/>
            </a:prstGeom>
          </p:spPr>
        </p:pic>
        <p:sp>
          <p:nvSpPr>
            <p:cNvPr id="6" name="TextBox 5">
              <a:extLst>
                <a:ext uri="{FF2B5EF4-FFF2-40B4-BE49-F238E27FC236}">
                  <a16:creationId xmlns:a16="http://schemas.microsoft.com/office/drawing/2014/main" id="{29FDDD23-43B3-4E7B-9B47-67DD0148B734}"/>
                </a:ext>
              </a:extLst>
            </p:cNvPr>
            <p:cNvSpPr txBox="1"/>
            <p:nvPr/>
          </p:nvSpPr>
          <p:spPr>
            <a:xfrm>
              <a:off x="247057" y="2327499"/>
              <a:ext cx="1329195"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SLC24A1</a:t>
              </a:r>
            </a:p>
          </p:txBody>
        </p:sp>
        <p:sp>
          <p:nvSpPr>
            <p:cNvPr id="10" name="TextBox 9">
              <a:extLst>
                <a:ext uri="{FF2B5EF4-FFF2-40B4-BE49-F238E27FC236}">
                  <a16:creationId xmlns:a16="http://schemas.microsoft.com/office/drawing/2014/main" id="{4AFBD64A-6AB7-42C0-8C51-6993D72903C7}"/>
                </a:ext>
              </a:extLst>
            </p:cNvPr>
            <p:cNvSpPr txBox="1"/>
            <p:nvPr/>
          </p:nvSpPr>
          <p:spPr>
            <a:xfrm>
              <a:off x="247056" y="2932977"/>
              <a:ext cx="1329195" cy="307777"/>
            </a:xfrm>
            <a:prstGeom prst="rect">
              <a:avLst/>
            </a:prstGeom>
            <a:noFill/>
          </p:spPr>
          <p:txBody>
            <a:bodyPr wrap="square" rtlCol="0">
              <a:spAutoFit/>
            </a:bodyPr>
            <a:lstStyle/>
            <a:p>
              <a:r>
                <a:rPr lang="el-GR" sz="1400" b="1" dirty="0">
                  <a:latin typeface="Arial" panose="020B0604020202020204" pitchFamily="34" charset="0"/>
                  <a:cs typeface="Arial" panose="020B0604020202020204" pitchFamily="34" charset="0"/>
                </a:rPr>
                <a:t>β</a:t>
              </a:r>
              <a:r>
                <a:rPr lang="en-US" sz="1400" b="1" dirty="0">
                  <a:latin typeface="Arial" panose="020B0604020202020204" pitchFamily="34" charset="0"/>
                  <a:cs typeface="Arial" panose="020B0604020202020204" pitchFamily="34" charset="0"/>
                </a:rPr>
                <a:t>-actin</a:t>
              </a:r>
            </a:p>
          </p:txBody>
        </p:sp>
        <p:sp>
          <p:nvSpPr>
            <p:cNvPr id="12" name="TextBox 11">
              <a:extLst>
                <a:ext uri="{FF2B5EF4-FFF2-40B4-BE49-F238E27FC236}">
                  <a16:creationId xmlns:a16="http://schemas.microsoft.com/office/drawing/2014/main" id="{643CC078-9B6F-4730-BECC-145707DA8ECE}"/>
                </a:ext>
              </a:extLst>
            </p:cNvPr>
            <p:cNvSpPr txBox="1"/>
            <p:nvPr/>
          </p:nvSpPr>
          <p:spPr>
            <a:xfrm rot="17274880">
              <a:off x="852029" y="1537167"/>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0698C39-63D7-45EE-B47E-9FFE7E7C2CA6}"/>
                </a:ext>
              </a:extLst>
            </p:cNvPr>
            <p:cNvSpPr txBox="1"/>
            <p:nvPr/>
          </p:nvSpPr>
          <p:spPr>
            <a:xfrm rot="17274880">
              <a:off x="1220804" y="1537167"/>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14" name="TextBox 13">
              <a:extLst>
                <a:ext uri="{FF2B5EF4-FFF2-40B4-BE49-F238E27FC236}">
                  <a16:creationId xmlns:a16="http://schemas.microsoft.com/office/drawing/2014/main" id="{B24DDB06-D1AB-4AE1-A291-9CD5D616E245}"/>
                </a:ext>
              </a:extLst>
            </p:cNvPr>
            <p:cNvSpPr txBox="1"/>
            <p:nvPr/>
          </p:nvSpPr>
          <p:spPr>
            <a:xfrm rot="17274880">
              <a:off x="1490311" y="1426801"/>
              <a:ext cx="1470228"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Untransfected</a:t>
              </a:r>
              <a:endParaRPr lang="en-US" sz="1400" b="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795A8217-A8E0-459D-8448-BAB71B1B8BDB}"/>
                </a:ext>
              </a:extLst>
            </p:cNvPr>
            <p:cNvSpPr txBox="1"/>
            <p:nvPr/>
          </p:nvSpPr>
          <p:spPr>
            <a:xfrm rot="17274880">
              <a:off x="1893397" y="1537167"/>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656D0572-5EAB-40E0-ABA9-CC6261C25B8C}"/>
                </a:ext>
              </a:extLst>
            </p:cNvPr>
            <p:cNvSpPr txBox="1"/>
            <p:nvPr/>
          </p:nvSpPr>
          <p:spPr>
            <a:xfrm rot="17274880">
              <a:off x="2256536" y="1537167"/>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18" name="TextBox 17">
              <a:extLst>
                <a:ext uri="{FF2B5EF4-FFF2-40B4-BE49-F238E27FC236}">
                  <a16:creationId xmlns:a16="http://schemas.microsoft.com/office/drawing/2014/main" id="{A8D7DEC2-4192-4E90-A2DA-9C85B5921BB9}"/>
                </a:ext>
              </a:extLst>
            </p:cNvPr>
            <p:cNvSpPr txBox="1"/>
            <p:nvPr/>
          </p:nvSpPr>
          <p:spPr>
            <a:xfrm rot="17274880">
              <a:off x="2947269" y="1537167"/>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E104F11D-29DC-45D3-8C8B-CFDF6F874921}"/>
                </a:ext>
              </a:extLst>
            </p:cNvPr>
            <p:cNvSpPr txBox="1"/>
            <p:nvPr/>
          </p:nvSpPr>
          <p:spPr>
            <a:xfrm rot="17274880">
              <a:off x="3285314" y="1537167"/>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21" name="TextBox 20">
              <a:extLst>
                <a:ext uri="{FF2B5EF4-FFF2-40B4-BE49-F238E27FC236}">
                  <a16:creationId xmlns:a16="http://schemas.microsoft.com/office/drawing/2014/main" id="{6A92D29A-206A-4A5F-A9CE-7F90E05D7413}"/>
                </a:ext>
              </a:extLst>
            </p:cNvPr>
            <p:cNvSpPr txBox="1"/>
            <p:nvPr/>
          </p:nvSpPr>
          <p:spPr>
            <a:xfrm rot="17274880">
              <a:off x="2565490" y="1426801"/>
              <a:ext cx="1470228"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Untransfected</a:t>
              </a:r>
              <a:endParaRPr lang="en-US" sz="1400" b="1"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FCAE07D2-F819-465C-9C86-C6FE9793F26F}"/>
                </a:ext>
              </a:extLst>
            </p:cNvPr>
            <p:cNvSpPr txBox="1"/>
            <p:nvPr/>
          </p:nvSpPr>
          <p:spPr>
            <a:xfrm rot="17274880">
              <a:off x="3558892" y="1426801"/>
              <a:ext cx="1470228"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Untransfected</a:t>
              </a:r>
              <a:endParaRPr lang="en-US" sz="1400" b="1" dirty="0">
                <a:latin typeface="Arial" panose="020B0604020202020204" pitchFamily="34" charset="0"/>
                <a:cs typeface="Arial" panose="020B0604020202020204" pitchFamily="34" charset="0"/>
              </a:endParaRPr>
            </a:p>
          </p:txBody>
        </p:sp>
        <p:cxnSp>
          <p:nvCxnSpPr>
            <p:cNvPr id="35" name="Straight Connector 34">
              <a:extLst>
                <a:ext uri="{FF2B5EF4-FFF2-40B4-BE49-F238E27FC236}">
                  <a16:creationId xmlns:a16="http://schemas.microsoft.com/office/drawing/2014/main" id="{E90EF1FC-7581-4F0D-AE55-27DDB873BC13}"/>
                </a:ext>
              </a:extLst>
            </p:cNvPr>
            <p:cNvCxnSpPr/>
            <p:nvPr/>
          </p:nvCxnSpPr>
          <p:spPr>
            <a:xfrm>
              <a:off x="1262353" y="960582"/>
              <a:ext cx="1181045"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99B8F9D3-FBB7-4A05-810B-A2C7EDE0690C}"/>
                </a:ext>
              </a:extLst>
            </p:cNvPr>
            <p:cNvCxnSpPr>
              <a:cxnSpLocks/>
            </p:cNvCxnSpPr>
            <p:nvPr/>
          </p:nvCxnSpPr>
          <p:spPr>
            <a:xfrm>
              <a:off x="2492108" y="960582"/>
              <a:ext cx="107546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6AF90E03-ABA1-4DE7-8232-C231DFF561F6}"/>
                </a:ext>
              </a:extLst>
            </p:cNvPr>
            <p:cNvCxnSpPr>
              <a:cxnSpLocks/>
            </p:cNvCxnSpPr>
            <p:nvPr/>
          </p:nvCxnSpPr>
          <p:spPr>
            <a:xfrm>
              <a:off x="3610329" y="955964"/>
              <a:ext cx="1075460" cy="0"/>
            </a:xfrm>
            <a:prstGeom prst="line">
              <a:avLst/>
            </a:prstGeom>
            <a:ln w="28575"/>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928BB496-9661-4FC6-8967-9B59366F5D0A}"/>
                </a:ext>
              </a:extLst>
            </p:cNvPr>
            <p:cNvSpPr txBox="1"/>
            <p:nvPr/>
          </p:nvSpPr>
          <p:spPr>
            <a:xfrm>
              <a:off x="1321593" y="637605"/>
              <a:ext cx="123780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Donor 111</a:t>
              </a:r>
            </a:p>
          </p:txBody>
        </p:sp>
        <p:sp>
          <p:nvSpPr>
            <p:cNvPr id="40" name="TextBox 39">
              <a:extLst>
                <a:ext uri="{FF2B5EF4-FFF2-40B4-BE49-F238E27FC236}">
                  <a16:creationId xmlns:a16="http://schemas.microsoft.com/office/drawing/2014/main" id="{D7B26AC8-A789-47A8-BEAE-1B2B8AB8678D}"/>
                </a:ext>
              </a:extLst>
            </p:cNvPr>
            <p:cNvSpPr txBox="1"/>
            <p:nvPr/>
          </p:nvSpPr>
          <p:spPr>
            <a:xfrm>
              <a:off x="2461772" y="659968"/>
              <a:ext cx="123780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Donor 121</a:t>
              </a:r>
            </a:p>
          </p:txBody>
        </p:sp>
        <p:sp>
          <p:nvSpPr>
            <p:cNvPr id="41" name="TextBox 40">
              <a:extLst>
                <a:ext uri="{FF2B5EF4-FFF2-40B4-BE49-F238E27FC236}">
                  <a16:creationId xmlns:a16="http://schemas.microsoft.com/office/drawing/2014/main" id="{5570E717-5670-41E8-A73A-CAABFC793422}"/>
                </a:ext>
              </a:extLst>
            </p:cNvPr>
            <p:cNvSpPr txBox="1"/>
            <p:nvPr/>
          </p:nvSpPr>
          <p:spPr>
            <a:xfrm>
              <a:off x="3609485" y="637605"/>
              <a:ext cx="123780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Donor 122</a:t>
              </a:r>
            </a:p>
          </p:txBody>
        </p:sp>
      </p:grpSp>
      <p:sp>
        <p:nvSpPr>
          <p:cNvPr id="51" name="TextBox 50">
            <a:extLst>
              <a:ext uri="{FF2B5EF4-FFF2-40B4-BE49-F238E27FC236}">
                <a16:creationId xmlns:a16="http://schemas.microsoft.com/office/drawing/2014/main" id="{A641AE44-49DE-4F46-B619-1FF6BEEB030F}"/>
              </a:ext>
            </a:extLst>
          </p:cNvPr>
          <p:cNvSpPr txBox="1"/>
          <p:nvPr/>
        </p:nvSpPr>
        <p:spPr>
          <a:xfrm>
            <a:off x="6795184" y="2719652"/>
            <a:ext cx="1323975"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121kDa</a:t>
            </a:r>
          </a:p>
        </p:txBody>
      </p:sp>
      <p:sp>
        <p:nvSpPr>
          <p:cNvPr id="52" name="Isosceles Triangle 51">
            <a:extLst>
              <a:ext uri="{FF2B5EF4-FFF2-40B4-BE49-F238E27FC236}">
                <a16:creationId xmlns:a16="http://schemas.microsoft.com/office/drawing/2014/main" id="{117FBF5F-7DF6-4EB5-B511-1EF5B02B9EAA}"/>
              </a:ext>
            </a:extLst>
          </p:cNvPr>
          <p:cNvSpPr/>
          <p:nvPr/>
        </p:nvSpPr>
        <p:spPr>
          <a:xfrm rot="16200000">
            <a:off x="6737088" y="2816847"/>
            <a:ext cx="93045" cy="1463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E2847BC1-025C-A34E-9D43-906888192E43}"/>
              </a:ext>
            </a:extLst>
          </p:cNvPr>
          <p:cNvSpPr txBox="1"/>
          <p:nvPr/>
        </p:nvSpPr>
        <p:spPr>
          <a:xfrm>
            <a:off x="165966" y="288657"/>
            <a:ext cx="1275349" cy="369332"/>
          </a:xfrm>
          <a:prstGeom prst="rect">
            <a:avLst/>
          </a:prstGeom>
          <a:noFill/>
        </p:spPr>
        <p:txBody>
          <a:bodyPr wrap="none" rtlCol="0">
            <a:spAutoFit/>
          </a:bodyPr>
          <a:lstStyle/>
          <a:p>
            <a:r>
              <a:rPr lang="en-US" b="1" dirty="0"/>
              <a:t>S. Figure S5</a:t>
            </a:r>
          </a:p>
        </p:txBody>
      </p:sp>
      <p:sp>
        <p:nvSpPr>
          <p:cNvPr id="25" name="TextBox 24">
            <a:extLst>
              <a:ext uri="{FF2B5EF4-FFF2-40B4-BE49-F238E27FC236}">
                <a16:creationId xmlns:a16="http://schemas.microsoft.com/office/drawing/2014/main" id="{D92049C5-60DB-AF4D-870D-90E835319156}"/>
              </a:ext>
            </a:extLst>
          </p:cNvPr>
          <p:cNvSpPr txBox="1"/>
          <p:nvPr/>
        </p:nvSpPr>
        <p:spPr>
          <a:xfrm>
            <a:off x="256465" y="4571577"/>
            <a:ext cx="11679069" cy="2031325"/>
          </a:xfrm>
          <a:prstGeom prst="rect">
            <a:avLst/>
          </a:prstGeom>
          <a:noFill/>
        </p:spPr>
        <p:txBody>
          <a:bodyPr wrap="square" rtlCol="0">
            <a:spAutoFit/>
          </a:bodyPr>
          <a:lstStyle/>
          <a:p>
            <a:r>
              <a:rPr lang="en-US" b="1" dirty="0"/>
              <a:t>S. Figure 5.  Western blot analysis of SLC24A1 expression. </a:t>
            </a:r>
            <a:r>
              <a:rPr lang="en-US" dirty="0"/>
              <a:t>M-Macs from three different donors  (Donor 111, 121, 122) were transfected with miRCtrl or miRAB40 and cultured for three days. Cell lysates were made with radioimmune precipitation assay buffer (Boston Biology), and protein amounts were quantified using the BCA protein assay kit (Thermo Fisher). A total of 20 µg of cellular protein was separated on a 4–12% Bis-Tris gel (Thermo Fisher) in MOPS running buffer (Thermo Fisher) and Western blot was performed with anti-SLCA24A1 antibody (Cat# NBP2-20384, Novus biologicals, Littleton, CO, USA).  As an internal loading control, anti-b actin ( Sigma Aldrich) was used. Protein bands were detected with ECL plus Western blotting detection reagents (GE Healthcare).</a:t>
            </a:r>
          </a:p>
        </p:txBody>
      </p:sp>
    </p:spTree>
    <p:extLst>
      <p:ext uri="{BB962C8B-B14F-4D97-AF65-F5344CB8AC3E}">
        <p14:creationId xmlns:p14="http://schemas.microsoft.com/office/powerpoint/2010/main" val="1151668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FF646423-E302-4185-8188-511CD63463CA}"/>
              </a:ext>
            </a:extLst>
          </p:cNvPr>
          <p:cNvSpPr txBox="1"/>
          <p:nvPr/>
        </p:nvSpPr>
        <p:spPr>
          <a:xfrm>
            <a:off x="2370194" y="694432"/>
            <a:ext cx="3791294" cy="369332"/>
          </a:xfrm>
          <a:prstGeom prst="rect">
            <a:avLst/>
          </a:prstGeom>
          <a:noFill/>
        </p:spPr>
        <p:txBody>
          <a:bodyPr wrap="square" rtlCol="0">
            <a:spAutoFit/>
          </a:bodyPr>
          <a:lstStyle/>
          <a:p>
            <a:r>
              <a:rPr lang="en-US" dirty="0"/>
              <a:t>miRAB40 anti-HIV related</a:t>
            </a:r>
          </a:p>
        </p:txBody>
      </p:sp>
      <p:grpSp>
        <p:nvGrpSpPr>
          <p:cNvPr id="37" name="Group 36">
            <a:extLst>
              <a:ext uri="{FF2B5EF4-FFF2-40B4-BE49-F238E27FC236}">
                <a16:creationId xmlns:a16="http://schemas.microsoft.com/office/drawing/2014/main" id="{1E81BEE5-00E5-41DC-A602-DAC8B89EAC62}"/>
              </a:ext>
            </a:extLst>
          </p:cNvPr>
          <p:cNvGrpSpPr/>
          <p:nvPr/>
        </p:nvGrpSpPr>
        <p:grpSpPr>
          <a:xfrm>
            <a:off x="2024713" y="806891"/>
            <a:ext cx="4874564" cy="3399657"/>
            <a:chOff x="1252553" y="641740"/>
            <a:chExt cx="4874564" cy="3399657"/>
          </a:xfrm>
        </p:grpSpPr>
        <p:pic>
          <p:nvPicPr>
            <p:cNvPr id="3" name="Picture 2">
              <a:extLst>
                <a:ext uri="{FF2B5EF4-FFF2-40B4-BE49-F238E27FC236}">
                  <a16:creationId xmlns:a16="http://schemas.microsoft.com/office/drawing/2014/main" id="{4B973433-A2CC-487C-88B4-7BD427002410}"/>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32514" t="27157" r="20943" b="20711"/>
            <a:stretch/>
          </p:blipFill>
          <p:spPr>
            <a:xfrm>
              <a:off x="1845485" y="1786856"/>
              <a:ext cx="2516884" cy="2254541"/>
            </a:xfrm>
            <a:prstGeom prst="rect">
              <a:avLst/>
            </a:prstGeom>
          </p:spPr>
        </p:pic>
        <p:grpSp>
          <p:nvGrpSpPr>
            <p:cNvPr id="21" name="Group 20">
              <a:extLst>
                <a:ext uri="{FF2B5EF4-FFF2-40B4-BE49-F238E27FC236}">
                  <a16:creationId xmlns:a16="http://schemas.microsoft.com/office/drawing/2014/main" id="{31E52A0C-54B8-4C35-9D16-77E21918C448}"/>
                </a:ext>
              </a:extLst>
            </p:cNvPr>
            <p:cNvGrpSpPr/>
            <p:nvPr/>
          </p:nvGrpSpPr>
          <p:grpSpPr>
            <a:xfrm>
              <a:off x="1252553" y="2068072"/>
              <a:ext cx="485359" cy="1848314"/>
              <a:chOff x="1344738" y="1455675"/>
              <a:chExt cx="485359" cy="1848314"/>
            </a:xfrm>
          </p:grpSpPr>
          <p:sp>
            <p:nvSpPr>
              <p:cNvPr id="6" name="TextBox 5">
                <a:extLst>
                  <a:ext uri="{FF2B5EF4-FFF2-40B4-BE49-F238E27FC236}">
                    <a16:creationId xmlns:a16="http://schemas.microsoft.com/office/drawing/2014/main" id="{C06EF848-E54F-494D-9738-F3564B31FD90}"/>
                  </a:ext>
                </a:extLst>
              </p:cNvPr>
              <p:cNvSpPr txBox="1"/>
              <p:nvPr/>
            </p:nvSpPr>
            <p:spPr>
              <a:xfrm>
                <a:off x="1371849" y="3026990"/>
                <a:ext cx="447676"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24</a:t>
                </a:r>
              </a:p>
            </p:txBody>
          </p:sp>
          <p:sp>
            <p:nvSpPr>
              <p:cNvPr id="7" name="TextBox 6">
                <a:extLst>
                  <a:ext uri="{FF2B5EF4-FFF2-40B4-BE49-F238E27FC236}">
                    <a16:creationId xmlns:a16="http://schemas.microsoft.com/office/drawing/2014/main" id="{E4116DB3-EA5C-4C01-8FBE-868539DDAEDF}"/>
                  </a:ext>
                </a:extLst>
              </p:cNvPr>
              <p:cNvSpPr txBox="1"/>
              <p:nvPr/>
            </p:nvSpPr>
            <p:spPr>
              <a:xfrm>
                <a:off x="1371849" y="2763478"/>
                <a:ext cx="447676"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31</a:t>
                </a:r>
              </a:p>
            </p:txBody>
          </p:sp>
          <p:sp>
            <p:nvSpPr>
              <p:cNvPr id="8" name="TextBox 7">
                <a:extLst>
                  <a:ext uri="{FF2B5EF4-FFF2-40B4-BE49-F238E27FC236}">
                    <a16:creationId xmlns:a16="http://schemas.microsoft.com/office/drawing/2014/main" id="{A28922F6-FFD1-44FB-9EF6-54678E93FD9C}"/>
                  </a:ext>
                </a:extLst>
              </p:cNvPr>
              <p:cNvSpPr txBox="1"/>
              <p:nvPr/>
            </p:nvSpPr>
            <p:spPr>
              <a:xfrm>
                <a:off x="1371849" y="2394123"/>
                <a:ext cx="447676"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38</a:t>
                </a:r>
              </a:p>
            </p:txBody>
          </p:sp>
          <p:sp>
            <p:nvSpPr>
              <p:cNvPr id="9" name="TextBox 8">
                <a:extLst>
                  <a:ext uri="{FF2B5EF4-FFF2-40B4-BE49-F238E27FC236}">
                    <a16:creationId xmlns:a16="http://schemas.microsoft.com/office/drawing/2014/main" id="{FF8A2AF4-454F-4CBC-B340-06FF4FBABBAE}"/>
                  </a:ext>
                </a:extLst>
              </p:cNvPr>
              <p:cNvSpPr txBox="1"/>
              <p:nvPr/>
            </p:nvSpPr>
            <p:spPr>
              <a:xfrm>
                <a:off x="1371849" y="2159426"/>
                <a:ext cx="447676"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52</a:t>
                </a:r>
              </a:p>
            </p:txBody>
          </p:sp>
          <p:sp>
            <p:nvSpPr>
              <p:cNvPr id="10" name="TextBox 9">
                <a:extLst>
                  <a:ext uri="{FF2B5EF4-FFF2-40B4-BE49-F238E27FC236}">
                    <a16:creationId xmlns:a16="http://schemas.microsoft.com/office/drawing/2014/main" id="{F0628555-7960-4F52-B152-F1038FBB5FFC}"/>
                  </a:ext>
                </a:extLst>
              </p:cNvPr>
              <p:cNvSpPr txBox="1"/>
              <p:nvPr/>
            </p:nvSpPr>
            <p:spPr>
              <a:xfrm>
                <a:off x="1382421" y="1878250"/>
                <a:ext cx="447676"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76</a:t>
                </a:r>
              </a:p>
            </p:txBody>
          </p:sp>
          <p:sp>
            <p:nvSpPr>
              <p:cNvPr id="11" name="TextBox 10">
                <a:extLst>
                  <a:ext uri="{FF2B5EF4-FFF2-40B4-BE49-F238E27FC236}">
                    <a16:creationId xmlns:a16="http://schemas.microsoft.com/office/drawing/2014/main" id="{960D7B42-571D-4D6E-8204-831A925579EC}"/>
                  </a:ext>
                </a:extLst>
              </p:cNvPr>
              <p:cNvSpPr txBox="1"/>
              <p:nvPr/>
            </p:nvSpPr>
            <p:spPr>
              <a:xfrm>
                <a:off x="1344738" y="1678616"/>
                <a:ext cx="447676"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102</a:t>
                </a:r>
              </a:p>
            </p:txBody>
          </p:sp>
          <p:sp>
            <p:nvSpPr>
              <p:cNvPr id="12" name="TextBox 11">
                <a:extLst>
                  <a:ext uri="{FF2B5EF4-FFF2-40B4-BE49-F238E27FC236}">
                    <a16:creationId xmlns:a16="http://schemas.microsoft.com/office/drawing/2014/main" id="{A8F0FAD7-F033-4450-9DC1-1ACDFAF1CCED}"/>
                  </a:ext>
                </a:extLst>
              </p:cNvPr>
              <p:cNvSpPr txBox="1"/>
              <p:nvPr/>
            </p:nvSpPr>
            <p:spPr>
              <a:xfrm>
                <a:off x="1371849" y="1455675"/>
                <a:ext cx="447676"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150</a:t>
                </a:r>
              </a:p>
            </p:txBody>
          </p:sp>
        </p:grpSp>
        <p:grpSp>
          <p:nvGrpSpPr>
            <p:cNvPr id="20" name="Group 19">
              <a:extLst>
                <a:ext uri="{FF2B5EF4-FFF2-40B4-BE49-F238E27FC236}">
                  <a16:creationId xmlns:a16="http://schemas.microsoft.com/office/drawing/2014/main" id="{CA6ED0FE-E4EA-4CA0-9012-167F4E874E90}"/>
                </a:ext>
              </a:extLst>
            </p:cNvPr>
            <p:cNvGrpSpPr/>
            <p:nvPr/>
          </p:nvGrpSpPr>
          <p:grpSpPr>
            <a:xfrm>
              <a:off x="1631671" y="2217286"/>
              <a:ext cx="180975" cy="1560600"/>
              <a:chOff x="1723856" y="1604889"/>
              <a:chExt cx="180975" cy="1560600"/>
            </a:xfrm>
          </p:grpSpPr>
          <p:cxnSp>
            <p:nvCxnSpPr>
              <p:cNvPr id="13" name="Straight Connector 12">
                <a:extLst>
                  <a:ext uri="{FF2B5EF4-FFF2-40B4-BE49-F238E27FC236}">
                    <a16:creationId xmlns:a16="http://schemas.microsoft.com/office/drawing/2014/main" id="{5766A73A-8207-4FE4-A18F-B48238957559}"/>
                  </a:ext>
                </a:extLst>
              </p:cNvPr>
              <p:cNvCxnSpPr/>
              <p:nvPr/>
            </p:nvCxnSpPr>
            <p:spPr>
              <a:xfrm>
                <a:off x="1723856" y="3165489"/>
                <a:ext cx="180975"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FCAAFE27-CDA9-4979-81F6-D00D76BEB504}"/>
                  </a:ext>
                </a:extLst>
              </p:cNvPr>
              <p:cNvCxnSpPr/>
              <p:nvPr/>
            </p:nvCxnSpPr>
            <p:spPr>
              <a:xfrm>
                <a:off x="1723856" y="2912174"/>
                <a:ext cx="180975"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84DB74ED-2907-4166-989C-130787E4E020}"/>
                  </a:ext>
                </a:extLst>
              </p:cNvPr>
              <p:cNvCxnSpPr/>
              <p:nvPr/>
            </p:nvCxnSpPr>
            <p:spPr>
              <a:xfrm>
                <a:off x="1723856" y="2548046"/>
                <a:ext cx="180975"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B10CDA9B-0FF3-447A-846A-874BE7271F75}"/>
                  </a:ext>
                </a:extLst>
              </p:cNvPr>
              <p:cNvCxnSpPr/>
              <p:nvPr/>
            </p:nvCxnSpPr>
            <p:spPr>
              <a:xfrm>
                <a:off x="1723856" y="2305002"/>
                <a:ext cx="180975"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26510378-3458-4885-BC6F-7FFCECC170BB}"/>
                  </a:ext>
                </a:extLst>
              </p:cNvPr>
              <p:cNvCxnSpPr/>
              <p:nvPr/>
            </p:nvCxnSpPr>
            <p:spPr>
              <a:xfrm>
                <a:off x="1723856" y="2023637"/>
                <a:ext cx="180975"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EA2F09DF-0B38-4645-9235-A137F40D0782}"/>
                  </a:ext>
                </a:extLst>
              </p:cNvPr>
              <p:cNvCxnSpPr>
                <a:cxnSpLocks/>
              </p:cNvCxnSpPr>
              <p:nvPr/>
            </p:nvCxnSpPr>
            <p:spPr>
              <a:xfrm>
                <a:off x="1723856" y="1822774"/>
                <a:ext cx="180975"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853DDE6C-8535-430F-B285-864FFA808868}"/>
                  </a:ext>
                </a:extLst>
              </p:cNvPr>
              <p:cNvCxnSpPr>
                <a:cxnSpLocks/>
              </p:cNvCxnSpPr>
              <p:nvPr/>
            </p:nvCxnSpPr>
            <p:spPr>
              <a:xfrm>
                <a:off x="1723856" y="1604889"/>
                <a:ext cx="180975"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3" name="Isosceles Triangle 22">
              <a:extLst>
                <a:ext uri="{FF2B5EF4-FFF2-40B4-BE49-F238E27FC236}">
                  <a16:creationId xmlns:a16="http://schemas.microsoft.com/office/drawing/2014/main" id="{63CE0C86-AD75-4E3C-B496-DC0819195B9E}"/>
                </a:ext>
              </a:extLst>
            </p:cNvPr>
            <p:cNvSpPr/>
            <p:nvPr/>
          </p:nvSpPr>
          <p:spPr>
            <a:xfrm rot="17544919">
              <a:off x="4692036" y="2492111"/>
              <a:ext cx="93045" cy="1463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C76D8139-1A26-4E25-AF07-F60A8969F175}"/>
                </a:ext>
              </a:extLst>
            </p:cNvPr>
            <p:cNvSpPr txBox="1"/>
            <p:nvPr/>
          </p:nvSpPr>
          <p:spPr>
            <a:xfrm>
              <a:off x="4797922" y="2506232"/>
              <a:ext cx="1329195" cy="738664"/>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These bands were used in the S.Fig5</a:t>
              </a:r>
            </a:p>
          </p:txBody>
        </p:sp>
        <p:grpSp>
          <p:nvGrpSpPr>
            <p:cNvPr id="36" name="Group 35">
              <a:extLst>
                <a:ext uri="{FF2B5EF4-FFF2-40B4-BE49-F238E27FC236}">
                  <a16:creationId xmlns:a16="http://schemas.microsoft.com/office/drawing/2014/main" id="{D155D9B0-61A8-45A7-A5D6-E312A376266D}"/>
                </a:ext>
              </a:extLst>
            </p:cNvPr>
            <p:cNvGrpSpPr/>
            <p:nvPr/>
          </p:nvGrpSpPr>
          <p:grpSpPr>
            <a:xfrm>
              <a:off x="1910705" y="641740"/>
              <a:ext cx="2549144" cy="1238250"/>
              <a:chOff x="2002890" y="29343"/>
              <a:chExt cx="2549144" cy="1238250"/>
            </a:xfrm>
          </p:grpSpPr>
          <p:sp>
            <p:nvSpPr>
              <p:cNvPr id="27" name="TextBox 26">
                <a:extLst>
                  <a:ext uri="{FF2B5EF4-FFF2-40B4-BE49-F238E27FC236}">
                    <a16:creationId xmlns:a16="http://schemas.microsoft.com/office/drawing/2014/main" id="{5C085A93-8C74-439C-8E98-7BD9C6E7AA8E}"/>
                  </a:ext>
                </a:extLst>
              </p:cNvPr>
              <p:cNvSpPr txBox="1"/>
              <p:nvPr/>
            </p:nvSpPr>
            <p:spPr>
              <a:xfrm rot="16920000">
                <a:off x="1537654" y="494579"/>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12A1A964-52DE-4D37-B663-54E6545F45AA}"/>
                  </a:ext>
                </a:extLst>
              </p:cNvPr>
              <p:cNvSpPr txBox="1"/>
              <p:nvPr/>
            </p:nvSpPr>
            <p:spPr>
              <a:xfrm rot="16920000">
                <a:off x="1833324" y="494579"/>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29" name="TextBox 28">
                <a:extLst>
                  <a:ext uri="{FF2B5EF4-FFF2-40B4-BE49-F238E27FC236}">
                    <a16:creationId xmlns:a16="http://schemas.microsoft.com/office/drawing/2014/main" id="{D5CAC8A5-E4AA-4814-9766-D797EC2BE5BF}"/>
                  </a:ext>
                </a:extLst>
              </p:cNvPr>
              <p:cNvSpPr txBox="1"/>
              <p:nvPr/>
            </p:nvSpPr>
            <p:spPr>
              <a:xfrm rot="16920000">
                <a:off x="2128994" y="494579"/>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Control</a:t>
                </a:r>
              </a:p>
            </p:txBody>
          </p:sp>
          <p:sp>
            <p:nvSpPr>
              <p:cNvPr id="30" name="TextBox 29">
                <a:extLst>
                  <a:ext uri="{FF2B5EF4-FFF2-40B4-BE49-F238E27FC236}">
                    <a16:creationId xmlns:a16="http://schemas.microsoft.com/office/drawing/2014/main" id="{6B69C7A6-671F-41B2-8367-CA5386DD09F8}"/>
                  </a:ext>
                </a:extLst>
              </p:cNvPr>
              <p:cNvSpPr txBox="1"/>
              <p:nvPr/>
            </p:nvSpPr>
            <p:spPr>
              <a:xfrm rot="16920000">
                <a:off x="2391822" y="494579"/>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1EF896B7-74D9-41A6-BF93-C931753F47A1}"/>
                  </a:ext>
                </a:extLst>
              </p:cNvPr>
              <p:cNvSpPr txBox="1"/>
              <p:nvPr/>
            </p:nvSpPr>
            <p:spPr>
              <a:xfrm rot="16920000">
                <a:off x="2687492" y="494579"/>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32" name="TextBox 31">
                <a:extLst>
                  <a:ext uri="{FF2B5EF4-FFF2-40B4-BE49-F238E27FC236}">
                    <a16:creationId xmlns:a16="http://schemas.microsoft.com/office/drawing/2014/main" id="{6A40DD6F-B88C-404A-8368-B2AB6C5F7BC7}"/>
                  </a:ext>
                </a:extLst>
              </p:cNvPr>
              <p:cNvSpPr txBox="1"/>
              <p:nvPr/>
            </p:nvSpPr>
            <p:spPr>
              <a:xfrm rot="16920000">
                <a:off x="2983162" y="494579"/>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Control</a:t>
                </a:r>
              </a:p>
            </p:txBody>
          </p:sp>
          <p:sp>
            <p:nvSpPr>
              <p:cNvPr id="33" name="TextBox 32">
                <a:extLst>
                  <a:ext uri="{FF2B5EF4-FFF2-40B4-BE49-F238E27FC236}">
                    <a16:creationId xmlns:a16="http://schemas.microsoft.com/office/drawing/2014/main" id="{D0617C2A-A5FB-4BE8-B9AC-28A122BAA81E}"/>
                  </a:ext>
                </a:extLst>
              </p:cNvPr>
              <p:cNvSpPr txBox="1"/>
              <p:nvPr/>
            </p:nvSpPr>
            <p:spPr>
              <a:xfrm rot="16920000">
                <a:off x="3187681" y="494579"/>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82CC26F7-DA0D-4B5C-BDDB-74085A9F6A2A}"/>
                  </a:ext>
                </a:extLst>
              </p:cNvPr>
              <p:cNvSpPr txBox="1"/>
              <p:nvPr/>
            </p:nvSpPr>
            <p:spPr>
              <a:xfrm rot="16920000">
                <a:off x="3483351" y="494579"/>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35" name="TextBox 34">
                <a:extLst>
                  <a:ext uri="{FF2B5EF4-FFF2-40B4-BE49-F238E27FC236}">
                    <a16:creationId xmlns:a16="http://schemas.microsoft.com/office/drawing/2014/main" id="{443132D4-A1A1-4176-AD47-45B40D9B5FDB}"/>
                  </a:ext>
                </a:extLst>
              </p:cNvPr>
              <p:cNvSpPr txBox="1"/>
              <p:nvPr/>
            </p:nvSpPr>
            <p:spPr>
              <a:xfrm rot="16920000">
                <a:off x="3779021" y="494579"/>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Control</a:t>
                </a:r>
              </a:p>
            </p:txBody>
          </p:sp>
        </p:grpSp>
      </p:grpSp>
      <p:sp>
        <p:nvSpPr>
          <p:cNvPr id="70" name="TextBox 69">
            <a:extLst>
              <a:ext uri="{FF2B5EF4-FFF2-40B4-BE49-F238E27FC236}">
                <a16:creationId xmlns:a16="http://schemas.microsoft.com/office/drawing/2014/main" id="{BF71C8EB-1F26-6547-BF74-9708C8EC6AE2}"/>
              </a:ext>
            </a:extLst>
          </p:cNvPr>
          <p:cNvSpPr txBox="1"/>
          <p:nvPr/>
        </p:nvSpPr>
        <p:spPr>
          <a:xfrm>
            <a:off x="165966" y="288657"/>
            <a:ext cx="2047997" cy="369332"/>
          </a:xfrm>
          <a:prstGeom prst="rect">
            <a:avLst/>
          </a:prstGeom>
          <a:noFill/>
        </p:spPr>
        <p:txBody>
          <a:bodyPr wrap="none" rtlCol="0">
            <a:spAutoFit/>
          </a:bodyPr>
          <a:lstStyle/>
          <a:p>
            <a:r>
              <a:rPr lang="en-US" b="1" dirty="0"/>
              <a:t>S. Figure S5 original</a:t>
            </a:r>
          </a:p>
        </p:txBody>
      </p:sp>
      <p:pic>
        <p:nvPicPr>
          <p:cNvPr id="38" name="Picture 37">
            <a:extLst>
              <a:ext uri="{FF2B5EF4-FFF2-40B4-BE49-F238E27FC236}">
                <a16:creationId xmlns:a16="http://schemas.microsoft.com/office/drawing/2014/main" id="{C72E4EDB-323C-B944-8EB2-59A202329221}"/>
              </a:ext>
            </a:extLst>
          </p:cNvPr>
          <p:cNvPicPr>
            <a:picLocks noChangeAspect="1"/>
          </p:cNvPicPr>
          <p:nvPr/>
        </p:nvPicPr>
        <p:blipFill rotWithShape="1">
          <a:blip r:embed="rId4">
            <a:extLst>
              <a:ext uri="{28A0092B-C50C-407E-A947-70E740481C1C}">
                <a14:useLocalDpi xmlns:a14="http://schemas.microsoft.com/office/drawing/2010/main" val="0"/>
              </a:ext>
            </a:extLst>
          </a:blip>
          <a:srcRect l="22843" t="15820" r="20305" b="14360"/>
          <a:stretch/>
        </p:blipFill>
        <p:spPr>
          <a:xfrm>
            <a:off x="6850334" y="1561978"/>
            <a:ext cx="3277919" cy="3219385"/>
          </a:xfrm>
          <a:prstGeom prst="rect">
            <a:avLst/>
          </a:prstGeom>
        </p:spPr>
      </p:pic>
      <p:sp>
        <p:nvSpPr>
          <p:cNvPr id="2" name="Rectangle 1">
            <a:extLst>
              <a:ext uri="{FF2B5EF4-FFF2-40B4-BE49-F238E27FC236}">
                <a16:creationId xmlns:a16="http://schemas.microsoft.com/office/drawing/2014/main" id="{4DDA8A82-5907-0341-9E6F-DC57718F74DF}"/>
              </a:ext>
            </a:extLst>
          </p:cNvPr>
          <p:cNvSpPr/>
          <p:nvPr/>
        </p:nvSpPr>
        <p:spPr>
          <a:xfrm>
            <a:off x="2654831" y="2353033"/>
            <a:ext cx="2586427" cy="420701"/>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80EC9E71-3AC8-D347-A751-0554900F4053}"/>
              </a:ext>
            </a:extLst>
          </p:cNvPr>
          <p:cNvSpPr/>
          <p:nvPr/>
        </p:nvSpPr>
        <p:spPr>
          <a:xfrm>
            <a:off x="7113878" y="3129492"/>
            <a:ext cx="2888200" cy="420701"/>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sosceles Triangle 22">
            <a:extLst>
              <a:ext uri="{FF2B5EF4-FFF2-40B4-BE49-F238E27FC236}">
                <a16:creationId xmlns:a16="http://schemas.microsoft.com/office/drawing/2014/main" id="{73EFE8CA-BF13-5745-A168-A08ABADAFA58}"/>
              </a:ext>
            </a:extLst>
          </p:cNvPr>
          <p:cNvSpPr/>
          <p:nvPr/>
        </p:nvSpPr>
        <p:spPr>
          <a:xfrm rot="7440327">
            <a:off x="6863665" y="3122285"/>
            <a:ext cx="93045" cy="1463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250277F9-A60A-3342-B604-29E9BC81AC95}"/>
              </a:ext>
            </a:extLst>
          </p:cNvPr>
          <p:cNvSpPr txBox="1"/>
          <p:nvPr/>
        </p:nvSpPr>
        <p:spPr>
          <a:xfrm rot="16920000">
            <a:off x="6774002" y="1178134"/>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EDE3D828-4476-6E48-870E-99FF6C227C68}"/>
              </a:ext>
            </a:extLst>
          </p:cNvPr>
          <p:cNvSpPr txBox="1"/>
          <p:nvPr/>
        </p:nvSpPr>
        <p:spPr>
          <a:xfrm rot="16920000">
            <a:off x="7069672" y="1178134"/>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43" name="TextBox 42">
            <a:extLst>
              <a:ext uri="{FF2B5EF4-FFF2-40B4-BE49-F238E27FC236}">
                <a16:creationId xmlns:a16="http://schemas.microsoft.com/office/drawing/2014/main" id="{556F97D2-4DAF-1147-B95B-F0E7E030C1CB}"/>
              </a:ext>
            </a:extLst>
          </p:cNvPr>
          <p:cNvSpPr txBox="1"/>
          <p:nvPr/>
        </p:nvSpPr>
        <p:spPr>
          <a:xfrm rot="16920000">
            <a:off x="7365342" y="1178134"/>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Control</a:t>
            </a:r>
          </a:p>
        </p:txBody>
      </p:sp>
      <p:sp>
        <p:nvSpPr>
          <p:cNvPr id="44" name="TextBox 43">
            <a:extLst>
              <a:ext uri="{FF2B5EF4-FFF2-40B4-BE49-F238E27FC236}">
                <a16:creationId xmlns:a16="http://schemas.microsoft.com/office/drawing/2014/main" id="{DDDDCF8C-60FA-5A44-97A1-5317E2AA7031}"/>
              </a:ext>
            </a:extLst>
          </p:cNvPr>
          <p:cNvSpPr txBox="1"/>
          <p:nvPr/>
        </p:nvSpPr>
        <p:spPr>
          <a:xfrm rot="16920000">
            <a:off x="7628170" y="1178134"/>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A50C3C71-B12A-794F-BD61-6BE76EECB4E9}"/>
              </a:ext>
            </a:extLst>
          </p:cNvPr>
          <p:cNvSpPr txBox="1"/>
          <p:nvPr/>
        </p:nvSpPr>
        <p:spPr>
          <a:xfrm rot="16920000">
            <a:off x="7923840" y="1178134"/>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46" name="TextBox 45">
            <a:extLst>
              <a:ext uri="{FF2B5EF4-FFF2-40B4-BE49-F238E27FC236}">
                <a16:creationId xmlns:a16="http://schemas.microsoft.com/office/drawing/2014/main" id="{F746661A-67E7-A447-ADE4-79775F1E59BD}"/>
              </a:ext>
            </a:extLst>
          </p:cNvPr>
          <p:cNvSpPr txBox="1"/>
          <p:nvPr/>
        </p:nvSpPr>
        <p:spPr>
          <a:xfrm rot="16920000">
            <a:off x="8219510" y="1178134"/>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Control</a:t>
            </a:r>
          </a:p>
        </p:txBody>
      </p:sp>
      <p:sp>
        <p:nvSpPr>
          <p:cNvPr id="47" name="TextBox 46">
            <a:extLst>
              <a:ext uri="{FF2B5EF4-FFF2-40B4-BE49-F238E27FC236}">
                <a16:creationId xmlns:a16="http://schemas.microsoft.com/office/drawing/2014/main" id="{4BF2FE33-6CC1-9F41-8BF9-FBA56A858116}"/>
              </a:ext>
            </a:extLst>
          </p:cNvPr>
          <p:cNvSpPr txBox="1"/>
          <p:nvPr/>
        </p:nvSpPr>
        <p:spPr>
          <a:xfrm rot="16920000">
            <a:off x="8424029" y="1178134"/>
            <a:ext cx="1238250" cy="307777"/>
          </a:xfrm>
          <a:prstGeom prst="rect">
            <a:avLst/>
          </a:prstGeom>
          <a:noFill/>
        </p:spPr>
        <p:txBody>
          <a:bodyPr wrap="square" rtlCol="0">
            <a:spAutoFit/>
          </a:bodyPr>
          <a:lstStyle/>
          <a:p>
            <a:r>
              <a:rPr lang="en-US" sz="1400" b="1" dirty="0" err="1">
                <a:latin typeface="Arial" panose="020B0604020202020204" pitchFamily="34" charset="0"/>
                <a:cs typeface="Arial" panose="020B0604020202020204" pitchFamily="34" charset="0"/>
              </a:rPr>
              <a:t>miRCtrl</a:t>
            </a:r>
            <a:endParaRPr lang="en-US" sz="1400" b="1" dirty="0">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31562C2D-F361-4E48-91CA-53E690915A16}"/>
              </a:ext>
            </a:extLst>
          </p:cNvPr>
          <p:cNvSpPr txBox="1"/>
          <p:nvPr/>
        </p:nvSpPr>
        <p:spPr>
          <a:xfrm rot="16920000">
            <a:off x="8719699" y="1178134"/>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miRAB40</a:t>
            </a:r>
          </a:p>
        </p:txBody>
      </p:sp>
      <p:sp>
        <p:nvSpPr>
          <p:cNvPr id="49" name="TextBox 48">
            <a:extLst>
              <a:ext uri="{FF2B5EF4-FFF2-40B4-BE49-F238E27FC236}">
                <a16:creationId xmlns:a16="http://schemas.microsoft.com/office/drawing/2014/main" id="{C104CACE-C1B0-8547-9D7A-61485A545035}"/>
              </a:ext>
            </a:extLst>
          </p:cNvPr>
          <p:cNvSpPr txBox="1"/>
          <p:nvPr/>
        </p:nvSpPr>
        <p:spPr>
          <a:xfrm rot="16920000">
            <a:off x="9015369" y="1178134"/>
            <a:ext cx="1238250"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Control</a:t>
            </a:r>
          </a:p>
        </p:txBody>
      </p:sp>
    </p:spTree>
    <p:extLst>
      <p:ext uri="{BB962C8B-B14F-4D97-AF65-F5344CB8AC3E}">
        <p14:creationId xmlns:p14="http://schemas.microsoft.com/office/powerpoint/2010/main" val="1172240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2383</TotalTime>
  <Words>772</Words>
  <Application>Microsoft Office PowerPoint</Application>
  <PresentationFormat>Widescreen</PresentationFormat>
  <Paragraphs>151</Paragraphs>
  <Slides>8</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Imamichi, Tomozumi (NIH) [C]</dc:creator>
  <cp:lastModifiedBy>Goswami, Suranjana (NIH/NIAID) [C]</cp:lastModifiedBy>
  <cp:revision>91</cp:revision>
  <cp:lastPrinted>2021-01-05T16:36:36Z</cp:lastPrinted>
  <dcterms:created xsi:type="dcterms:W3CDTF">2020-07-19T00:11:35Z</dcterms:created>
  <dcterms:modified xsi:type="dcterms:W3CDTF">2021-01-06T20:26:52Z</dcterms:modified>
</cp:coreProperties>
</file>