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FF"/>
    <a:srgbClr val="00B2EE"/>
    <a:srgbClr val="E26714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150" d="100"/>
          <a:sy n="150" d="100"/>
        </p:scale>
        <p:origin x="1416" y="-44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ony_data\Projects\current\BT.NMIBC_subtype.CBNU\analysis\A17\&#44208;&#44284;&#51221;&#4753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Sheet1!$X$15</c:f>
              <c:strCache>
                <c:ptCount val="1"/>
                <c:pt idx="0">
                  <c:v>EP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Sheet1!$W$16:$W$18</c:f>
              <c:strCache>
                <c:ptCount val="3"/>
                <c:pt idx="0">
                  <c:v>Group 1
(Non-replase, n=15)</c:v>
                </c:pt>
                <c:pt idx="1">
                  <c:v>Group 2
(Recurrence, n=9)</c:v>
                </c:pt>
                <c:pt idx="2">
                  <c:v>Group 3
(Progression, n=8)</c:v>
                </c:pt>
              </c:strCache>
            </c:strRef>
          </c:cat>
          <c:val>
            <c:numRef>
              <c:f>Sheet1!$X$16:$X$18</c:f>
              <c:numCache>
                <c:formatCode>0.000_ </c:formatCode>
                <c:ptCount val="3"/>
                <c:pt idx="0">
                  <c:v>93.333333333333343</c:v>
                </c:pt>
                <c:pt idx="1">
                  <c:v>0</c:v>
                </c:pt>
                <c:pt idx="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4B-4DC4-9419-F3DFDA8D38DF}"/>
            </c:ext>
          </c:extLst>
        </c:ser>
        <c:ser>
          <c:idx val="1"/>
          <c:order val="1"/>
          <c:tx>
            <c:strRef>
              <c:f>Sheet1!$Y$15</c:f>
              <c:strCache>
                <c:ptCount val="1"/>
                <c:pt idx="0">
                  <c:v>REC.BCG+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Sheet1!$W$16:$W$18</c:f>
              <c:strCache>
                <c:ptCount val="3"/>
                <c:pt idx="0">
                  <c:v>Group 1
(Non-replase, n=15)</c:v>
                </c:pt>
                <c:pt idx="1">
                  <c:v>Group 2
(Recurrence, n=9)</c:v>
                </c:pt>
                <c:pt idx="2">
                  <c:v>Group 3
(Progression, n=8)</c:v>
                </c:pt>
              </c:strCache>
            </c:strRef>
          </c:cat>
          <c:val>
            <c:numRef>
              <c:f>Sheet1!$Y$16:$Y$18</c:f>
              <c:numCache>
                <c:formatCode>0.000_ </c:formatCode>
                <c:ptCount val="3"/>
                <c:pt idx="0">
                  <c:v>0</c:v>
                </c:pt>
                <c:pt idx="1">
                  <c:v>88.888888888888886</c:v>
                </c:pt>
                <c:pt idx="2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4B-4DC4-9419-F3DFDA8D38DF}"/>
            </c:ext>
          </c:extLst>
        </c:ser>
        <c:ser>
          <c:idx val="2"/>
          <c:order val="2"/>
          <c:tx>
            <c:strRef>
              <c:f>Sheet1!$Z$15</c:f>
              <c:strCache>
                <c:ptCount val="1"/>
                <c:pt idx="0">
                  <c:v>DP.BCG+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Sheet1!$W$16:$W$18</c:f>
              <c:strCache>
                <c:ptCount val="3"/>
                <c:pt idx="0">
                  <c:v>Group 1
(Non-replase, n=15)</c:v>
                </c:pt>
                <c:pt idx="1">
                  <c:v>Group 2
(Recurrence, n=9)</c:v>
                </c:pt>
                <c:pt idx="2">
                  <c:v>Group 3
(Progression, n=8)</c:v>
                </c:pt>
              </c:strCache>
            </c:strRef>
          </c:cat>
          <c:val>
            <c:numRef>
              <c:f>Sheet1!$Z$16:$Z$18</c:f>
              <c:numCache>
                <c:formatCode>0.000_ </c:formatCode>
                <c:ptCount val="3"/>
                <c:pt idx="0">
                  <c:v>6.666666666666667</c:v>
                </c:pt>
                <c:pt idx="1">
                  <c:v>11.111111111111111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B4B-4DC4-9419-F3DFDA8D3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194752"/>
        <c:axId val="174201408"/>
      </c:barChart>
      <c:catAx>
        <c:axId val="17419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74201408"/>
        <c:crosses val="autoZero"/>
        <c:auto val="1"/>
        <c:lblAlgn val="ctr"/>
        <c:lblOffset val="100"/>
        <c:noMultiLvlLbl val="0"/>
      </c:catAx>
      <c:valAx>
        <c:axId val="174201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74194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225E-72F0-4853-92EE-6FDCB98569E6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97A42-A716-4F81-9DB1-CE1E91B500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54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1pPr>
    <a:lvl2pPr marL="404440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2pPr>
    <a:lvl3pPr marL="80887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3pPr>
    <a:lvl4pPr marL="1213319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4pPr>
    <a:lvl5pPr marL="161775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5pPr>
    <a:lvl6pPr marL="2022198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6pPr>
    <a:lvl7pPr marL="2426637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7pPr>
    <a:lvl8pPr marL="283107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8pPr>
    <a:lvl9pPr marL="3235516" algn="l" defTabSz="808879" rtl="0" eaLnBrk="1" latinLnBrk="1" hangingPunct="1">
      <a:defRPr sz="10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2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32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726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50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20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91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22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91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451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72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160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E4C1C-0111-43E8-8E5A-A54D6018375F}" type="datetimeFigureOut">
              <a:rPr lang="ko-KR" altLang="en-US" smtClean="0"/>
              <a:t>2021-01-21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27CB-141F-4B2E-8803-A93466D97E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07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모서리가 둥근 직사각형 117"/>
          <p:cNvSpPr/>
          <p:nvPr/>
        </p:nvSpPr>
        <p:spPr bwMode="auto">
          <a:xfrm>
            <a:off x="1207907" y="2370698"/>
            <a:ext cx="1522934" cy="1122363"/>
          </a:xfrm>
          <a:prstGeom prst="roundRect">
            <a:avLst>
              <a:gd name="adj" fmla="val 0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ko-KR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altLang="ko-KR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altLang="ko-KR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Selection </a:t>
            </a:r>
            <a:r>
              <a:rPr lang="en-US" altLang="ko-K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differentially expressed genes </a:t>
            </a:r>
            <a:r>
              <a:rPr lang="en-US" altLang="ko-KR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among subtypes</a:t>
            </a:r>
            <a:endParaRPr lang="ko-KR" alt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TextBox 12"/>
          <p:cNvSpPr txBox="1">
            <a:spLocks noChangeArrowheads="1"/>
          </p:cNvSpPr>
          <p:nvPr/>
        </p:nvSpPr>
        <p:spPr bwMode="auto">
          <a:xfrm>
            <a:off x="1088844" y="2771799"/>
            <a:ext cx="7084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/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Cluster 1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0" name="직선 화살표 연결선 119"/>
          <p:cNvCxnSpPr>
            <a:stCxn id="139" idx="3"/>
            <a:endCxn id="118" idx="1"/>
          </p:cNvCxnSpPr>
          <p:nvPr/>
        </p:nvCxnSpPr>
        <p:spPr bwMode="auto">
          <a:xfrm>
            <a:off x="1021161" y="2929498"/>
            <a:ext cx="186746" cy="2382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모서리가 둥근 직사각형 135"/>
          <p:cNvSpPr/>
          <p:nvPr/>
        </p:nvSpPr>
        <p:spPr bwMode="auto">
          <a:xfrm>
            <a:off x="4442072" y="2571856"/>
            <a:ext cx="1070750" cy="72322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Subtype prediction of </a:t>
            </a:r>
            <a:r>
              <a:rPr lang="en-US" altLang="ko-KR" sz="800" dirty="0">
                <a:latin typeface="Arial" pitchFamily="34" charset="0"/>
                <a:cs typeface="Arial" pitchFamily="34" charset="0"/>
              </a:rPr>
              <a:t>NMIBC </a:t>
            </a:r>
            <a:endParaRPr lang="en-US" altLang="ko-KR" sz="8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(n=32)</a:t>
            </a:r>
            <a:endParaRPr lang="ko-KR" altLang="en-US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altLang="ko-KR" sz="8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CNBU-</a:t>
            </a:r>
            <a:r>
              <a:rPr lang="en-US" altLang="ko-KR" sz="800" dirty="0" err="1" smtClean="0">
                <a:latin typeface="Arial" pitchFamily="34" charset="0"/>
                <a:cs typeface="Arial" pitchFamily="34" charset="0"/>
              </a:rPr>
              <a:t>RNAseq</a:t>
            </a:r>
            <a:r>
              <a:rPr lang="en-US" altLang="ko-KR" sz="800" dirty="0" smtClean="0">
                <a:latin typeface="Arial" pitchFamily="34" charset="0"/>
                <a:cs typeface="Arial" pitchFamily="34" charset="0"/>
              </a:rPr>
              <a:t> cohort</a:t>
            </a:r>
            <a:endParaRPr lang="en-US" altLang="ko-KR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직사각형 138"/>
          <p:cNvSpPr/>
          <p:nvPr/>
        </p:nvSpPr>
        <p:spPr bwMode="auto">
          <a:xfrm>
            <a:off x="230866" y="2581835"/>
            <a:ext cx="790295" cy="695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Training </a:t>
            </a:r>
            <a:endParaRPr lang="en-US" altLang="ko-KR" sz="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(n=97)</a:t>
            </a:r>
            <a:endParaRPr lang="en-US" altLang="ko-KR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altLang="ko-KR" sz="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CBNU cohort</a:t>
            </a:r>
            <a:endParaRPr lang="ko-KR" alt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모서리가 둥근 직사각형 149"/>
          <p:cNvSpPr/>
          <p:nvPr/>
        </p:nvSpPr>
        <p:spPr bwMode="auto">
          <a:xfrm>
            <a:off x="2907666" y="2507226"/>
            <a:ext cx="1296000" cy="84613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Development and training of prediction </a:t>
            </a:r>
            <a:r>
              <a:rPr lang="en-US" altLang="ko-KR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model based on deep belief network (DBN) algorithm</a:t>
            </a:r>
          </a:p>
        </p:txBody>
      </p:sp>
      <p:cxnSp>
        <p:nvCxnSpPr>
          <p:cNvPr id="151" name="직선 화살표 연결선 150"/>
          <p:cNvCxnSpPr>
            <a:stCxn id="150" idx="3"/>
            <a:endCxn id="136" idx="1"/>
          </p:cNvCxnSpPr>
          <p:nvPr/>
        </p:nvCxnSpPr>
        <p:spPr bwMode="auto">
          <a:xfrm>
            <a:off x="4203666" y="2930292"/>
            <a:ext cx="238406" cy="3174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왼쪽으로 구부러진 화살표 152"/>
          <p:cNvSpPr/>
          <p:nvPr/>
        </p:nvSpPr>
        <p:spPr bwMode="auto">
          <a:xfrm rot="5400000" flipV="1">
            <a:off x="3390100" y="3212068"/>
            <a:ext cx="422276" cy="735012"/>
          </a:xfrm>
          <a:prstGeom prst="curvedLeftArrow">
            <a:avLst>
              <a:gd name="adj1" fmla="val 0"/>
              <a:gd name="adj2" fmla="val 36834"/>
              <a:gd name="adj3" fmla="val 11939"/>
            </a:avLst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직사각형 153"/>
          <p:cNvSpPr/>
          <p:nvPr/>
        </p:nvSpPr>
        <p:spPr bwMode="auto">
          <a:xfrm>
            <a:off x="3718473" y="3389074"/>
            <a:ext cx="1043368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Pre-training </a:t>
            </a:r>
            <a:endParaRPr lang="en-US" altLang="ko-KR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altLang="ko-K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Auto-Encoder</a:t>
            </a:r>
            <a:endParaRPr lang="ko-KR" alt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직사각형 154"/>
          <p:cNvSpPr/>
          <p:nvPr/>
        </p:nvSpPr>
        <p:spPr>
          <a:xfrm>
            <a:off x="1554235" y="3279087"/>
            <a:ext cx="80021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900" dirty="0" smtClean="0">
                <a:latin typeface="Arial" pitchFamily="34" charset="0"/>
                <a:cs typeface="Arial" pitchFamily="34" charset="0"/>
              </a:rPr>
              <a:t>(888 genes)</a:t>
            </a:r>
            <a:endParaRPr lang="ko-KR" altLang="en-US" sz="900" dirty="0"/>
          </a:p>
        </p:txBody>
      </p:sp>
      <p:grpSp>
        <p:nvGrpSpPr>
          <p:cNvPr id="156" name="그룹 155"/>
          <p:cNvGrpSpPr>
            <a:grpSpLocks noChangeAspect="1"/>
          </p:cNvGrpSpPr>
          <p:nvPr/>
        </p:nvGrpSpPr>
        <p:grpSpPr>
          <a:xfrm>
            <a:off x="1412330" y="2394387"/>
            <a:ext cx="1072586" cy="433355"/>
            <a:chOff x="361054" y="1905369"/>
            <a:chExt cx="4809121" cy="3470964"/>
          </a:xfrm>
        </p:grpSpPr>
        <p:grpSp>
          <p:nvGrpSpPr>
            <p:cNvPr id="157" name="그룹 156"/>
            <p:cNvGrpSpPr>
              <a:grpSpLocks noChangeAspect="1"/>
            </p:cNvGrpSpPr>
            <p:nvPr/>
          </p:nvGrpSpPr>
          <p:grpSpPr>
            <a:xfrm>
              <a:off x="361054" y="2121033"/>
              <a:ext cx="4809121" cy="3255300"/>
              <a:chOff x="389468" y="1638433"/>
              <a:chExt cx="6037075" cy="4086504"/>
            </a:xfrm>
          </p:grpSpPr>
          <p:pic>
            <p:nvPicPr>
              <p:cNvPr id="171" name="그림 17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9468" y="1638433"/>
                <a:ext cx="6037075" cy="1362168"/>
              </a:xfrm>
              <a:prstGeom prst="rect">
                <a:avLst/>
              </a:prstGeom>
            </p:spPr>
          </p:pic>
          <p:pic>
            <p:nvPicPr>
              <p:cNvPr id="177" name="그림 17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9468" y="3000601"/>
                <a:ext cx="6037075" cy="1362168"/>
              </a:xfrm>
              <a:prstGeom prst="rect">
                <a:avLst/>
              </a:prstGeom>
            </p:spPr>
          </p:pic>
          <p:pic>
            <p:nvPicPr>
              <p:cNvPr id="183" name="그림 18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468" y="4362769"/>
                <a:ext cx="6037075" cy="1362168"/>
              </a:xfrm>
              <a:prstGeom prst="rect">
                <a:avLst/>
              </a:prstGeom>
            </p:spPr>
          </p:pic>
        </p:grpSp>
        <p:sp>
          <p:nvSpPr>
            <p:cNvPr id="158" name="직사각형 157"/>
            <p:cNvSpPr/>
            <p:nvPr/>
          </p:nvSpPr>
          <p:spPr>
            <a:xfrm>
              <a:off x="361054" y="1905369"/>
              <a:ext cx="1742195" cy="177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4" name="직사각형 163"/>
            <p:cNvSpPr/>
            <p:nvPr/>
          </p:nvSpPr>
          <p:spPr>
            <a:xfrm>
              <a:off x="2128838" y="1905370"/>
              <a:ext cx="1585912" cy="1778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5" name="직사각형 164"/>
            <p:cNvSpPr/>
            <p:nvPr/>
          </p:nvSpPr>
          <p:spPr>
            <a:xfrm>
              <a:off x="3736100" y="1905370"/>
              <a:ext cx="1434075" cy="17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sp>
        <p:nvSpPr>
          <p:cNvPr id="194" name="TextBox 12"/>
          <p:cNvSpPr txBox="1">
            <a:spLocks noChangeArrowheads="1"/>
          </p:cNvSpPr>
          <p:nvPr/>
        </p:nvSpPr>
        <p:spPr bwMode="auto">
          <a:xfrm>
            <a:off x="1600637" y="2771799"/>
            <a:ext cx="7084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/>
            <a:r>
              <a:rPr lang="en-US" altLang="ko-KR" sz="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Cluster 2</a:t>
            </a:r>
            <a:endParaRPr lang="ko-KR" altLang="en-US" sz="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TextBox 12"/>
          <p:cNvSpPr txBox="1">
            <a:spLocks noChangeArrowheads="1"/>
          </p:cNvSpPr>
          <p:nvPr/>
        </p:nvSpPr>
        <p:spPr bwMode="auto">
          <a:xfrm>
            <a:off x="2124351" y="2771799"/>
            <a:ext cx="7084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ctr" eaLnBrk="1" hangingPunct="1"/>
            <a:r>
              <a:rPr lang="en-US" altLang="ko-KR" sz="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Cluster 3</a:t>
            </a:r>
            <a:endParaRPr lang="ko-KR" altLang="en-US" sz="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직사각형 195"/>
          <p:cNvSpPr/>
          <p:nvPr/>
        </p:nvSpPr>
        <p:spPr>
          <a:xfrm>
            <a:off x="110634" y="141675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8" name="직선 화살표 연결선 197"/>
          <p:cNvCxnSpPr>
            <a:stCxn id="118" idx="3"/>
            <a:endCxn id="150" idx="1"/>
          </p:cNvCxnSpPr>
          <p:nvPr/>
        </p:nvCxnSpPr>
        <p:spPr bwMode="auto">
          <a:xfrm flipV="1">
            <a:off x="2730841" y="2930292"/>
            <a:ext cx="176825" cy="1588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직사각형 205"/>
          <p:cNvSpPr/>
          <p:nvPr/>
        </p:nvSpPr>
        <p:spPr>
          <a:xfrm>
            <a:off x="116868" y="4054835"/>
            <a:ext cx="358146" cy="40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64281" y="438565"/>
            <a:ext cx="3249583" cy="330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altLang="ko-KR" sz="1345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Figures</a:t>
            </a:r>
            <a:endParaRPr lang="ko-KR" altLang="ko-KR" sz="1345" dirty="0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13859" y="8079203"/>
            <a:ext cx="60407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S1.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validation of prognostic subtypes in the CBNU-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RNAseq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cohort. 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Validation strategy used to construct the prediction models, and evaluation of predicted outcomes based on gene expression signatures.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Significance test comparing the percentage of each subtype in the non-relapse, recurrence, and progression groups (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ko-KR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test, </a:t>
            </a:r>
            <a:r>
              <a:rPr lang="en-US" altLang="ko-K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3.28 × 10</a:t>
            </a:r>
            <a:r>
              <a:rPr lang="en-US" altLang="ko-KR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-8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altLang="ko-K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16200000">
            <a:off x="198929" y="5278157"/>
            <a:ext cx="15071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oncordance rate (%)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직선 연결선 77"/>
          <p:cNvCxnSpPr/>
          <p:nvPr/>
        </p:nvCxnSpPr>
        <p:spPr>
          <a:xfrm>
            <a:off x="1402057" y="4478470"/>
            <a:ext cx="0" cy="20187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직사각형 78"/>
          <p:cNvSpPr/>
          <p:nvPr/>
        </p:nvSpPr>
        <p:spPr>
          <a:xfrm>
            <a:off x="2303657" y="4252276"/>
            <a:ext cx="2013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ko-KR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ko-KR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3.28 x 10</a:t>
            </a:r>
            <a:r>
              <a:rPr lang="en-US" altLang="ko-KR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(by 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</a:t>
            </a:r>
            <a:r>
              <a:rPr lang="en-US" altLang="ko-KR" sz="1200" b="1" baseline="300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test)</a:t>
            </a:r>
            <a:endParaRPr lang="en-US" altLang="ko-KR" sz="1200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737208" y="2633857"/>
            <a:ext cx="970727" cy="592868"/>
            <a:chOff x="6058722" y="4529275"/>
            <a:chExt cx="970727" cy="592868"/>
          </a:xfrm>
        </p:grpSpPr>
        <p:sp>
          <p:nvSpPr>
            <p:cNvPr id="8" name="타원 7"/>
            <p:cNvSpPr/>
            <p:nvPr/>
          </p:nvSpPr>
          <p:spPr>
            <a:xfrm>
              <a:off x="6058722" y="4529275"/>
              <a:ext cx="970727" cy="59286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58723" y="4537367"/>
              <a:ext cx="9262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Evaluation of predictive value in subtype classification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8" name="직선 화살표 연결선 87"/>
          <p:cNvCxnSpPr>
            <a:stCxn id="136" idx="3"/>
            <a:endCxn id="9" idx="1"/>
          </p:cNvCxnSpPr>
          <p:nvPr/>
        </p:nvCxnSpPr>
        <p:spPr bwMode="auto">
          <a:xfrm>
            <a:off x="5512822" y="2933466"/>
            <a:ext cx="224387" cy="871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차트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4904407"/>
              </p:ext>
            </p:extLst>
          </p:nvPr>
        </p:nvGraphicFramePr>
        <p:xfrm>
          <a:off x="967741" y="4372433"/>
          <a:ext cx="422909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257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6001</TotalTime>
  <Words>142</Words>
  <Application>Microsoft Office PowerPoint</Application>
  <PresentationFormat>A4 용지(210x297mm)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굴림</vt:lpstr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Seon-Kyu Kim</dc:creator>
  <cp:lastModifiedBy>Seon-Kyu Kim</cp:lastModifiedBy>
  <cp:revision>1713</cp:revision>
  <dcterms:created xsi:type="dcterms:W3CDTF">2018-02-19T05:53:37Z</dcterms:created>
  <dcterms:modified xsi:type="dcterms:W3CDTF">2021-01-21T05:58:37Z</dcterms:modified>
</cp:coreProperties>
</file>