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FF"/>
    <a:srgbClr val="00B2EE"/>
    <a:srgbClr val="E26714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200" d="100"/>
          <a:sy n="200" d="100"/>
        </p:scale>
        <p:origin x="336" y="-76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225E-72F0-4853-92EE-6FDCB98569E6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97A42-A716-4F81-9DB1-CE1E91B500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540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1pPr>
    <a:lvl2pPr marL="40444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2pPr>
    <a:lvl3pPr marL="80887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3pPr>
    <a:lvl4pPr marL="121331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4pPr>
    <a:lvl5pPr marL="161775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5pPr>
    <a:lvl6pPr marL="202219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6pPr>
    <a:lvl7pPr marL="2426637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7pPr>
    <a:lvl8pPr marL="283107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8pPr>
    <a:lvl9pPr marL="323551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28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32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726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350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120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910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22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91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451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72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160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307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직선 화살표 연결선 34"/>
          <p:cNvCxnSpPr>
            <a:stCxn id="41" idx="2"/>
            <a:endCxn id="49" idx="0"/>
          </p:cNvCxnSpPr>
          <p:nvPr/>
        </p:nvCxnSpPr>
        <p:spPr>
          <a:xfrm>
            <a:off x="5629284" y="2210184"/>
            <a:ext cx="0" cy="4935399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40" idx="2"/>
            <a:endCxn id="48" idx="0"/>
          </p:cNvCxnSpPr>
          <p:nvPr/>
        </p:nvCxnSpPr>
        <p:spPr>
          <a:xfrm>
            <a:off x="1167605" y="2210184"/>
            <a:ext cx="0" cy="4935399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/>
          <p:cNvSpPr/>
          <p:nvPr/>
        </p:nvSpPr>
        <p:spPr>
          <a:xfrm>
            <a:off x="293530" y="8337337"/>
            <a:ext cx="63367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</a:t>
            </a:r>
            <a:r>
              <a:rPr lang="en-US" altLang="ko-KR" sz="1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diagram illustrating the characteristics of the EP, REC.BCG+, and DP.BCG+ subtypes of non-muscle-invasive bladder cancer. BCG, Bacillus </a:t>
            </a:r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Calmette-Guérin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GU, </a:t>
            </a:r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genomically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unstable; RFS, recurrence-free survival; PFS, progression-free survival; NA, not available.</a:t>
            </a:r>
            <a:endParaRPr lang="ko-KR" altLang="ko-K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2452106" y="438565"/>
            <a:ext cx="1916694" cy="673241"/>
          </a:xfrm>
          <a:prstGeom prst="round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399" dirty="0" smtClean="0">
                <a:latin typeface="Arial" panose="020B0604020202020204" pitchFamily="34" charset="0"/>
                <a:cs typeface="Arial" panose="020B0604020202020204" pitchFamily="34" charset="0"/>
              </a:rPr>
              <a:t>Non-muscle invasive bladder cancer</a:t>
            </a:r>
            <a:endParaRPr lang="ko-KR" altLang="en-US" sz="13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169234" y="1817330"/>
            <a:ext cx="1996742" cy="39285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EP subtype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657695" y="1817330"/>
            <a:ext cx="1943178" cy="39285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DP.BCG+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subtype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꺾인 연결선 41"/>
          <p:cNvCxnSpPr>
            <a:stCxn id="39" idx="2"/>
            <a:endCxn id="40" idx="0"/>
          </p:cNvCxnSpPr>
          <p:nvPr/>
        </p:nvCxnSpPr>
        <p:spPr>
          <a:xfrm rot="5400000">
            <a:off x="1936267" y="343144"/>
            <a:ext cx="705524" cy="22428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꺾인 연결선 42"/>
          <p:cNvCxnSpPr>
            <a:stCxn id="39" idx="2"/>
            <a:endCxn id="41" idx="0"/>
          </p:cNvCxnSpPr>
          <p:nvPr/>
        </p:nvCxnSpPr>
        <p:spPr>
          <a:xfrm rot="16200000" flipH="1">
            <a:off x="4167106" y="355152"/>
            <a:ext cx="705524" cy="22188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모서리가 둥근 직사각형 45"/>
          <p:cNvSpPr/>
          <p:nvPr/>
        </p:nvSpPr>
        <p:spPr>
          <a:xfrm>
            <a:off x="169234" y="2497858"/>
            <a:ext cx="1996742" cy="116828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Enriched </a:t>
            </a:r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pathways:</a:t>
            </a:r>
            <a:endParaRPr lang="en-US" altLang="ko-KR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PD-1/PD-L1 cancer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immunotherapy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DNA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damage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Sirtuin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signaling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pathways</a:t>
            </a:r>
            <a:endParaRPr lang="en-US" altLang="ko-K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Senescence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pathways</a:t>
            </a:r>
          </a:p>
        </p:txBody>
      </p:sp>
      <p:sp>
        <p:nvSpPr>
          <p:cNvPr id="47" name="모서리가 둥근 직사각형 46"/>
          <p:cNvSpPr/>
          <p:nvPr/>
        </p:nvSpPr>
        <p:spPr>
          <a:xfrm>
            <a:off x="4657694" y="2459756"/>
            <a:ext cx="1998259" cy="107361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Enriched pathways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cycle control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chromosomal replication</a:t>
            </a: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Cyclins and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cell cycle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egulation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169234" y="7145583"/>
            <a:ext cx="1996742" cy="75927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Treatment:</a:t>
            </a:r>
            <a:endParaRPr lang="en-US" altLang="ko-KR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모서리가 둥근 직사각형 48"/>
          <p:cNvSpPr/>
          <p:nvPr/>
        </p:nvSpPr>
        <p:spPr>
          <a:xfrm>
            <a:off x="4657695" y="7145583"/>
            <a:ext cx="1943178" cy="77849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ko-K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Sensitive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endParaRPr lang="en-US" altLang="ko-K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BCG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169234" y="6161745"/>
            <a:ext cx="1996742" cy="54772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Prognosis: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Equivocal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4657695" y="6174022"/>
            <a:ext cx="1943178" cy="53908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Prognosis :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Poor PFS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직선 화살표 연결선 57"/>
          <p:cNvCxnSpPr>
            <a:stCxn id="59" idx="2"/>
            <a:endCxn id="62" idx="0"/>
          </p:cNvCxnSpPr>
          <p:nvPr/>
        </p:nvCxnSpPr>
        <p:spPr>
          <a:xfrm>
            <a:off x="3411834" y="2210184"/>
            <a:ext cx="0" cy="4935399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모서리가 둥근 직사각형 58"/>
          <p:cNvSpPr/>
          <p:nvPr/>
        </p:nvSpPr>
        <p:spPr>
          <a:xfrm>
            <a:off x="2413463" y="1817330"/>
            <a:ext cx="1996742" cy="39285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REC.BCG+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subtype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2413463" y="2497857"/>
            <a:ext cx="1996742" cy="1032841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Enriched pathways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Th1 pathway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EIF2 signaling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Wnt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/β-catenin signaling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Osteoarthritis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pathways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2413463" y="7145583"/>
            <a:ext cx="1996742" cy="759278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Treatment:</a:t>
            </a:r>
            <a:endParaRPr lang="en-US" altLang="ko-K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Sensitive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endParaRPr lang="en-US" altLang="ko-K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BCG therapy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2413463" y="6161745"/>
            <a:ext cx="1996742" cy="547728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Prognosis </a:t>
            </a:r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Poor RFS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모서리가 둥근 직사각형 68"/>
          <p:cNvSpPr/>
          <p:nvPr/>
        </p:nvSpPr>
        <p:spPr>
          <a:xfrm>
            <a:off x="169234" y="3981136"/>
            <a:ext cx="1996742" cy="60517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Lund </a:t>
            </a:r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taxonomy </a:t>
            </a:r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Urobasal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or GU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enriched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모서리가 둥근 직사각형 69"/>
          <p:cNvSpPr/>
          <p:nvPr/>
        </p:nvSpPr>
        <p:spPr>
          <a:xfrm>
            <a:off x="4657695" y="3993415"/>
            <a:ext cx="1943178" cy="59289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Lund taxonomy :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GU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enriched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모서리가 둥근 직사각형 70"/>
          <p:cNvSpPr/>
          <p:nvPr/>
        </p:nvSpPr>
        <p:spPr>
          <a:xfrm>
            <a:off x="2413463" y="3981136"/>
            <a:ext cx="1996742" cy="60517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Lund taxonomy :</a:t>
            </a:r>
          </a:p>
          <a:p>
            <a:pPr algn="ctr"/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Infilterated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enriched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모서리가 둥근 직사각형 71"/>
          <p:cNvSpPr/>
          <p:nvPr/>
        </p:nvSpPr>
        <p:spPr>
          <a:xfrm>
            <a:off x="169234" y="5055260"/>
            <a:ext cx="1996742" cy="60517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UROMOL subtype </a:t>
            </a:r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Class 3 (early basal-like)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모서리가 둥근 직사각형 72"/>
          <p:cNvSpPr/>
          <p:nvPr/>
        </p:nvSpPr>
        <p:spPr>
          <a:xfrm>
            <a:off x="4657695" y="5067539"/>
            <a:ext cx="1943178" cy="59289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UROMOL subtype :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Class 2 (luminal CIS-like)</a:t>
            </a:r>
          </a:p>
        </p:txBody>
      </p:sp>
      <p:sp>
        <p:nvSpPr>
          <p:cNvPr id="74" name="모서리가 둥근 직사각형 73"/>
          <p:cNvSpPr/>
          <p:nvPr/>
        </p:nvSpPr>
        <p:spPr>
          <a:xfrm>
            <a:off x="2413463" y="5055260"/>
            <a:ext cx="1996742" cy="60517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u="sng" dirty="0">
                <a:latin typeface="Arial" panose="020B0604020202020204" pitchFamily="34" charset="0"/>
                <a:cs typeface="Arial" panose="020B0604020202020204" pitchFamily="34" charset="0"/>
              </a:rPr>
              <a:t>UROMOL subtype :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Class 1 (luminal)</a:t>
            </a:r>
          </a:p>
        </p:txBody>
      </p:sp>
      <p:cxnSp>
        <p:nvCxnSpPr>
          <p:cNvPr id="90" name="꺾인 연결선 89"/>
          <p:cNvCxnSpPr>
            <a:stCxn id="39" idx="2"/>
            <a:endCxn id="59" idx="0"/>
          </p:cNvCxnSpPr>
          <p:nvPr/>
        </p:nvCxnSpPr>
        <p:spPr>
          <a:xfrm rot="16200000" flipH="1">
            <a:off x="3058381" y="1463877"/>
            <a:ext cx="705524" cy="13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7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5907</TotalTime>
  <Words>168</Words>
  <Application>Microsoft Office PowerPoint</Application>
  <PresentationFormat>A4 용지(210x297mm)</PresentationFormat>
  <Paragraphs>44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Seon-Kyu Kim</dc:creator>
  <cp:lastModifiedBy>Seon-Kyu Kim</cp:lastModifiedBy>
  <cp:revision>1807</cp:revision>
  <dcterms:created xsi:type="dcterms:W3CDTF">2018-02-19T05:53:37Z</dcterms:created>
  <dcterms:modified xsi:type="dcterms:W3CDTF">2021-01-21T05:23:19Z</dcterms:modified>
</cp:coreProperties>
</file>