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60" r:id="rId1"/>
  </p:sldMasterIdLst>
  <p:sldIdLst>
    <p:sldId id="276" r:id="rId2"/>
    <p:sldId id="277" r:id="rId3"/>
    <p:sldId id="278" r:id="rId4"/>
    <p:sldId id="259" r:id="rId5"/>
    <p:sldId id="263" r:id="rId6"/>
    <p:sldId id="275" r:id="rId7"/>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OR Julie" initials="RJ" lastIdx="10" clrIdx="0">
    <p:extLst>
      <p:ext uri="{19B8F6BF-5375-455C-9EA6-DF929625EA0E}">
        <p15:presenceInfo xmlns:p15="http://schemas.microsoft.com/office/powerpoint/2012/main" userId="S::jrodor2@ed.ac.uk::22b4811d-9e82-4cf8-a6c4-ef91bc0d52ef" providerId="AD"/>
      </p:ext>
    </p:extLst>
  </p:cmAuthor>
  <p:cmAuthor id="2" name="BENNETT Matt" initials="BM" lastIdx="32" clrIdx="1">
    <p:extLst>
      <p:ext uri="{19B8F6BF-5375-455C-9EA6-DF929625EA0E}">
        <p15:presenceInfo xmlns:p15="http://schemas.microsoft.com/office/powerpoint/2012/main" userId="BENNETT Matt" providerId="None"/>
      </p:ext>
    </p:extLst>
  </p:cmAuthor>
  <p:cmAuthor id="3" name="MAHMOUD Amira" initials="MA" lastIdx="10" clrIdx="2">
    <p:extLst>
      <p:ext uri="{19B8F6BF-5375-455C-9EA6-DF929625EA0E}">
        <p15:presenceInfo xmlns:p15="http://schemas.microsoft.com/office/powerpoint/2012/main" userId="S::amahmoud@ed.ac.uk::46c65d51-2dd0-42f1-8ed6-0deeb00f8d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BF"/>
    <a:srgbClr val="F7C3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p:cViewPr>
        <p:scale>
          <a:sx n="125" d="100"/>
          <a:sy n="125" d="100"/>
        </p:scale>
        <p:origin x="1147" y="-1699"/>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963BFB-C1A1-4EF5-B0BC-057B4AEEE7FD}" type="datetimeFigureOut">
              <a:rPr lang="en-GB" smtClean="0"/>
              <a:t>01/02/2021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2851386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963BFB-C1A1-4EF5-B0BC-057B4AEEE7FD}" type="datetimeFigureOut">
              <a:rPr lang="en-GB" smtClean="0"/>
              <a:t>01/02/2021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2166620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963BFB-C1A1-4EF5-B0BC-057B4AEEE7FD}" type="datetimeFigureOut">
              <a:rPr lang="en-GB" smtClean="0"/>
              <a:t>01/02/2021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934906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963BFB-C1A1-4EF5-B0BC-057B4AEEE7FD}" type="datetimeFigureOut">
              <a:rPr lang="en-GB" smtClean="0"/>
              <a:t>01/02/2021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4283647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963BFB-C1A1-4EF5-B0BC-057B4AEEE7FD}" type="datetimeFigureOut">
              <a:rPr lang="en-GB" smtClean="0"/>
              <a:t>01/02/2021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4023153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963BFB-C1A1-4EF5-B0BC-057B4AEEE7FD}" type="datetimeFigureOut">
              <a:rPr lang="en-GB" smtClean="0"/>
              <a:t>01/02/2021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1303297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963BFB-C1A1-4EF5-B0BC-057B4AEEE7FD}" type="datetimeFigureOut">
              <a:rPr lang="en-GB" smtClean="0"/>
              <a:t>01/02/2021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942914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963BFB-C1A1-4EF5-B0BC-057B4AEEE7FD}" type="datetimeFigureOut">
              <a:rPr lang="en-GB" smtClean="0"/>
              <a:t>01/02/2021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1288573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963BFB-C1A1-4EF5-B0BC-057B4AEEE7FD}" type="datetimeFigureOut">
              <a:rPr lang="en-GB" smtClean="0"/>
              <a:t>01/02/2021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2351621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0963BFB-C1A1-4EF5-B0BC-057B4AEEE7FD}" type="datetimeFigureOut">
              <a:rPr lang="en-GB" smtClean="0"/>
              <a:t>01/02/2021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302126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0963BFB-C1A1-4EF5-B0BC-057B4AEEE7FD}" type="datetimeFigureOut">
              <a:rPr lang="en-GB" smtClean="0"/>
              <a:t>01/02/2021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2AB50D-89CE-45D9-A50F-8C0C11E7E719}" type="slidenum">
              <a:rPr lang="en-GB" smtClean="0"/>
              <a:t>‹#›</a:t>
            </a:fld>
            <a:endParaRPr lang="en-GB"/>
          </a:p>
        </p:txBody>
      </p:sp>
    </p:spTree>
    <p:extLst>
      <p:ext uri="{BB962C8B-B14F-4D97-AF65-F5344CB8AC3E}">
        <p14:creationId xmlns:p14="http://schemas.microsoft.com/office/powerpoint/2010/main" val="3826050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0963BFB-C1A1-4EF5-B0BC-057B4AEEE7FD}" type="datetimeFigureOut">
              <a:rPr lang="en-GB" smtClean="0"/>
              <a:t>01/02/2021</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22AB50D-89CE-45D9-A50F-8C0C11E7E719}" type="slidenum">
              <a:rPr lang="en-GB" smtClean="0"/>
              <a:t>‹#›</a:t>
            </a:fld>
            <a:endParaRPr lang="en-GB"/>
          </a:p>
        </p:txBody>
      </p:sp>
    </p:spTree>
    <p:extLst>
      <p:ext uri="{BB962C8B-B14F-4D97-AF65-F5344CB8AC3E}">
        <p14:creationId xmlns:p14="http://schemas.microsoft.com/office/powerpoint/2010/main" val="24608502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akergroup.shinyapps.io/VSMClncRNAannotation/" TargetMode="External"/><Relationship Id="rId2" Type="http://schemas.openxmlformats.org/officeDocument/2006/relationships/hyperlink" Target="mailto:Andy.Baker@ed.ac.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75C0E67F-60E5-4FFA-8DAF-645616E4A372}"/>
              </a:ext>
            </a:extLst>
          </p:cNvPr>
          <p:cNvSpPr txBox="1"/>
          <p:nvPr/>
        </p:nvSpPr>
        <p:spPr>
          <a:xfrm>
            <a:off x="609600" y="431503"/>
            <a:ext cx="5359400" cy="7558223"/>
          </a:xfrm>
          <a:prstGeom prst="rect">
            <a:avLst/>
          </a:prstGeom>
          <a:noFill/>
        </p:spPr>
        <p:txBody>
          <a:bodyPr wrap="square">
            <a:spAutoFit/>
          </a:bodyPr>
          <a:lstStyle/>
          <a:p>
            <a:pPr>
              <a:lnSpc>
                <a:spcPct val="107000"/>
              </a:lnSpc>
              <a:spcAft>
                <a:spcPts val="800"/>
              </a:spcAft>
            </a:pPr>
            <a:r>
              <a:rPr lang="en-GB"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Novel transcript discovery expands the repertoire of pathologically-associated, long non-coding RNAs in vascular smooth muscle cells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800"/>
              </a:spcAft>
            </a:pP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Matthew Bennett</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Igor Ulitsky</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900" i="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Iraide</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Alloza</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Koen Vandenbroeck</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3,4</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Vladislav Miscianinov</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Amira </a:t>
            </a:r>
            <a:r>
              <a:rPr lang="en-GB" sz="900" i="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Dia</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Mahmoud</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Margaret Ballantyne</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Julie Rodor</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Andrew H Baker</a:t>
            </a:r>
            <a:r>
              <a:rPr lang="en-GB" sz="900" i="1"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n-GB" sz="9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buFont typeface="+mj-lt"/>
              <a:buAutoNum type="arabicPeriod"/>
            </a:pP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Centre for Cardiovascular Science, Queen's Medical Research Institute, University of Edinburgh, 47 Little France Crescent, Edinburgh, UK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buFont typeface="+mj-lt"/>
              <a:buAutoNum type="arabicPeriod"/>
            </a:pP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Department of Biological Regulation, Weizmann Institute of Science, Rehovot 76100, Israel</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buFont typeface="+mj-lt"/>
              <a:buAutoNum type="arabicPeriod"/>
            </a:pP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Inflammation &amp; Biomarkers Group, </a:t>
            </a:r>
            <a:r>
              <a:rPr lang="en-GB" sz="900" i="1" dirty="0" err="1">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Biocruces</a:t>
            </a: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 Bizkaia Health Research Institute, Cruces Plaza, 48903 </a:t>
            </a:r>
            <a:r>
              <a:rPr lang="en-GB" sz="900" i="1" dirty="0" err="1">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Barakaldo</a:t>
            </a: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 Spain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800"/>
              </a:spcAft>
              <a:buFont typeface="+mj-lt"/>
              <a:buAutoNum type="arabicPeriod"/>
            </a:pPr>
            <a:r>
              <a:rPr lang="en-GB" sz="900" i="1" dirty="0" err="1">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Ikerbasque</a:t>
            </a: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 Basque Foundation for Science, 3 María Díaz </a:t>
            </a:r>
            <a:r>
              <a:rPr lang="en-GB" sz="900" i="1" dirty="0" err="1">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Haroko</a:t>
            </a: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 </a:t>
            </a:r>
            <a:r>
              <a:rPr lang="en-GB" sz="900" i="1" dirty="0" err="1">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Kalea</a:t>
            </a: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 48013 Bilbao, Spain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800"/>
              </a:spcAft>
            </a:pPr>
            <a:r>
              <a:rPr lang="en-GB" sz="900" i="1" dirty="0">
                <a:solidFill>
                  <a:srgbClr val="2A2A2A"/>
                </a:solidFill>
                <a:effectLst/>
                <a:latin typeface="Calibri" panose="020F0502020204030204" pitchFamily="34" charset="0"/>
                <a:ea typeface="Times New Roman" panose="02020603050405020304" pitchFamily="18" charset="0"/>
                <a:cs typeface="Calibri" panose="020F0502020204030204" pitchFamily="34" charset="0"/>
              </a:rPr>
              <a:t>*Equal contributions </a:t>
            </a:r>
            <a:r>
              <a:rPr lang="en-GB" sz="9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Corresponding author</a:t>
            </a:r>
            <a:r>
              <a:rPr lang="en-GB" sz="9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9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Andy.Baker@ed.ac.uk</a:t>
            </a:r>
            <a:endParaRPr lang="en-GB" sz="900" i="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Supplementary Info</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See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shinyApp</a:t>
            </a:r>
            <a:r>
              <a:rPr lang="en-GB" sz="1050" dirty="0">
                <a:effectLst/>
                <a:latin typeface="Calibri" panose="020F0502020204030204" pitchFamily="34" charset="0"/>
                <a:ea typeface="Calibri" panose="020F0502020204030204" pitchFamily="34" charset="0"/>
                <a:cs typeface="Times New Roman" panose="02020603050405020304" pitchFamily="18" charset="0"/>
              </a:rPr>
              <a:t> for interactive data presentation and to download lncRNA annotations in .bed file format: </a:t>
            </a:r>
            <a:r>
              <a:rPr lang="en-GB" sz="1050" dirty="0">
                <a:effectLst/>
                <a:latin typeface="Calibri" panose="020F0502020204030204" pitchFamily="34" charset="0"/>
                <a:ea typeface="Calibri" panose="020F0502020204030204" pitchFamily="34" charset="0"/>
                <a:cs typeface="Times New Roman" panose="02020603050405020304" pitchFamily="18" charset="0"/>
                <a:hlinkClick r:id="rId3"/>
              </a:rPr>
              <a:t>https://bakergroup.shinyapps.io/VSMClncRNAannotation/</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S1 </a:t>
            </a:r>
            <a:r>
              <a:rPr lang="en-GB" sz="1050" dirty="0">
                <a:effectLst/>
                <a:latin typeface="Calibri" panose="020F0502020204030204" pitchFamily="34" charset="0"/>
                <a:ea typeface="Calibri" panose="020F0502020204030204" pitchFamily="34" charset="0"/>
                <a:cs typeface="Times New Roman" panose="02020603050405020304" pitchFamily="18" charset="0"/>
              </a:rPr>
              <a:t>Transcriptome assembly and lncRNA prediction statistics</a:t>
            </a:r>
            <a:endParaRPr lang="en-GB"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S2 </a:t>
            </a:r>
            <a:r>
              <a:rPr lang="en-GB" sz="1050" dirty="0">
                <a:effectLst/>
                <a:latin typeface="Calibri" panose="020F0502020204030204" pitchFamily="34" charset="0"/>
                <a:ea typeface="Calibri" panose="020F0502020204030204" pitchFamily="34" charset="0"/>
                <a:cs typeface="Times New Roman" panose="02020603050405020304" pitchFamily="18" charset="0"/>
              </a:rPr>
              <a:t>Primer sequences for selected lncRNAs quantified by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qRT</a:t>
            </a:r>
            <a:r>
              <a:rPr lang="en-GB" sz="1050" dirty="0">
                <a:effectLst/>
                <a:latin typeface="Calibri" panose="020F0502020204030204" pitchFamily="34" charset="0"/>
                <a:ea typeface="Calibri" panose="020F0502020204030204" pitchFamily="34" charset="0"/>
                <a:cs typeface="Times New Roman" panose="02020603050405020304" pitchFamily="18" charset="0"/>
              </a:rPr>
              <a:t>-PCR in the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svSMC</a:t>
            </a:r>
            <a:r>
              <a:rPr lang="en-GB" sz="1050" dirty="0">
                <a:effectLst/>
                <a:latin typeface="Calibri" panose="020F0502020204030204" pitchFamily="34" charset="0"/>
                <a:ea typeface="Calibri" panose="020F0502020204030204" pitchFamily="34" charset="0"/>
                <a:cs typeface="Times New Roman" panose="02020603050405020304" pitchFamily="18" charset="0"/>
              </a:rPr>
              <a:t> proliferation model</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S3 </a:t>
            </a:r>
            <a:r>
              <a:rPr lang="en-GB" sz="1050" dirty="0">
                <a:effectLst/>
                <a:latin typeface="Calibri" panose="020F0502020204030204" pitchFamily="34" charset="0"/>
                <a:ea typeface="Calibri" panose="020F0502020204030204" pitchFamily="34" charset="0"/>
                <a:cs typeface="Times New Roman" panose="02020603050405020304" pitchFamily="18" charset="0"/>
              </a:rPr>
              <a:t>Fold changes for selected lncRNAs in the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svSMC</a:t>
            </a:r>
            <a:r>
              <a:rPr lang="en-GB" sz="1050" dirty="0">
                <a:effectLst/>
                <a:latin typeface="Calibri" panose="020F0502020204030204" pitchFamily="34" charset="0"/>
                <a:ea typeface="Calibri" panose="020F0502020204030204" pitchFamily="34" charset="0"/>
                <a:cs typeface="Times New Roman" panose="02020603050405020304" pitchFamily="18" charset="0"/>
              </a:rPr>
              <a:t> model as determined by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qRT</a:t>
            </a:r>
            <a:r>
              <a:rPr lang="en-GB" sz="1050" dirty="0">
                <a:effectLst/>
                <a:latin typeface="Calibri" panose="020F0502020204030204" pitchFamily="34" charset="0"/>
                <a:ea typeface="Calibri" panose="020F0502020204030204" pitchFamily="34" charset="0"/>
                <a:cs typeface="Times New Roman" panose="02020603050405020304" pitchFamily="18" charset="0"/>
              </a:rPr>
              <a:t>-PCR or RNAseq</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S4 </a:t>
            </a:r>
            <a:r>
              <a:rPr lang="en-GB" sz="1050" dirty="0">
                <a:effectLst/>
                <a:latin typeface="Calibri" panose="020F0502020204030204" pitchFamily="34" charset="0"/>
                <a:ea typeface="Calibri" panose="020F0502020204030204" pitchFamily="34" charset="0"/>
                <a:cs typeface="Times New Roman" panose="02020603050405020304" pitchFamily="18" charset="0"/>
              </a:rPr>
              <a:t>Number of differentially expressed PCGs activity in the 3 VSMC RNAseq datasets</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Tables S5-10 </a:t>
            </a:r>
            <a:r>
              <a:rPr lang="en-GB" sz="1050" dirty="0">
                <a:effectLst/>
                <a:latin typeface="Calibri" panose="020F0502020204030204" pitchFamily="34" charset="0"/>
                <a:ea typeface="Calibri" panose="020F0502020204030204" pitchFamily="34" charset="0"/>
                <a:cs typeface="Times New Roman" panose="02020603050405020304" pitchFamily="18" charset="0"/>
              </a:rPr>
              <a:t>Significant GO terms for clusters 1-6 of differentially expressed genes in the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svSMC</a:t>
            </a:r>
            <a:r>
              <a:rPr lang="en-GB" sz="1050" dirty="0">
                <a:effectLst/>
                <a:latin typeface="Calibri" panose="020F0502020204030204" pitchFamily="34" charset="0"/>
                <a:ea typeface="Calibri" panose="020F0502020204030204" pitchFamily="34" charset="0"/>
                <a:cs typeface="Times New Roman" panose="02020603050405020304" pitchFamily="18" charset="0"/>
              </a:rPr>
              <a:t> RNAseq dataset</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Tables S11-16 </a:t>
            </a:r>
            <a:r>
              <a:rPr lang="en-GB" sz="1050" dirty="0">
                <a:effectLst/>
                <a:latin typeface="Calibri" panose="020F0502020204030204" pitchFamily="34" charset="0"/>
                <a:ea typeface="Calibri" panose="020F0502020204030204" pitchFamily="34" charset="0"/>
                <a:cs typeface="Times New Roman" panose="02020603050405020304" pitchFamily="18" charset="0"/>
              </a:rPr>
              <a:t>Significant GO terms for clusters 1-6 of differentially expressed genes in the stiff-culturing RNAseq dataset</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S17 </a:t>
            </a:r>
            <a:r>
              <a:rPr lang="en-GB" sz="1050" dirty="0">
                <a:effectLst/>
                <a:latin typeface="Calibri" panose="020F0502020204030204" pitchFamily="34" charset="0"/>
                <a:ea typeface="Calibri" panose="020F0502020204030204" pitchFamily="34" charset="0"/>
                <a:cs typeface="Times New Roman" panose="02020603050405020304" pitchFamily="18" charset="0"/>
              </a:rPr>
              <a:t>VSMC enrichment values for all lncRNAs detected as expressed in the 3 VSMC RNAseq datasets</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S18 </a:t>
            </a:r>
            <a:r>
              <a:rPr lang="en-GB" sz="1050" dirty="0">
                <a:effectLst/>
                <a:latin typeface="Calibri" panose="020F0502020204030204" pitchFamily="34" charset="0"/>
                <a:ea typeface="Calibri" panose="020F0502020204030204" pitchFamily="34" charset="0"/>
                <a:cs typeface="Times New Roman" panose="02020603050405020304" pitchFamily="18" charset="0"/>
              </a:rPr>
              <a:t>All lncRNAs detected as expressed and enhancer-transcribed in the 3 VSMC RNAseq datasets</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Table S19 </a:t>
            </a:r>
            <a:r>
              <a:rPr lang="en-GB" sz="1050" dirty="0">
                <a:effectLst/>
                <a:latin typeface="Calibri" panose="020F0502020204030204" pitchFamily="34" charset="0"/>
                <a:ea typeface="Calibri" panose="020F0502020204030204" pitchFamily="34" charset="0"/>
                <a:cs typeface="Times New Roman" panose="02020603050405020304" pitchFamily="18" charset="0"/>
              </a:rPr>
              <a:t>All enhancer-transcribed lncRNAs with evidence linking them to expression of a protein coding genes in the 3 VSMC RNAseq datasets</a:t>
            </a:r>
          </a:p>
        </p:txBody>
      </p:sp>
    </p:spTree>
    <p:extLst>
      <p:ext uri="{BB962C8B-B14F-4D97-AF65-F5344CB8AC3E}">
        <p14:creationId xmlns:p14="http://schemas.microsoft.com/office/powerpoint/2010/main" val="2543285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1972A82D-5ABB-421C-A52B-E312F9EEFEAA}"/>
              </a:ext>
            </a:extLst>
          </p:cNvPr>
          <p:cNvSpPr txBox="1"/>
          <p:nvPr/>
        </p:nvSpPr>
        <p:spPr>
          <a:xfrm>
            <a:off x="723900" y="479012"/>
            <a:ext cx="5308600" cy="8947258"/>
          </a:xfrm>
          <a:prstGeom prst="rect">
            <a:avLst/>
          </a:prstGeom>
          <a:noFill/>
        </p:spPr>
        <p:txBody>
          <a:bodyPr wrap="square">
            <a:spAutoFit/>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Supplemental Methods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Comparison of lncRNA transcripts to FANTOM CAT transcripts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The FANTOM CAT meta-annotation (https://fantom.gsc.riken.jp/5/suppl/Hon_et_al_2016/data/ assembly/lv1_raw/) co-ordinates were converted from hg19 to hg38 using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liftOver</a:t>
            </a:r>
            <a:r>
              <a:rPr lang="en-GB" sz="1050" dirty="0">
                <a:effectLst/>
                <a:latin typeface="Calibri" panose="020F0502020204030204" pitchFamily="34" charset="0"/>
                <a:ea typeface="Calibri" panose="020F0502020204030204" pitchFamily="34" charset="0"/>
                <a:cs typeface="Times New Roman" panose="02020603050405020304" pitchFamily="18" charset="0"/>
              </a:rPr>
              <a:t> from UCSC. Transcripts from robustly expressed lncRNA genes were cross-referenced to the converted assembly using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GFFcompare</a:t>
            </a:r>
            <a:r>
              <a:rPr lang="en-GB" sz="1050" dirty="0">
                <a:effectLst/>
                <a:latin typeface="Calibri" panose="020F0502020204030204" pitchFamily="34" charset="0"/>
                <a:ea typeface="Calibri" panose="020F0502020204030204" pitchFamily="34" charset="0"/>
                <a:cs typeface="Times New Roman" panose="02020603050405020304" pitchFamily="18" charset="0"/>
              </a:rPr>
              <a:t>(0.11.2)</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28</a:t>
            </a:r>
            <a:r>
              <a:rPr lang="en-GB" sz="1050" dirty="0">
                <a:effectLst/>
                <a:latin typeface="Calibri" panose="020F0502020204030204" pitchFamily="34" charset="0"/>
                <a:ea typeface="Calibri" panose="020F0502020204030204" pitchFamily="34" charset="0"/>
                <a:cs typeface="Times New Roman" panose="02020603050405020304" pitchFamily="18" charset="0"/>
              </a:rPr>
              <a:t>. Transcripts matching to FANTOM CAT with GFF codes “=” or “k” were classed “Full Intron Chain” matches. Transcripts matching to FANTOM CAT with codes “c”, “m”, “n” or “j” were classed “Splice Junction” matches. Transcripts matching with “e” or “o” were classed “Exonic Overlap” matches transcripts with no overlap were classed “No Exonic Overlap”. </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Comparison of lncRNA transcripts to FANTOM CAT </a:t>
            </a:r>
            <a:r>
              <a:rPr lang="en-GB" sz="1050" b="1" i="1" dirty="0" err="1">
                <a:effectLst/>
                <a:latin typeface="Calibri" panose="020F0502020204030204" pitchFamily="34" charset="0"/>
                <a:ea typeface="Calibri" panose="020F0502020204030204" pitchFamily="34" charset="0"/>
                <a:cs typeface="Times New Roman" panose="02020603050405020304" pitchFamily="18" charset="0"/>
              </a:rPr>
              <a:t>CAGEseq</a:t>
            </a:r>
            <a:r>
              <a:rPr lang="en-GB" sz="1050" b="1"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Validation of lncRNA transcription start sites (TSSs) was done by comparing to the FANTOM CAT CAGE sites, again with co-ordinates converted to hg38 using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liftOver</a:t>
            </a:r>
            <a:r>
              <a:rPr lang="en-GB" sz="1050" dirty="0">
                <a:effectLst/>
                <a:latin typeface="Calibri" panose="020F0502020204030204" pitchFamily="34" charset="0"/>
                <a:ea typeface="Calibri" panose="020F0502020204030204" pitchFamily="34" charset="0"/>
                <a:cs typeface="Times New Roman" panose="02020603050405020304" pitchFamily="18" charset="0"/>
              </a:rPr>
              <a:t>. CAGE sites within 1kbps of the 5’ end of each transcript were given a transcriptional initiation evidence score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TIEScore</a:t>
            </a:r>
            <a:r>
              <a:rPr lang="en-GB" sz="1050" dirty="0">
                <a:effectLst/>
                <a:latin typeface="Calibri" panose="020F0502020204030204" pitchFamily="34" charset="0"/>
                <a:ea typeface="Calibri" panose="020F0502020204030204" pitchFamily="34" charset="0"/>
                <a:cs typeface="Times New Roman" panose="02020603050405020304" pitchFamily="18" charset="0"/>
              </a:rPr>
              <a:t>) according to FANTOM methodology incorporating genomic distance, CAGE site expression level and the transcript size</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13</a:t>
            </a:r>
            <a:r>
              <a:rPr lang="en-GB" sz="1050" dirty="0">
                <a:effectLst/>
                <a:latin typeface="Calibri" panose="020F0502020204030204" pitchFamily="34" charset="0"/>
                <a:ea typeface="Calibri" panose="020F0502020204030204" pitchFamily="34" charset="0"/>
                <a:cs typeface="Times New Roman" panose="02020603050405020304" pitchFamily="18" charset="0"/>
              </a:rPr>
              <a:t>. We selected the highest scoring CAGE site to represent each transcript then selected valid CAGE matches by applying a cut-off used by FANTOM for defining “stringent” TSSs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TIEScore</a:t>
            </a:r>
            <a:r>
              <a:rPr lang="en-GB" sz="1050" dirty="0">
                <a:effectLst/>
                <a:latin typeface="Calibri" panose="020F0502020204030204" pitchFamily="34" charset="0"/>
                <a:ea typeface="Calibri" panose="020F0502020204030204" pitchFamily="34" charset="0"/>
                <a:cs typeface="Times New Roman" panose="02020603050405020304" pitchFamily="18" charset="0"/>
              </a:rPr>
              <a:t> &gt; 60, FDR &lt;0.026) and excluded any remaining CAGE matches which implied a reduction of exon 1 to &lt;10% of original size. LncRNAs with valid CAGE matches are referred to as CAGE-matched lncRNAs.</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Detection of VSMC lncRNAs in </a:t>
            </a:r>
            <a:r>
              <a:rPr lang="en-GB" sz="1050" b="1" dirty="0">
                <a:effectLst/>
                <a:latin typeface="Calibri" panose="020F0502020204030204" pitchFamily="34" charset="0"/>
                <a:ea typeface="Calibri" panose="020F0502020204030204" pitchFamily="34" charset="0"/>
                <a:cs typeface="Times New Roman" panose="02020603050405020304" pitchFamily="18" charset="0"/>
              </a:rPr>
              <a:t>in vivo</a:t>
            </a:r>
            <a:r>
              <a:rPr lang="en-GB" sz="1050" b="1" i="1" dirty="0">
                <a:effectLst/>
                <a:latin typeface="Calibri" panose="020F0502020204030204" pitchFamily="34" charset="0"/>
                <a:ea typeface="Calibri" panose="020F0502020204030204" pitchFamily="34" charset="0"/>
                <a:cs typeface="Times New Roman" panose="02020603050405020304" pitchFamily="18" charset="0"/>
              </a:rPr>
              <a:t> carotid plaque RNAseq</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To validate newly-assembled lncRNAs expression </a:t>
            </a:r>
            <a:r>
              <a:rPr lang="en-GB" sz="1050" i="1" dirty="0">
                <a:effectLst/>
                <a:latin typeface="Calibri" panose="020F0502020204030204" pitchFamily="34" charset="0"/>
                <a:ea typeface="Calibri" panose="020F0502020204030204" pitchFamily="34" charset="0"/>
                <a:cs typeface="Times New Roman" panose="02020603050405020304" pitchFamily="18" charset="0"/>
              </a:rPr>
              <a:t>in vivo,</a:t>
            </a:r>
            <a:r>
              <a:rPr lang="en-GB" sz="1050" dirty="0">
                <a:effectLst/>
                <a:latin typeface="Calibri" panose="020F0502020204030204" pitchFamily="34" charset="0"/>
                <a:ea typeface="Calibri" panose="020F0502020204030204" pitchFamily="34" charset="0"/>
                <a:cs typeface="Times New Roman" panose="02020603050405020304" pitchFamily="18" charset="0"/>
              </a:rPr>
              <a:t> we obtained sequencing files for human carotid atherosclerotic plaques from GEO (</a:t>
            </a:r>
            <a:r>
              <a:rPr lang="en-GB" sz="10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GSE120521</a:t>
            </a:r>
            <a:r>
              <a:rPr lang="en-GB" sz="1050" dirty="0">
                <a:effectLst/>
                <a:latin typeface="Calibri" panose="020F0502020204030204" pitchFamily="34" charset="0"/>
                <a:ea typeface="Calibri" panose="020F0502020204030204" pitchFamily="34" charset="0"/>
                <a:cs typeface="Times New Roman" panose="02020603050405020304" pitchFamily="18" charset="0"/>
              </a:rPr>
              <a:t>). We prepared a reference transcriptome consisting of the three expanded VSMC transcriptomes merged into one (using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StringTie</a:t>
            </a:r>
            <a:r>
              <a:rPr lang="en-GB" sz="1050" dirty="0">
                <a:effectLst/>
                <a:latin typeface="Calibri" panose="020F0502020204030204" pitchFamily="34" charset="0"/>
                <a:ea typeface="Calibri" panose="020F0502020204030204" pitchFamily="34" charset="0"/>
                <a:cs typeface="Times New Roman" panose="02020603050405020304" pitchFamily="18" charset="0"/>
              </a:rPr>
              <a:t> on --merge setting). As the merging process can lead to different gene structures, transcripts classed as lncRNAs in individual VSMC annotation runs were reclassified as putative lncRNAs if expressed &lt;1 FPKM in all VSMC datasets, if showing any change in intron chain sizes, or if 5’ and 3’ extensions were &gt;100bp. Such genes were not considered in this analysis. Carotid plaque reads were mapped and quantified to the merged annotation with RSEM to identify expressed high confidence lncRNA. Venn diagram generated at: http://bioinformatics.psb.ugent.be/webtools/Venn/</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Differential Expression</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Differential expression was calculated on the gene level using DESeq2(1.28.1)</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30</a:t>
            </a:r>
            <a:r>
              <a:rPr lang="en-GB" sz="1050" dirty="0">
                <a:effectLst/>
                <a:latin typeface="Calibri" panose="020F0502020204030204" pitchFamily="34" charset="0"/>
                <a:ea typeface="Calibri" panose="020F0502020204030204" pitchFamily="34" charset="0"/>
                <a:cs typeface="Times New Roman" panose="02020603050405020304" pitchFamily="18" charset="0"/>
              </a:rPr>
              <a:t>. We considered a gene differentially expressed if it had a fold change (FC) &gt;1.5 or &lt; -1.5 (i.e. Log2FC &gt; 0.584 or &lt; -0.584) with an adjusted p value of &lt; 0.05 from one condition to another.</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Validation of </a:t>
            </a:r>
            <a:r>
              <a:rPr lang="en-GB" sz="1050" b="1" i="1" dirty="0" err="1">
                <a:effectLst/>
                <a:latin typeface="Calibri" panose="020F0502020204030204" pitchFamily="34" charset="0"/>
                <a:ea typeface="Calibri" panose="020F0502020204030204" pitchFamily="34" charset="0"/>
                <a:cs typeface="Times New Roman" panose="02020603050405020304" pitchFamily="18" charset="0"/>
              </a:rPr>
              <a:t>svSMC</a:t>
            </a:r>
            <a:r>
              <a:rPr lang="en-GB" sz="1050" b="1" i="1" dirty="0">
                <a:effectLst/>
                <a:latin typeface="Calibri" panose="020F0502020204030204" pitchFamily="34" charset="0"/>
                <a:ea typeface="Calibri" panose="020F0502020204030204" pitchFamily="34" charset="0"/>
                <a:cs typeface="Times New Roman" panose="02020603050405020304" pitchFamily="18" charset="0"/>
              </a:rPr>
              <a:t> lncRNA expression dynamics via </a:t>
            </a:r>
            <a:r>
              <a:rPr lang="en-GB" sz="1050" b="1" i="1" dirty="0" err="1">
                <a:effectLst/>
                <a:latin typeface="Calibri" panose="020F0502020204030204" pitchFamily="34" charset="0"/>
                <a:ea typeface="Calibri" panose="020F0502020204030204" pitchFamily="34" charset="0"/>
                <a:cs typeface="Times New Roman" panose="02020603050405020304" pitchFamily="18" charset="0"/>
              </a:rPr>
              <a:t>qRT</a:t>
            </a:r>
            <a:r>
              <a:rPr lang="en-GB" sz="1050" b="1" i="1" dirty="0">
                <a:effectLst/>
                <a:latin typeface="Calibri" panose="020F0502020204030204" pitchFamily="34" charset="0"/>
                <a:ea typeface="Calibri" panose="020F0502020204030204" pitchFamily="34" charset="0"/>
                <a:cs typeface="Times New Roman" panose="02020603050405020304" pitchFamily="18" charset="0"/>
              </a:rPr>
              <a:t>-PCR</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svSMCs</a:t>
            </a:r>
            <a:r>
              <a:rPr lang="en-GB" sz="1050" dirty="0">
                <a:effectLst/>
                <a:latin typeface="Calibri" panose="020F0502020204030204" pitchFamily="34" charset="0"/>
                <a:ea typeface="Calibri" panose="020F0502020204030204" pitchFamily="34" charset="0"/>
                <a:cs typeface="Times New Roman" panose="02020603050405020304" pitchFamily="18" charset="0"/>
              </a:rPr>
              <a:t> from patient donor tissue were extracted, cultured to 3-5 passages then plated and quiesced for 48 hours as previously described</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8</a:t>
            </a:r>
            <a:r>
              <a:rPr lang="en-GB" sz="1050" dirty="0">
                <a:effectLst/>
                <a:latin typeface="Calibri" panose="020F0502020204030204" pitchFamily="34" charset="0"/>
                <a:ea typeface="Calibri" panose="020F0502020204030204" pitchFamily="34" charset="0"/>
                <a:cs typeface="Times New Roman" panose="02020603050405020304" pitchFamily="18" charset="0"/>
              </a:rPr>
              <a:t> then stimulated with IL-1</a:t>
            </a:r>
            <a:r>
              <a:rPr lang="en-GB" sz="1050" dirty="0">
                <a:effectLst/>
                <a:latin typeface="Calibri" panose="020F0502020204030204" pitchFamily="34" charset="0"/>
                <a:ea typeface="Calibri" panose="020F0502020204030204" pitchFamily="34" charset="0"/>
                <a:cs typeface="Calibri" panose="020F0502020204030204" pitchFamily="34" charset="0"/>
              </a:rPr>
              <a:t>α (10ng/ml)</a:t>
            </a:r>
            <a:r>
              <a:rPr lang="en-GB" sz="1050" dirty="0">
                <a:effectLst/>
                <a:latin typeface="Calibri" panose="020F0502020204030204" pitchFamily="34" charset="0"/>
                <a:ea typeface="Calibri" panose="020F0502020204030204" pitchFamily="34" charset="0"/>
                <a:cs typeface="Times New Roman" panose="02020603050405020304" pitchFamily="18" charset="0"/>
              </a:rPr>
              <a:t> and PDGF-BB (20ng/ml) for 72h or kept in 0.2% serum. Total RNA was obtained using an miRNA-easy kit (Qiagen) and </a:t>
            </a:r>
            <a:r>
              <a:rPr lang="en-GB" sz="10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cDNA was synthesised using </a:t>
            </a:r>
            <a:r>
              <a:rPr lang="en-GB" sz="105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Multiscribe</a:t>
            </a:r>
            <a:r>
              <a:rPr lang="en-GB" sz="10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reverse transcriptase (Life Technologies Paisley, UK). Custom-made primers (Eurofins MWG, </a:t>
            </a:r>
            <a:r>
              <a:rPr lang="en-GB" sz="105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Ebersberg</a:t>
            </a:r>
            <a:r>
              <a:rPr lang="en-GB" sz="10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Germany)(Table SII) were used with Power SYBR Green Master Mix (Life Technologies) to perform qPCR. Ct values of candidate lncRNAs were normalised to those of the UBC housekeeping gene and fold change relative to 0.2% serum using 2-ΔΔCt calculations.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2134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41D3F6BB-E4CB-4D61-AFA5-DE68536C5DDC}"/>
              </a:ext>
            </a:extLst>
          </p:cNvPr>
          <p:cNvSpPr txBox="1"/>
          <p:nvPr/>
        </p:nvSpPr>
        <p:spPr>
          <a:xfrm>
            <a:off x="736600" y="524866"/>
            <a:ext cx="5499100" cy="9094797"/>
          </a:xfrm>
          <a:prstGeom prst="rect">
            <a:avLst/>
          </a:prstGeom>
          <a:noFill/>
        </p:spPr>
        <p:txBody>
          <a:bodyPr wrap="square">
            <a:spAutoFit/>
          </a:bodyPr>
          <a:lstStyle/>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Gene Ontology Analysis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Over-represented gene ontologies were obtained using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goseq</a:t>
            </a:r>
            <a:r>
              <a:rPr lang="en-GB" sz="1050" dirty="0">
                <a:effectLst/>
                <a:latin typeface="Calibri" panose="020F0502020204030204" pitchFamily="34" charset="0"/>
                <a:ea typeface="Calibri" panose="020F0502020204030204" pitchFamily="34" charset="0"/>
                <a:cs typeface="Times New Roman" panose="02020603050405020304" pitchFamily="18" charset="0"/>
              </a:rPr>
              <a:t>(1.4)</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31</a:t>
            </a:r>
            <a:r>
              <a:rPr lang="en-GB" sz="1050" dirty="0">
                <a:effectLst/>
                <a:latin typeface="Calibri" panose="020F0502020204030204" pitchFamily="34" charset="0"/>
                <a:ea typeface="Calibri" panose="020F0502020204030204" pitchFamily="34" charset="0"/>
                <a:cs typeface="Times New Roman" panose="02020603050405020304" pitchFamily="18" charset="0"/>
              </a:rPr>
              <a:t> on clusters of differentially expressed genes derived from heatmaps built using FPKM values converted to Z scores and clustered using Euclidean distance. We set an FDR of 0.05% on the GO term significance using the BH method.</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Cell type- and VSMC-enrichment</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To assess cell-specific expression, we extracted expression data for CAGE-matched lncRNAs from the FANTOM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CAGEseq</a:t>
            </a:r>
            <a:r>
              <a:rPr lang="en-GB" sz="1050" dirty="0">
                <a:effectLst/>
                <a:latin typeface="Calibri" panose="020F0502020204030204" pitchFamily="34" charset="0"/>
                <a:ea typeface="Calibri" panose="020F0502020204030204" pitchFamily="34" charset="0"/>
                <a:cs typeface="Times New Roman" panose="02020603050405020304" pitchFamily="18" charset="0"/>
              </a:rPr>
              <a:t> expression atlas. Enrichment values for each lncRNA-matched CAGE site in each primary cell type category were obtained by calculating the FC between mean expression for all samples in a given category vs. mean expression for all other primary cell samples in other categories.</a:t>
            </a: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To identify VSMC-enriched genes, we determined which CAGE-matched lncRNAs are linked via their CAGE site to genes annotated as VSMC-enriched in FANTOM CAT (defined as FC&gt;5 between mean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CAGEseq</a:t>
            </a:r>
            <a:r>
              <a:rPr lang="en-GB" sz="1050" dirty="0">
                <a:effectLst/>
                <a:latin typeface="Calibri" panose="020F0502020204030204" pitchFamily="34" charset="0"/>
                <a:ea typeface="Calibri" panose="020F0502020204030204" pitchFamily="34" charset="0"/>
                <a:cs typeface="Times New Roman" panose="02020603050405020304" pitchFamily="18" charset="0"/>
              </a:rPr>
              <a:t> expression across a VSMC category vs mean in all other samples, expressed &gt;0 in 50% category samples, Mann-Whitney + BH adjustment FDR &lt;0.05)</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13</a:t>
            </a:r>
            <a:r>
              <a:rPr lang="en-GB" sz="1050" dirty="0">
                <a:effectLst/>
                <a:latin typeface="Calibri" panose="020F0502020204030204" pitchFamily="34" charset="0"/>
                <a:ea typeface="Calibri" panose="020F0502020204030204" pitchFamily="34" charset="0"/>
                <a:cs typeface="Times New Roman" panose="02020603050405020304" pitchFamily="18" charset="0"/>
              </a:rPr>
              <a:t>. Genes enriched in any of the 9 VSMC-subtype categories (average of 3 samples per category) or in all combined VSMC categories together were considered VSMC-enriched.</a:t>
            </a: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VSMC-enriched, differentially expressed lncRNAs contained newly-assembled genes which may have been identified within more than one dataset so have multiple MSTRG identifiers. To allow easier reference to these lncRNAs, we assigned these a single unique identifier as follows. We identified which of these transcripts matched to either the same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CAGEseq</a:t>
            </a:r>
            <a:r>
              <a:rPr lang="en-GB" sz="1050" dirty="0">
                <a:effectLst/>
                <a:latin typeface="Calibri" panose="020F0502020204030204" pitchFamily="34" charset="0"/>
                <a:ea typeface="Calibri" panose="020F0502020204030204" pitchFamily="34" charset="0"/>
                <a:cs typeface="Times New Roman" panose="02020603050405020304" pitchFamily="18" charset="0"/>
              </a:rPr>
              <a:t> site or the same transcript in the transcriptome created through merging all 3 VSMC annotations) with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GFFcompare</a:t>
            </a:r>
            <a:r>
              <a:rPr lang="en-GB" sz="1050" dirty="0">
                <a:effectLst/>
                <a:latin typeface="Calibri" panose="020F0502020204030204" pitchFamily="34" charset="0"/>
                <a:ea typeface="Calibri" panose="020F0502020204030204" pitchFamily="34" charset="0"/>
                <a:cs typeface="Times New Roman" panose="02020603050405020304" pitchFamily="18" charset="0"/>
              </a:rPr>
              <a:t> code “=” (full intron chain). These 6 lncRNAs were labelled VSMClnc1-6.</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Identification of enhancer-transcribed lncRNA and associated PCGs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LncRNAs were defined as enhancer-transcribed (elncRNAs) if their promoter region (-2000bps to +200bps of their 5’ end - defined as such via CAGE site peak if available) contained a “double-elite” Genehancer</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33</a:t>
            </a:r>
            <a:r>
              <a:rPr lang="en-GB" sz="1050" dirty="0">
                <a:effectLst/>
                <a:latin typeface="Calibri" panose="020F0502020204030204" pitchFamily="34" charset="0"/>
                <a:ea typeface="Calibri" panose="020F0502020204030204" pitchFamily="34" charset="0"/>
                <a:cs typeface="Times New Roman" panose="02020603050405020304" pitchFamily="18" charset="0"/>
              </a:rPr>
              <a:t> annotation of type “enhancer” (annotated through collating chromatin signature, transcriptomics and transcription factor binding data from 5 sources). We removed weaker enhancer annotations with an enhancer confidence score below the 1</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GB" sz="1050" dirty="0">
                <a:effectLst/>
                <a:latin typeface="Calibri" panose="020F0502020204030204" pitchFamily="34" charset="0"/>
                <a:ea typeface="Calibri" panose="020F0502020204030204" pitchFamily="34" charset="0"/>
                <a:cs typeface="Times New Roman" panose="02020603050405020304" pitchFamily="18" charset="0"/>
              </a:rPr>
              <a:t> quartile of scores for overlapping Genehancer annotations (score of 237). In addition, we also included, as elncRNAs, lncRNAs matched to a CAGE site classed as “elncRNA” in FANTOM CAT</a:t>
            </a:r>
            <a:r>
              <a:rPr lang="en-GB" sz="1050" baseline="30000" dirty="0">
                <a:effectLst/>
                <a:latin typeface="Calibri" panose="020F0502020204030204" pitchFamily="34" charset="0"/>
                <a:ea typeface="Calibri" panose="020F0502020204030204" pitchFamily="34" charset="0"/>
                <a:cs typeface="Times New Roman" panose="02020603050405020304" pitchFamily="18" charset="0"/>
              </a:rPr>
              <a:t>13</a:t>
            </a:r>
            <a:r>
              <a:rPr lang="en-GB" sz="105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To identify PCGs potentially regulated by the differentially elncRNAs, we defined candidate regulatory pairs, corresponding to  all PCGs and elncRNAs with TSSs within 250kbp of each other and co-induced or co-repressed in the same VSMC type/treatment. To confirm the elncRNAs and PCGs association, we searched enhancer-PCG interactions in Genehancer (for Genehancer sites contained in the elncRNA promoter or gene) and elncRNA-PCG interactions defined via eQTL analysis in FANTOM CAT (for CAGE-matched lncRNAs).</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Fisher’s exact test</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Tests for over-represented traits within gene groups were done using Fisher’s exact test for over-representation via the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phyper</a:t>
            </a:r>
            <a:r>
              <a:rPr lang="en-GB" sz="1050" dirty="0">
                <a:effectLst/>
                <a:latin typeface="Calibri" panose="020F0502020204030204" pitchFamily="34" charset="0"/>
                <a:ea typeface="Calibri" panose="020F0502020204030204" pitchFamily="34" charset="0"/>
                <a:cs typeface="Times New Roman" panose="02020603050405020304" pitchFamily="18" charset="0"/>
              </a:rPr>
              <a:t>(A-1, B, C, D, </a:t>
            </a:r>
            <a:r>
              <a:rPr lang="en-GB" sz="1050" dirty="0" err="1">
                <a:effectLst/>
                <a:latin typeface="Calibri" panose="020F0502020204030204" pitchFamily="34" charset="0"/>
                <a:ea typeface="Calibri" panose="020F0502020204030204" pitchFamily="34" charset="0"/>
                <a:cs typeface="Times New Roman" panose="02020603050405020304" pitchFamily="18" charset="0"/>
              </a:rPr>
              <a:t>lower.tail</a:t>
            </a:r>
            <a:r>
              <a:rPr lang="en-GB" sz="1050" dirty="0">
                <a:effectLst/>
                <a:latin typeface="Calibri" panose="020F0502020204030204" pitchFamily="34" charset="0"/>
                <a:ea typeface="Calibri" panose="020F0502020204030204" pitchFamily="34" charset="0"/>
                <a:cs typeface="Times New Roman" panose="02020603050405020304" pitchFamily="18" charset="0"/>
              </a:rPr>
              <a:t> =F) function in R. A is the number of genes showing that trait within a sample, B is the number of genes with that trait in a background set of genes, C is the number of remaining background genes and D is the number of genes sampled.</a:t>
            </a:r>
          </a:p>
          <a:p>
            <a:pPr>
              <a:lnSpc>
                <a:spcPct val="107000"/>
              </a:lnSpc>
              <a:spcAft>
                <a:spcPts val="800"/>
              </a:spcAft>
            </a:pPr>
            <a:r>
              <a:rPr lang="en-GB" sz="1050" b="1" i="1" dirty="0">
                <a:effectLst/>
                <a:latin typeface="Calibri" panose="020F0502020204030204" pitchFamily="34" charset="0"/>
                <a:ea typeface="Calibri" panose="020F0502020204030204" pitchFamily="34" charset="0"/>
                <a:cs typeface="Times New Roman" panose="02020603050405020304" pitchFamily="18" charset="0"/>
              </a:rPr>
              <a:t>Other</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50" dirty="0">
                <a:effectLst/>
                <a:latin typeface="Calibri" panose="020F0502020204030204" pitchFamily="34" charset="0"/>
                <a:ea typeface="Calibri" panose="020F0502020204030204" pitchFamily="34" charset="0"/>
                <a:cs typeface="Times New Roman" panose="02020603050405020304" pitchFamily="18" charset="0"/>
              </a:rPr>
              <a:t>   Graphical abstract, images in Fig.1 created with BioRender.com</a:t>
            </a:r>
          </a:p>
        </p:txBody>
      </p:sp>
    </p:spTree>
    <p:extLst>
      <p:ext uri="{BB962C8B-B14F-4D97-AF65-F5344CB8AC3E}">
        <p14:creationId xmlns:p14="http://schemas.microsoft.com/office/powerpoint/2010/main" val="2649410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xmlns="" id="{27CC1D9D-9936-4D1A-B407-C2DDDFFB61EC}"/>
              </a:ext>
            </a:extLst>
          </p:cNvPr>
          <p:cNvPicPr>
            <a:picLocks noChangeAspect="1"/>
          </p:cNvPicPr>
          <p:nvPr/>
        </p:nvPicPr>
        <p:blipFill>
          <a:blip r:embed="rId2"/>
          <a:stretch>
            <a:fillRect/>
          </a:stretch>
        </p:blipFill>
        <p:spPr>
          <a:xfrm>
            <a:off x="5172307" y="745143"/>
            <a:ext cx="1427259" cy="1461122"/>
          </a:xfrm>
          <a:prstGeom prst="rect">
            <a:avLst/>
          </a:prstGeom>
        </p:spPr>
      </p:pic>
      <p:pic>
        <p:nvPicPr>
          <p:cNvPr id="81" name="Picture 80">
            <a:extLst>
              <a:ext uri="{FF2B5EF4-FFF2-40B4-BE49-F238E27FC236}">
                <a16:creationId xmlns:a16="http://schemas.microsoft.com/office/drawing/2014/main" xmlns="" id="{E74CB431-28FE-4D69-86B9-42FD7B4B4D81}"/>
              </a:ext>
            </a:extLst>
          </p:cNvPr>
          <p:cNvPicPr>
            <a:picLocks noChangeAspect="1"/>
          </p:cNvPicPr>
          <p:nvPr/>
        </p:nvPicPr>
        <p:blipFill>
          <a:blip r:embed="rId3"/>
          <a:stretch>
            <a:fillRect/>
          </a:stretch>
        </p:blipFill>
        <p:spPr>
          <a:xfrm>
            <a:off x="1501159" y="5087313"/>
            <a:ext cx="2657548" cy="1228169"/>
          </a:xfrm>
          <a:prstGeom prst="rect">
            <a:avLst/>
          </a:prstGeom>
        </p:spPr>
      </p:pic>
      <p:pic>
        <p:nvPicPr>
          <p:cNvPr id="19" name="Picture 18">
            <a:extLst>
              <a:ext uri="{FF2B5EF4-FFF2-40B4-BE49-F238E27FC236}">
                <a16:creationId xmlns:a16="http://schemas.microsoft.com/office/drawing/2014/main" xmlns="" id="{6C9C7034-31D1-4C8F-BD9E-E091EE7150C2}"/>
              </a:ext>
            </a:extLst>
          </p:cNvPr>
          <p:cNvPicPr>
            <a:picLocks noChangeAspect="1"/>
          </p:cNvPicPr>
          <p:nvPr/>
        </p:nvPicPr>
        <p:blipFill>
          <a:blip r:embed="rId4"/>
          <a:stretch>
            <a:fillRect/>
          </a:stretch>
        </p:blipFill>
        <p:spPr>
          <a:xfrm rot="2752736">
            <a:off x="2181102" y="5387963"/>
            <a:ext cx="311790" cy="209564"/>
          </a:xfrm>
          <a:prstGeom prst="rect">
            <a:avLst/>
          </a:prstGeom>
        </p:spPr>
      </p:pic>
      <p:pic>
        <p:nvPicPr>
          <p:cNvPr id="18" name="Picture 17">
            <a:extLst>
              <a:ext uri="{FF2B5EF4-FFF2-40B4-BE49-F238E27FC236}">
                <a16:creationId xmlns:a16="http://schemas.microsoft.com/office/drawing/2014/main" xmlns="" id="{5576805E-4E78-43E3-A796-C18B4270402C}"/>
              </a:ext>
            </a:extLst>
          </p:cNvPr>
          <p:cNvPicPr>
            <a:picLocks noChangeAspect="1"/>
          </p:cNvPicPr>
          <p:nvPr/>
        </p:nvPicPr>
        <p:blipFill>
          <a:blip r:embed="rId5"/>
          <a:stretch>
            <a:fillRect/>
          </a:stretch>
        </p:blipFill>
        <p:spPr>
          <a:xfrm>
            <a:off x="1281644" y="747938"/>
            <a:ext cx="1562633" cy="1573218"/>
          </a:xfrm>
          <a:prstGeom prst="rect">
            <a:avLst/>
          </a:prstGeom>
        </p:spPr>
      </p:pic>
      <p:pic>
        <p:nvPicPr>
          <p:cNvPr id="12" name="Picture 11">
            <a:extLst>
              <a:ext uri="{FF2B5EF4-FFF2-40B4-BE49-F238E27FC236}">
                <a16:creationId xmlns:a16="http://schemas.microsoft.com/office/drawing/2014/main" xmlns="" id="{1ADE8A43-ABDF-4C42-82B1-5D38A11F1532}"/>
              </a:ext>
            </a:extLst>
          </p:cNvPr>
          <p:cNvPicPr>
            <a:picLocks noChangeAspect="1"/>
          </p:cNvPicPr>
          <p:nvPr/>
        </p:nvPicPr>
        <p:blipFill>
          <a:blip r:embed="rId6"/>
          <a:stretch>
            <a:fillRect/>
          </a:stretch>
        </p:blipFill>
        <p:spPr>
          <a:xfrm>
            <a:off x="2764733" y="663545"/>
            <a:ext cx="1305350" cy="1722337"/>
          </a:xfrm>
          <a:prstGeom prst="rect">
            <a:avLst/>
          </a:prstGeom>
        </p:spPr>
      </p:pic>
      <p:sp>
        <p:nvSpPr>
          <p:cNvPr id="34" name="TextBox 33">
            <a:extLst>
              <a:ext uri="{FF2B5EF4-FFF2-40B4-BE49-F238E27FC236}">
                <a16:creationId xmlns:a16="http://schemas.microsoft.com/office/drawing/2014/main" xmlns="" id="{7C300A06-7D9B-4134-BBF6-D76C54816ED1}"/>
              </a:ext>
            </a:extLst>
          </p:cNvPr>
          <p:cNvSpPr txBox="1"/>
          <p:nvPr/>
        </p:nvSpPr>
        <p:spPr>
          <a:xfrm>
            <a:off x="4552361" y="518036"/>
            <a:ext cx="912557" cy="230832"/>
          </a:xfrm>
          <a:prstGeom prst="rect">
            <a:avLst/>
          </a:prstGeom>
          <a:noFill/>
          <a:ln>
            <a:noFill/>
          </a:ln>
        </p:spPr>
        <p:txBody>
          <a:bodyPr wrap="square" rtlCol="0">
            <a:spAutoFit/>
          </a:bodyPr>
          <a:lstStyle/>
          <a:p>
            <a:r>
              <a:rPr lang="en-GB" sz="900" b="1" i="1" dirty="0">
                <a:latin typeface="Arial Nova" panose="020B0504020202020204" pitchFamily="34" charset="0"/>
              </a:rPr>
              <a:t>caSMC</a:t>
            </a:r>
          </a:p>
        </p:txBody>
      </p:sp>
      <p:sp>
        <p:nvSpPr>
          <p:cNvPr id="2" name="TextBox 1">
            <a:extLst>
              <a:ext uri="{FF2B5EF4-FFF2-40B4-BE49-F238E27FC236}">
                <a16:creationId xmlns:a16="http://schemas.microsoft.com/office/drawing/2014/main" xmlns="" id="{42FFD3DB-B511-4DDC-9B6F-AE0646B9001C}"/>
              </a:ext>
            </a:extLst>
          </p:cNvPr>
          <p:cNvSpPr txBox="1"/>
          <p:nvPr/>
        </p:nvSpPr>
        <p:spPr>
          <a:xfrm>
            <a:off x="643629" y="6380122"/>
            <a:ext cx="5199681" cy="355738"/>
          </a:xfrm>
          <a:prstGeom prst="rect">
            <a:avLst/>
          </a:prstGeom>
          <a:noFill/>
        </p:spPr>
        <p:txBody>
          <a:bodyPr wrap="square" rtlCol="0">
            <a:spAutoFit/>
          </a:bodyPr>
          <a:lstStyle/>
          <a:p>
            <a:pPr algn="just">
              <a:lnSpc>
                <a:spcPct val="107000"/>
              </a:lnSpc>
              <a:spcAft>
                <a:spcPts val="800"/>
              </a:spcAft>
            </a:pP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Supplementary Figure </a:t>
            </a:r>
            <a:r>
              <a:rPr lang="en-GB" sz="800" b="1" i="1" dirty="0" smtClean="0">
                <a:effectLst/>
                <a:latin typeface="Arial Nova" panose="020B0504020202020204" pitchFamily="34" charset="0"/>
                <a:ea typeface="Times New Roman" panose="02020603050405020304" pitchFamily="18" charset="0"/>
                <a:cs typeface="Times New Roman" panose="02020603050405020304" pitchFamily="18" charset="0"/>
              </a:rPr>
              <a:t>S</a:t>
            </a:r>
            <a:r>
              <a:rPr lang="en-GB" sz="800" b="1" i="1" dirty="0" smtClean="0">
                <a:latin typeface="Arial Nova" panose="020B0504020202020204" pitchFamily="34" charset="0"/>
                <a:ea typeface="Times New Roman" panose="02020603050405020304" pitchFamily="18" charset="0"/>
                <a:cs typeface="Times New Roman" panose="02020603050405020304" pitchFamily="18" charset="0"/>
              </a:rPr>
              <a:t>2</a:t>
            </a: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 Accuracy of the 5’ end transcript structure in comparison to its matched CAGE site in FANTOM databases (expressed as percentage change in the size of the first exon).</a:t>
            </a:r>
            <a:endParaRPr lang="en-GB" sz="800" dirty="0">
              <a:effectLst/>
              <a:latin typeface="Arial Nova" panose="020B050402020202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xmlns="" id="{82030080-0FC8-471A-8976-F00DFD88C8CC}"/>
              </a:ext>
            </a:extLst>
          </p:cNvPr>
          <p:cNvSpPr txBox="1"/>
          <p:nvPr/>
        </p:nvSpPr>
        <p:spPr>
          <a:xfrm>
            <a:off x="654293" y="4474461"/>
            <a:ext cx="5199681" cy="619144"/>
          </a:xfrm>
          <a:prstGeom prst="rect">
            <a:avLst/>
          </a:prstGeom>
          <a:noFill/>
        </p:spPr>
        <p:txBody>
          <a:bodyPr wrap="square" rtlCol="0">
            <a:spAutoFit/>
          </a:bodyPr>
          <a:lstStyle/>
          <a:p>
            <a:pPr algn="just">
              <a:lnSpc>
                <a:spcPct val="107000"/>
              </a:lnSpc>
              <a:spcAft>
                <a:spcPts val="800"/>
              </a:spcAft>
            </a:pP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Supplementary Figure </a:t>
            </a:r>
            <a:r>
              <a:rPr lang="en-GB" sz="800" b="1" i="1" dirty="0">
                <a:latin typeface="Arial Nova" panose="020B0504020202020204" pitchFamily="34" charset="0"/>
                <a:ea typeface="Times New Roman" panose="02020603050405020304" pitchFamily="18" charset="0"/>
                <a:cs typeface="Times New Roman" panose="02020603050405020304" pitchFamily="18" charset="0"/>
              </a:rPr>
              <a:t>S</a:t>
            </a:r>
            <a:r>
              <a:rPr lang="en-GB" sz="800" b="1" i="1" dirty="0" smtClean="0">
                <a:effectLst/>
                <a:latin typeface="Arial Nova" panose="020B0504020202020204" pitchFamily="34" charset="0"/>
                <a:ea typeface="Times New Roman" panose="02020603050405020304" pitchFamily="18" charset="0"/>
                <a:cs typeface="Times New Roman" panose="02020603050405020304" pitchFamily="18" charset="0"/>
              </a:rPr>
              <a:t>1</a:t>
            </a: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 </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Transcript annotation and characterisation of the 3 VSMC RNA-</a:t>
            </a:r>
            <a:r>
              <a:rPr lang="en-GB" sz="800" dirty="0" err="1">
                <a:effectLst/>
                <a:latin typeface="Arial Nova" panose="020B0504020202020204" pitchFamily="34" charset="0"/>
                <a:ea typeface="Times New Roman" panose="02020603050405020304" pitchFamily="18" charset="0"/>
                <a:cs typeface="Times New Roman" panose="02020603050405020304" pitchFamily="18" charset="0"/>
              </a:rPr>
              <a:t>seq</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 datasets.</a:t>
            </a:r>
            <a:r>
              <a:rPr lang="en-GB" sz="800" i="1" dirty="0">
                <a:effectLst/>
                <a:latin typeface="Arial Nova" panose="020B0504020202020204" pitchFamily="34" charset="0"/>
                <a:ea typeface="Times New Roman" panose="02020603050405020304" pitchFamily="18" charset="0"/>
                <a:cs typeface="Times New Roman" panose="02020603050405020304" pitchFamily="18" charset="0"/>
              </a:rPr>
              <a:t> </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(A)</a:t>
            </a: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 </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Proportion of transcript types. (B-E)</a:t>
            </a:r>
            <a:r>
              <a:rPr lang="en-GB" sz="800" dirty="0">
                <a:effectLst/>
                <a:latin typeface="Arial Nova" panose="020B0504020202020204" pitchFamily="34" charset="0"/>
                <a:ea typeface="Calibri" panose="020F0502020204030204" pitchFamily="34" charset="0"/>
                <a:cs typeface="Times New Roman" panose="02020603050405020304" pitchFamily="18" charset="0"/>
              </a:rPr>
              <a:t>  </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 Spliced length and (F-I) abundance of split into GENCODE lncRNA, newly-assembled lncRNA or GENCODE PCG transcripts. Only transcripts with an expression &gt;1FPKM were considered.</a:t>
            </a:r>
            <a:endParaRPr lang="en-GB" sz="800" dirty="0">
              <a:effectLst/>
              <a:latin typeface="Arial Nova" panose="020B0504020202020204" pitchFamily="34" charset="0"/>
              <a:ea typeface="Calibri" panose="020F0502020204030204" pitchFamily="34" charset="0"/>
              <a:cs typeface="Times New Roman" panose="02020603050405020304" pitchFamily="18" charset="0"/>
            </a:endParaRPr>
          </a:p>
        </p:txBody>
      </p:sp>
      <p:pic>
        <p:nvPicPr>
          <p:cNvPr id="14" name="Picture 13">
            <a:extLst>
              <a:ext uri="{FF2B5EF4-FFF2-40B4-BE49-F238E27FC236}">
                <a16:creationId xmlns:a16="http://schemas.microsoft.com/office/drawing/2014/main" xmlns="" id="{7D0D136E-D3EC-4380-88C4-A23029777424}"/>
              </a:ext>
            </a:extLst>
          </p:cNvPr>
          <p:cNvPicPr>
            <a:picLocks noChangeAspect="1"/>
          </p:cNvPicPr>
          <p:nvPr/>
        </p:nvPicPr>
        <p:blipFill rotWithShape="1">
          <a:blip r:embed="rId7"/>
          <a:srcRect r="41966"/>
          <a:stretch/>
        </p:blipFill>
        <p:spPr>
          <a:xfrm>
            <a:off x="156018" y="790243"/>
            <a:ext cx="1202661" cy="2076079"/>
          </a:xfrm>
          <a:prstGeom prst="rect">
            <a:avLst/>
          </a:prstGeom>
        </p:spPr>
      </p:pic>
      <p:sp>
        <p:nvSpPr>
          <p:cNvPr id="27" name="TextBox 26">
            <a:extLst>
              <a:ext uri="{FF2B5EF4-FFF2-40B4-BE49-F238E27FC236}">
                <a16:creationId xmlns:a16="http://schemas.microsoft.com/office/drawing/2014/main" xmlns="" id="{973F14AF-AEF9-45AD-8330-ABD1F34A6BC3}"/>
              </a:ext>
            </a:extLst>
          </p:cNvPr>
          <p:cNvSpPr txBox="1"/>
          <p:nvPr/>
        </p:nvSpPr>
        <p:spPr>
          <a:xfrm>
            <a:off x="1808920" y="2524983"/>
            <a:ext cx="581462" cy="230832"/>
          </a:xfrm>
          <a:prstGeom prst="rect">
            <a:avLst/>
          </a:prstGeom>
          <a:noFill/>
          <a:ln>
            <a:noFill/>
          </a:ln>
        </p:spPr>
        <p:txBody>
          <a:bodyPr wrap="square" rtlCol="0">
            <a:spAutoFit/>
          </a:bodyPr>
          <a:lstStyle/>
          <a:p>
            <a:r>
              <a:rPr lang="en-GB" sz="900" b="1" i="1" dirty="0" err="1">
                <a:latin typeface="Arial Nova" panose="020B0504020202020204" pitchFamily="34" charset="0"/>
              </a:rPr>
              <a:t>svSMC</a:t>
            </a:r>
            <a:endParaRPr lang="en-GB" sz="900" b="1" i="1" dirty="0">
              <a:latin typeface="Arial Nova" panose="020B0504020202020204" pitchFamily="34" charset="0"/>
            </a:endParaRPr>
          </a:p>
        </p:txBody>
      </p:sp>
      <p:sp>
        <p:nvSpPr>
          <p:cNvPr id="33" name="TextBox 32">
            <a:extLst>
              <a:ext uri="{FF2B5EF4-FFF2-40B4-BE49-F238E27FC236}">
                <a16:creationId xmlns:a16="http://schemas.microsoft.com/office/drawing/2014/main" xmlns="" id="{3EF1DB3D-2F3C-4891-B9A3-0D2B7ED32C3A}"/>
              </a:ext>
            </a:extLst>
          </p:cNvPr>
          <p:cNvSpPr txBox="1"/>
          <p:nvPr/>
        </p:nvSpPr>
        <p:spPr>
          <a:xfrm>
            <a:off x="3066792" y="2510017"/>
            <a:ext cx="581462" cy="230832"/>
          </a:xfrm>
          <a:prstGeom prst="rect">
            <a:avLst/>
          </a:prstGeom>
          <a:noFill/>
          <a:ln>
            <a:noFill/>
          </a:ln>
        </p:spPr>
        <p:txBody>
          <a:bodyPr wrap="square" rtlCol="0">
            <a:spAutoFit/>
          </a:bodyPr>
          <a:lstStyle/>
          <a:p>
            <a:r>
              <a:rPr lang="en-GB" sz="900" b="1" i="1" dirty="0">
                <a:latin typeface="Arial Nova" panose="020B0504020202020204" pitchFamily="34" charset="0"/>
              </a:rPr>
              <a:t>aoSMC</a:t>
            </a:r>
          </a:p>
        </p:txBody>
      </p:sp>
      <p:sp>
        <p:nvSpPr>
          <p:cNvPr id="35" name="TextBox 34">
            <a:extLst>
              <a:ext uri="{FF2B5EF4-FFF2-40B4-BE49-F238E27FC236}">
                <a16:creationId xmlns:a16="http://schemas.microsoft.com/office/drawing/2014/main" xmlns="" id="{83847C42-88DD-498C-9DFF-47FB0E324EEF}"/>
              </a:ext>
            </a:extLst>
          </p:cNvPr>
          <p:cNvSpPr txBox="1"/>
          <p:nvPr/>
        </p:nvSpPr>
        <p:spPr>
          <a:xfrm>
            <a:off x="4413862" y="2525588"/>
            <a:ext cx="912557" cy="230832"/>
          </a:xfrm>
          <a:prstGeom prst="rect">
            <a:avLst/>
          </a:prstGeom>
          <a:noFill/>
          <a:ln>
            <a:noFill/>
          </a:ln>
        </p:spPr>
        <p:txBody>
          <a:bodyPr wrap="square" rtlCol="0">
            <a:spAutoFit/>
          </a:bodyPr>
          <a:lstStyle/>
          <a:p>
            <a:r>
              <a:rPr lang="en-GB" sz="900" b="1" i="1" dirty="0">
                <a:latin typeface="Arial Nova" panose="020B0504020202020204" pitchFamily="34" charset="0"/>
              </a:rPr>
              <a:t>caSMC</a:t>
            </a:r>
          </a:p>
        </p:txBody>
      </p:sp>
      <p:sp>
        <p:nvSpPr>
          <p:cNvPr id="37" name="TextBox 36">
            <a:extLst>
              <a:ext uri="{FF2B5EF4-FFF2-40B4-BE49-F238E27FC236}">
                <a16:creationId xmlns:a16="http://schemas.microsoft.com/office/drawing/2014/main" xmlns="" id="{6195C6BD-BD46-422F-8C72-47EB808BCB09}"/>
              </a:ext>
            </a:extLst>
          </p:cNvPr>
          <p:cNvSpPr txBox="1"/>
          <p:nvPr/>
        </p:nvSpPr>
        <p:spPr>
          <a:xfrm>
            <a:off x="5605077" y="2488228"/>
            <a:ext cx="912557" cy="230832"/>
          </a:xfrm>
          <a:prstGeom prst="rect">
            <a:avLst/>
          </a:prstGeom>
          <a:noFill/>
          <a:ln>
            <a:noFill/>
          </a:ln>
        </p:spPr>
        <p:txBody>
          <a:bodyPr wrap="square" rtlCol="0">
            <a:spAutoFit/>
          </a:bodyPr>
          <a:lstStyle/>
          <a:p>
            <a:r>
              <a:rPr lang="en-GB" sz="900" b="1" i="1" dirty="0">
                <a:latin typeface="Arial Nova" panose="020B0504020202020204" pitchFamily="34" charset="0"/>
              </a:rPr>
              <a:t>Plaque SMC</a:t>
            </a:r>
          </a:p>
        </p:txBody>
      </p:sp>
      <p:sp>
        <p:nvSpPr>
          <p:cNvPr id="61" name="TextBox 60">
            <a:extLst>
              <a:ext uri="{FF2B5EF4-FFF2-40B4-BE49-F238E27FC236}">
                <a16:creationId xmlns:a16="http://schemas.microsoft.com/office/drawing/2014/main" xmlns="" id="{3D1A151A-3BAE-41C0-B986-3AA5642EFC84}"/>
              </a:ext>
            </a:extLst>
          </p:cNvPr>
          <p:cNvSpPr txBox="1"/>
          <p:nvPr/>
        </p:nvSpPr>
        <p:spPr>
          <a:xfrm>
            <a:off x="1930695" y="479081"/>
            <a:ext cx="758255" cy="230832"/>
          </a:xfrm>
          <a:prstGeom prst="rect">
            <a:avLst/>
          </a:prstGeom>
          <a:noFill/>
        </p:spPr>
        <p:txBody>
          <a:bodyPr wrap="square" rtlCol="0">
            <a:spAutoFit/>
          </a:bodyPr>
          <a:lstStyle/>
          <a:p>
            <a:r>
              <a:rPr lang="en-GB" sz="900" b="1" i="1" dirty="0" err="1">
                <a:latin typeface="Arial Nova" panose="020B0504020202020204" pitchFamily="34" charset="0"/>
              </a:rPr>
              <a:t>svSMC</a:t>
            </a:r>
            <a:endParaRPr lang="en-GB" sz="900" b="1" i="1" dirty="0">
              <a:latin typeface="Arial Nova" panose="020B0504020202020204" pitchFamily="34" charset="0"/>
            </a:endParaRPr>
          </a:p>
        </p:txBody>
      </p:sp>
      <p:sp>
        <p:nvSpPr>
          <p:cNvPr id="63" name="TextBox 62">
            <a:extLst>
              <a:ext uri="{FF2B5EF4-FFF2-40B4-BE49-F238E27FC236}">
                <a16:creationId xmlns:a16="http://schemas.microsoft.com/office/drawing/2014/main" xmlns="" id="{346ED05B-43B1-4819-A3F8-48D27095405E}"/>
              </a:ext>
            </a:extLst>
          </p:cNvPr>
          <p:cNvSpPr txBox="1"/>
          <p:nvPr/>
        </p:nvSpPr>
        <p:spPr>
          <a:xfrm>
            <a:off x="5658182" y="469965"/>
            <a:ext cx="1091865" cy="230832"/>
          </a:xfrm>
          <a:prstGeom prst="rect">
            <a:avLst/>
          </a:prstGeom>
          <a:noFill/>
        </p:spPr>
        <p:txBody>
          <a:bodyPr wrap="square" rtlCol="0">
            <a:spAutoFit/>
          </a:bodyPr>
          <a:lstStyle/>
          <a:p>
            <a:r>
              <a:rPr lang="en-GB" sz="900" b="1" i="1" dirty="0">
                <a:latin typeface="Arial Nova" panose="020B0504020202020204" pitchFamily="34" charset="0"/>
              </a:rPr>
              <a:t>Plaque SMC</a:t>
            </a:r>
          </a:p>
        </p:txBody>
      </p:sp>
      <p:sp>
        <p:nvSpPr>
          <p:cNvPr id="72" name="TextBox 71">
            <a:extLst>
              <a:ext uri="{FF2B5EF4-FFF2-40B4-BE49-F238E27FC236}">
                <a16:creationId xmlns:a16="http://schemas.microsoft.com/office/drawing/2014/main" xmlns="" id="{214C6DA0-74F1-4235-B0C1-B16C1EA278B2}"/>
              </a:ext>
            </a:extLst>
          </p:cNvPr>
          <p:cNvSpPr txBox="1"/>
          <p:nvPr/>
        </p:nvSpPr>
        <p:spPr>
          <a:xfrm>
            <a:off x="226110" y="455997"/>
            <a:ext cx="284437" cy="276999"/>
          </a:xfrm>
          <a:prstGeom prst="rect">
            <a:avLst/>
          </a:prstGeom>
          <a:noFill/>
        </p:spPr>
        <p:txBody>
          <a:bodyPr wrap="square" rtlCol="0">
            <a:spAutoFit/>
          </a:bodyPr>
          <a:lstStyle/>
          <a:p>
            <a:r>
              <a:rPr lang="en-GB" sz="1200" b="1" dirty="0">
                <a:latin typeface="Arial Nova" panose="020B0504020202020204" pitchFamily="34" charset="0"/>
              </a:rPr>
              <a:t>A</a:t>
            </a:r>
          </a:p>
        </p:txBody>
      </p:sp>
      <p:sp>
        <p:nvSpPr>
          <p:cNvPr id="73" name="TextBox 72">
            <a:extLst>
              <a:ext uri="{FF2B5EF4-FFF2-40B4-BE49-F238E27FC236}">
                <a16:creationId xmlns:a16="http://schemas.microsoft.com/office/drawing/2014/main" xmlns="" id="{35A75359-B3C1-45B3-A67F-84DE5894DAC0}"/>
              </a:ext>
            </a:extLst>
          </p:cNvPr>
          <p:cNvSpPr txBox="1"/>
          <p:nvPr/>
        </p:nvSpPr>
        <p:spPr>
          <a:xfrm>
            <a:off x="1421880" y="450429"/>
            <a:ext cx="284437" cy="276999"/>
          </a:xfrm>
          <a:prstGeom prst="rect">
            <a:avLst/>
          </a:prstGeom>
          <a:noFill/>
        </p:spPr>
        <p:txBody>
          <a:bodyPr wrap="square" rtlCol="0">
            <a:spAutoFit/>
          </a:bodyPr>
          <a:lstStyle/>
          <a:p>
            <a:r>
              <a:rPr lang="en-GB" sz="1200" b="1" dirty="0">
                <a:latin typeface="Arial Nova" panose="020B0504020202020204" pitchFamily="34" charset="0"/>
              </a:rPr>
              <a:t>B</a:t>
            </a:r>
          </a:p>
        </p:txBody>
      </p:sp>
      <p:sp>
        <p:nvSpPr>
          <p:cNvPr id="74" name="TextBox 73">
            <a:extLst>
              <a:ext uri="{FF2B5EF4-FFF2-40B4-BE49-F238E27FC236}">
                <a16:creationId xmlns:a16="http://schemas.microsoft.com/office/drawing/2014/main" xmlns="" id="{B289A9C7-9B5D-439E-A9AB-7403D8CE637A}"/>
              </a:ext>
            </a:extLst>
          </p:cNvPr>
          <p:cNvSpPr txBox="1"/>
          <p:nvPr/>
        </p:nvSpPr>
        <p:spPr>
          <a:xfrm>
            <a:off x="2829933" y="450428"/>
            <a:ext cx="284437" cy="276999"/>
          </a:xfrm>
          <a:prstGeom prst="rect">
            <a:avLst/>
          </a:prstGeom>
          <a:noFill/>
        </p:spPr>
        <p:txBody>
          <a:bodyPr wrap="square" rtlCol="0">
            <a:spAutoFit/>
          </a:bodyPr>
          <a:lstStyle/>
          <a:p>
            <a:r>
              <a:rPr lang="en-GB" sz="1200" b="1" dirty="0">
                <a:latin typeface="Arial Nova" panose="020B0504020202020204" pitchFamily="34" charset="0"/>
              </a:rPr>
              <a:t>C</a:t>
            </a:r>
          </a:p>
        </p:txBody>
      </p:sp>
      <p:sp>
        <p:nvSpPr>
          <p:cNvPr id="75" name="TextBox 74">
            <a:extLst>
              <a:ext uri="{FF2B5EF4-FFF2-40B4-BE49-F238E27FC236}">
                <a16:creationId xmlns:a16="http://schemas.microsoft.com/office/drawing/2014/main" xmlns="" id="{4C73B910-88D8-4B51-91B1-331436867F4E}"/>
              </a:ext>
            </a:extLst>
          </p:cNvPr>
          <p:cNvSpPr txBox="1"/>
          <p:nvPr/>
        </p:nvSpPr>
        <p:spPr>
          <a:xfrm>
            <a:off x="4185001" y="445287"/>
            <a:ext cx="284437" cy="276999"/>
          </a:xfrm>
          <a:prstGeom prst="rect">
            <a:avLst/>
          </a:prstGeom>
          <a:noFill/>
        </p:spPr>
        <p:txBody>
          <a:bodyPr wrap="square" rtlCol="0">
            <a:spAutoFit/>
          </a:bodyPr>
          <a:lstStyle/>
          <a:p>
            <a:r>
              <a:rPr lang="en-GB" sz="1200" b="1" dirty="0">
                <a:latin typeface="Arial Nova" panose="020B0504020202020204" pitchFamily="34" charset="0"/>
              </a:rPr>
              <a:t>D</a:t>
            </a:r>
          </a:p>
        </p:txBody>
      </p:sp>
      <p:sp>
        <p:nvSpPr>
          <p:cNvPr id="76" name="TextBox 75">
            <a:extLst>
              <a:ext uri="{FF2B5EF4-FFF2-40B4-BE49-F238E27FC236}">
                <a16:creationId xmlns:a16="http://schemas.microsoft.com/office/drawing/2014/main" xmlns="" id="{6AF4D1D3-AD5F-4E75-B76B-FEB4C3C82F2F}"/>
              </a:ext>
            </a:extLst>
          </p:cNvPr>
          <p:cNvSpPr txBox="1"/>
          <p:nvPr/>
        </p:nvSpPr>
        <p:spPr>
          <a:xfrm>
            <a:off x="1411622" y="2488228"/>
            <a:ext cx="284437" cy="276999"/>
          </a:xfrm>
          <a:prstGeom prst="rect">
            <a:avLst/>
          </a:prstGeom>
          <a:noFill/>
        </p:spPr>
        <p:txBody>
          <a:bodyPr wrap="square" rtlCol="0">
            <a:spAutoFit/>
          </a:bodyPr>
          <a:lstStyle/>
          <a:p>
            <a:r>
              <a:rPr lang="en-GB" sz="1200" b="1" dirty="0">
                <a:latin typeface="Arial Nova" panose="020B0504020202020204" pitchFamily="34" charset="0"/>
              </a:rPr>
              <a:t>F</a:t>
            </a:r>
          </a:p>
        </p:txBody>
      </p:sp>
      <p:sp>
        <p:nvSpPr>
          <p:cNvPr id="77" name="TextBox 76">
            <a:extLst>
              <a:ext uri="{FF2B5EF4-FFF2-40B4-BE49-F238E27FC236}">
                <a16:creationId xmlns:a16="http://schemas.microsoft.com/office/drawing/2014/main" xmlns="" id="{E5B5ECE8-91B1-4D47-B164-7C2167B9AB1B}"/>
              </a:ext>
            </a:extLst>
          </p:cNvPr>
          <p:cNvSpPr txBox="1"/>
          <p:nvPr/>
        </p:nvSpPr>
        <p:spPr>
          <a:xfrm>
            <a:off x="2740483" y="2488228"/>
            <a:ext cx="284437" cy="276999"/>
          </a:xfrm>
          <a:prstGeom prst="rect">
            <a:avLst/>
          </a:prstGeom>
          <a:noFill/>
        </p:spPr>
        <p:txBody>
          <a:bodyPr wrap="square" rtlCol="0">
            <a:spAutoFit/>
          </a:bodyPr>
          <a:lstStyle/>
          <a:p>
            <a:r>
              <a:rPr lang="en-GB" sz="1200" b="1" dirty="0">
                <a:latin typeface="Arial Nova" panose="020B0504020202020204" pitchFamily="34" charset="0"/>
              </a:rPr>
              <a:t>G</a:t>
            </a:r>
          </a:p>
        </p:txBody>
      </p:sp>
      <p:sp>
        <p:nvSpPr>
          <p:cNvPr id="78" name="TextBox 77">
            <a:extLst>
              <a:ext uri="{FF2B5EF4-FFF2-40B4-BE49-F238E27FC236}">
                <a16:creationId xmlns:a16="http://schemas.microsoft.com/office/drawing/2014/main" xmlns="" id="{8838DDFA-8427-4B53-BA22-03061F49F4B8}"/>
              </a:ext>
            </a:extLst>
          </p:cNvPr>
          <p:cNvSpPr txBox="1"/>
          <p:nvPr/>
        </p:nvSpPr>
        <p:spPr>
          <a:xfrm>
            <a:off x="4044673" y="2481738"/>
            <a:ext cx="284437" cy="276999"/>
          </a:xfrm>
          <a:prstGeom prst="rect">
            <a:avLst/>
          </a:prstGeom>
          <a:noFill/>
        </p:spPr>
        <p:txBody>
          <a:bodyPr wrap="square" rtlCol="0">
            <a:spAutoFit/>
          </a:bodyPr>
          <a:lstStyle/>
          <a:p>
            <a:r>
              <a:rPr lang="en-GB" sz="1200" b="1" dirty="0">
                <a:latin typeface="Arial Nova" panose="020B0504020202020204" pitchFamily="34" charset="0"/>
              </a:rPr>
              <a:t>H</a:t>
            </a:r>
          </a:p>
        </p:txBody>
      </p:sp>
      <p:sp>
        <p:nvSpPr>
          <p:cNvPr id="79" name="TextBox 78">
            <a:extLst>
              <a:ext uri="{FF2B5EF4-FFF2-40B4-BE49-F238E27FC236}">
                <a16:creationId xmlns:a16="http://schemas.microsoft.com/office/drawing/2014/main" xmlns="" id="{2FF7E813-852B-4B43-892A-723377907CD1}"/>
              </a:ext>
            </a:extLst>
          </p:cNvPr>
          <p:cNvSpPr txBox="1"/>
          <p:nvPr/>
        </p:nvSpPr>
        <p:spPr>
          <a:xfrm>
            <a:off x="5384797" y="2442594"/>
            <a:ext cx="284437" cy="276999"/>
          </a:xfrm>
          <a:prstGeom prst="rect">
            <a:avLst/>
          </a:prstGeom>
          <a:noFill/>
        </p:spPr>
        <p:txBody>
          <a:bodyPr wrap="square" rtlCol="0">
            <a:spAutoFit/>
          </a:bodyPr>
          <a:lstStyle/>
          <a:p>
            <a:r>
              <a:rPr lang="en-GB" sz="1200" b="1" dirty="0">
                <a:latin typeface="Arial Nova" panose="020B0504020202020204" pitchFamily="34" charset="0"/>
              </a:rPr>
              <a:t>I</a:t>
            </a:r>
          </a:p>
        </p:txBody>
      </p:sp>
      <p:pic>
        <p:nvPicPr>
          <p:cNvPr id="4" name="Picture 3">
            <a:extLst>
              <a:ext uri="{FF2B5EF4-FFF2-40B4-BE49-F238E27FC236}">
                <a16:creationId xmlns:a16="http://schemas.microsoft.com/office/drawing/2014/main" xmlns="" id="{F20C7649-E7E0-4FED-992D-7BF05EEC2DF3}"/>
              </a:ext>
            </a:extLst>
          </p:cNvPr>
          <p:cNvPicPr>
            <a:picLocks noChangeAspect="1"/>
          </p:cNvPicPr>
          <p:nvPr/>
        </p:nvPicPr>
        <p:blipFill>
          <a:blip r:embed="rId8"/>
          <a:stretch>
            <a:fillRect/>
          </a:stretch>
        </p:blipFill>
        <p:spPr>
          <a:xfrm>
            <a:off x="1309452" y="2780628"/>
            <a:ext cx="1305349" cy="1657246"/>
          </a:xfrm>
          <a:prstGeom prst="rect">
            <a:avLst/>
          </a:prstGeom>
          <a:ln>
            <a:noFill/>
          </a:ln>
        </p:spPr>
      </p:pic>
      <p:pic>
        <p:nvPicPr>
          <p:cNvPr id="7" name="Picture 6">
            <a:extLst>
              <a:ext uri="{FF2B5EF4-FFF2-40B4-BE49-F238E27FC236}">
                <a16:creationId xmlns:a16="http://schemas.microsoft.com/office/drawing/2014/main" xmlns="" id="{7B5C10A6-AEC3-40C1-A798-4CB7225A35A1}"/>
              </a:ext>
            </a:extLst>
          </p:cNvPr>
          <p:cNvPicPr>
            <a:picLocks noChangeAspect="1"/>
          </p:cNvPicPr>
          <p:nvPr/>
        </p:nvPicPr>
        <p:blipFill>
          <a:blip r:embed="rId9"/>
          <a:stretch>
            <a:fillRect/>
          </a:stretch>
        </p:blipFill>
        <p:spPr>
          <a:xfrm>
            <a:off x="2626200" y="2784846"/>
            <a:ext cx="1305349" cy="1644835"/>
          </a:xfrm>
          <a:prstGeom prst="rect">
            <a:avLst/>
          </a:prstGeom>
          <a:ln>
            <a:noFill/>
          </a:ln>
        </p:spPr>
      </p:pic>
      <p:pic>
        <p:nvPicPr>
          <p:cNvPr id="10" name="Picture 9">
            <a:extLst>
              <a:ext uri="{FF2B5EF4-FFF2-40B4-BE49-F238E27FC236}">
                <a16:creationId xmlns:a16="http://schemas.microsoft.com/office/drawing/2014/main" xmlns="" id="{8F5F544F-6A07-412C-B2B3-DB74325F3E04}"/>
              </a:ext>
            </a:extLst>
          </p:cNvPr>
          <p:cNvPicPr>
            <a:picLocks noChangeAspect="1"/>
          </p:cNvPicPr>
          <p:nvPr/>
        </p:nvPicPr>
        <p:blipFill>
          <a:blip r:embed="rId10"/>
          <a:stretch>
            <a:fillRect/>
          </a:stretch>
        </p:blipFill>
        <p:spPr>
          <a:xfrm>
            <a:off x="3942948" y="2780628"/>
            <a:ext cx="1290885" cy="1646827"/>
          </a:xfrm>
          <a:prstGeom prst="rect">
            <a:avLst/>
          </a:prstGeom>
          <a:ln>
            <a:noFill/>
          </a:ln>
        </p:spPr>
      </p:pic>
      <p:pic>
        <p:nvPicPr>
          <p:cNvPr id="16" name="Picture 15">
            <a:extLst>
              <a:ext uri="{FF2B5EF4-FFF2-40B4-BE49-F238E27FC236}">
                <a16:creationId xmlns:a16="http://schemas.microsoft.com/office/drawing/2014/main" xmlns="" id="{ADA73291-31E1-461C-93BB-13CB213194B6}"/>
              </a:ext>
            </a:extLst>
          </p:cNvPr>
          <p:cNvPicPr>
            <a:picLocks noChangeAspect="1"/>
          </p:cNvPicPr>
          <p:nvPr/>
        </p:nvPicPr>
        <p:blipFill>
          <a:blip r:embed="rId11"/>
          <a:stretch>
            <a:fillRect/>
          </a:stretch>
        </p:blipFill>
        <p:spPr>
          <a:xfrm>
            <a:off x="5239019" y="2783157"/>
            <a:ext cx="1280606" cy="1646827"/>
          </a:xfrm>
          <a:prstGeom prst="rect">
            <a:avLst/>
          </a:prstGeom>
          <a:ln>
            <a:noFill/>
          </a:ln>
        </p:spPr>
      </p:pic>
      <p:pic>
        <p:nvPicPr>
          <p:cNvPr id="11" name="Picture 10">
            <a:extLst>
              <a:ext uri="{FF2B5EF4-FFF2-40B4-BE49-F238E27FC236}">
                <a16:creationId xmlns:a16="http://schemas.microsoft.com/office/drawing/2014/main" xmlns="" id="{F3FC27DB-98BE-403F-AD9E-FFF42D562A87}"/>
              </a:ext>
            </a:extLst>
          </p:cNvPr>
          <p:cNvPicPr>
            <a:picLocks noChangeAspect="1"/>
          </p:cNvPicPr>
          <p:nvPr/>
        </p:nvPicPr>
        <p:blipFill rotWithShape="1">
          <a:blip r:embed="rId7"/>
          <a:srcRect l="58595" t="13375" b="50937"/>
          <a:stretch/>
        </p:blipFill>
        <p:spPr>
          <a:xfrm>
            <a:off x="338375" y="3000718"/>
            <a:ext cx="855929" cy="739068"/>
          </a:xfrm>
          <a:prstGeom prst="rect">
            <a:avLst/>
          </a:prstGeom>
        </p:spPr>
      </p:pic>
      <p:sp>
        <p:nvSpPr>
          <p:cNvPr id="32" name="TextBox 31">
            <a:extLst>
              <a:ext uri="{FF2B5EF4-FFF2-40B4-BE49-F238E27FC236}">
                <a16:creationId xmlns:a16="http://schemas.microsoft.com/office/drawing/2014/main" xmlns="" id="{07D890DE-310C-495C-9E19-4EE3EEB5AD0B}"/>
              </a:ext>
            </a:extLst>
          </p:cNvPr>
          <p:cNvSpPr txBox="1"/>
          <p:nvPr/>
        </p:nvSpPr>
        <p:spPr>
          <a:xfrm>
            <a:off x="3302024" y="530291"/>
            <a:ext cx="581462" cy="230832"/>
          </a:xfrm>
          <a:prstGeom prst="rect">
            <a:avLst/>
          </a:prstGeom>
          <a:noFill/>
          <a:ln>
            <a:noFill/>
          </a:ln>
        </p:spPr>
        <p:txBody>
          <a:bodyPr wrap="square" rtlCol="0">
            <a:spAutoFit/>
          </a:bodyPr>
          <a:lstStyle/>
          <a:p>
            <a:r>
              <a:rPr lang="en-GB" sz="900" b="1" i="1" dirty="0">
                <a:latin typeface="Arial Nova" panose="020B0504020202020204" pitchFamily="34" charset="0"/>
              </a:rPr>
              <a:t>aoSMC</a:t>
            </a:r>
          </a:p>
        </p:txBody>
      </p:sp>
      <p:pic>
        <p:nvPicPr>
          <p:cNvPr id="6" name="Picture 5">
            <a:extLst>
              <a:ext uri="{FF2B5EF4-FFF2-40B4-BE49-F238E27FC236}">
                <a16:creationId xmlns:a16="http://schemas.microsoft.com/office/drawing/2014/main" xmlns="" id="{EB1EDF15-7531-44F4-842E-941976A0F366}"/>
              </a:ext>
            </a:extLst>
          </p:cNvPr>
          <p:cNvPicPr>
            <a:picLocks noChangeAspect="1"/>
          </p:cNvPicPr>
          <p:nvPr/>
        </p:nvPicPr>
        <p:blipFill>
          <a:blip r:embed="rId12"/>
          <a:stretch>
            <a:fillRect/>
          </a:stretch>
        </p:blipFill>
        <p:spPr>
          <a:xfrm>
            <a:off x="4064904" y="688484"/>
            <a:ext cx="1208460" cy="1530539"/>
          </a:xfrm>
          <a:prstGeom prst="rect">
            <a:avLst/>
          </a:prstGeom>
        </p:spPr>
      </p:pic>
      <p:sp>
        <p:nvSpPr>
          <p:cNvPr id="38" name="TextBox 37">
            <a:extLst>
              <a:ext uri="{FF2B5EF4-FFF2-40B4-BE49-F238E27FC236}">
                <a16:creationId xmlns:a16="http://schemas.microsoft.com/office/drawing/2014/main" xmlns="" id="{3C98052D-1C5A-494C-8328-686EC85E78BC}"/>
              </a:ext>
            </a:extLst>
          </p:cNvPr>
          <p:cNvSpPr txBox="1"/>
          <p:nvPr/>
        </p:nvSpPr>
        <p:spPr>
          <a:xfrm>
            <a:off x="5351379" y="458262"/>
            <a:ext cx="284437" cy="276999"/>
          </a:xfrm>
          <a:prstGeom prst="rect">
            <a:avLst/>
          </a:prstGeom>
          <a:noFill/>
        </p:spPr>
        <p:txBody>
          <a:bodyPr wrap="square" rtlCol="0">
            <a:spAutoFit/>
          </a:bodyPr>
          <a:lstStyle/>
          <a:p>
            <a:r>
              <a:rPr lang="en-GB" sz="1200" b="1" dirty="0">
                <a:latin typeface="Arial Nova" panose="020B0504020202020204" pitchFamily="34" charset="0"/>
              </a:rPr>
              <a:t>E</a:t>
            </a:r>
          </a:p>
        </p:txBody>
      </p:sp>
      <p:sp>
        <p:nvSpPr>
          <p:cNvPr id="36" name="TextBox 35">
            <a:extLst>
              <a:ext uri="{FF2B5EF4-FFF2-40B4-BE49-F238E27FC236}">
                <a16:creationId xmlns:a16="http://schemas.microsoft.com/office/drawing/2014/main" xmlns="" id="{F951B650-7AF4-4978-971A-28A9113A948B}"/>
              </a:ext>
            </a:extLst>
          </p:cNvPr>
          <p:cNvSpPr txBox="1"/>
          <p:nvPr/>
        </p:nvSpPr>
        <p:spPr>
          <a:xfrm>
            <a:off x="130449" y="28312"/>
            <a:ext cx="3435350" cy="375552"/>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Supplementary Figures</a:t>
            </a:r>
          </a:p>
        </p:txBody>
      </p:sp>
    </p:spTree>
    <p:extLst>
      <p:ext uri="{BB962C8B-B14F-4D97-AF65-F5344CB8AC3E}">
        <p14:creationId xmlns:p14="http://schemas.microsoft.com/office/powerpoint/2010/main" val="2114340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FCFA1745-A3CA-41BA-93C1-DDDDBF39FB3D}"/>
              </a:ext>
            </a:extLst>
          </p:cNvPr>
          <p:cNvPicPr>
            <a:picLocks noChangeAspect="1"/>
          </p:cNvPicPr>
          <p:nvPr/>
        </p:nvPicPr>
        <p:blipFill>
          <a:blip r:embed="rId2"/>
          <a:stretch>
            <a:fillRect/>
          </a:stretch>
        </p:blipFill>
        <p:spPr>
          <a:xfrm>
            <a:off x="466286" y="95905"/>
            <a:ext cx="5943532" cy="2459272"/>
          </a:xfrm>
          <a:prstGeom prst="rect">
            <a:avLst/>
          </a:prstGeom>
        </p:spPr>
      </p:pic>
      <p:sp>
        <p:nvSpPr>
          <p:cNvPr id="2" name="TextBox 1">
            <a:extLst>
              <a:ext uri="{FF2B5EF4-FFF2-40B4-BE49-F238E27FC236}">
                <a16:creationId xmlns:a16="http://schemas.microsoft.com/office/drawing/2014/main" xmlns="" id="{9558C484-6532-4A07-B777-795287689BC9}"/>
              </a:ext>
            </a:extLst>
          </p:cNvPr>
          <p:cNvSpPr txBox="1"/>
          <p:nvPr/>
        </p:nvSpPr>
        <p:spPr>
          <a:xfrm>
            <a:off x="1154624" y="7838155"/>
            <a:ext cx="4293030" cy="487441"/>
          </a:xfrm>
          <a:prstGeom prst="rect">
            <a:avLst/>
          </a:prstGeom>
          <a:noFill/>
        </p:spPr>
        <p:txBody>
          <a:bodyPr wrap="square" rtlCol="0">
            <a:spAutoFit/>
          </a:bodyPr>
          <a:lstStyle/>
          <a:p>
            <a:pPr algn="just">
              <a:lnSpc>
                <a:spcPct val="107000"/>
              </a:lnSpc>
              <a:spcAft>
                <a:spcPts val="800"/>
              </a:spcAft>
            </a:pP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Supplementary Figure </a:t>
            </a:r>
            <a:r>
              <a:rPr lang="en-GB" sz="800" b="1" i="1" dirty="0" smtClean="0">
                <a:effectLst/>
                <a:latin typeface="Arial Nova" panose="020B0504020202020204" pitchFamily="34" charset="0"/>
                <a:ea typeface="Times New Roman" panose="02020603050405020304" pitchFamily="18" charset="0"/>
                <a:cs typeface="Times New Roman" panose="02020603050405020304" pitchFamily="18" charset="0"/>
              </a:rPr>
              <a:t>S</a:t>
            </a:r>
            <a:r>
              <a:rPr lang="en-GB" sz="800" b="1" i="1" dirty="0" smtClean="0">
                <a:latin typeface="Arial Nova" panose="020B0504020202020204" pitchFamily="34" charset="0"/>
                <a:ea typeface="Times New Roman" panose="02020603050405020304" pitchFamily="18" charset="0"/>
                <a:cs typeface="Times New Roman" panose="02020603050405020304" pitchFamily="18" charset="0"/>
              </a:rPr>
              <a:t>3</a:t>
            </a:r>
            <a:r>
              <a:rPr lang="en-GB" sz="800" b="1" i="1" dirty="0">
                <a:effectLst/>
                <a:latin typeface="Arial Nova" panose="020B0504020202020204" pitchFamily="34" charset="0"/>
                <a:ea typeface="Times New Roman" panose="02020603050405020304" pitchFamily="18" charset="0"/>
                <a:cs typeface="Times New Roman" panose="02020603050405020304" pitchFamily="18" charset="0"/>
              </a:rPr>
              <a:t>. </a:t>
            </a:r>
            <a:r>
              <a:rPr lang="en-GB" sz="800" dirty="0">
                <a:effectLst/>
                <a:latin typeface="Arial Nova" panose="020B0504020202020204" pitchFamily="34" charset="0"/>
                <a:ea typeface="Times New Roman" panose="02020603050405020304" pitchFamily="18" charset="0"/>
                <a:cs typeface="Times New Roman" panose="02020603050405020304" pitchFamily="18" charset="0"/>
              </a:rPr>
              <a:t>Cell-type enrichment values for (A) newly-assembled and (B) GENCODE lncRNAs in 69 primary cell categories ranked by median. (C) Total Z score across all VSMC-enriched lncRNAs for each cell category in figure 3J</a:t>
            </a:r>
            <a:endParaRPr lang="en-GB" sz="800" dirty="0">
              <a:effectLst/>
              <a:latin typeface="Arial Nova" panose="020B050402020202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xmlns="" id="{378A172B-040A-4E46-BB72-CE1308A9BDEB}"/>
              </a:ext>
            </a:extLst>
          </p:cNvPr>
          <p:cNvSpPr txBox="1"/>
          <p:nvPr/>
        </p:nvSpPr>
        <p:spPr>
          <a:xfrm>
            <a:off x="357413" y="50778"/>
            <a:ext cx="153527" cy="323165"/>
          </a:xfrm>
          <a:prstGeom prst="rect">
            <a:avLst/>
          </a:prstGeom>
          <a:noFill/>
        </p:spPr>
        <p:txBody>
          <a:bodyPr wrap="square" rtlCol="0">
            <a:spAutoFit/>
          </a:bodyPr>
          <a:lstStyle/>
          <a:p>
            <a:pPr algn="ctr"/>
            <a:r>
              <a:rPr lang="en-GB" sz="1500" dirty="0">
                <a:latin typeface="Open Sans Semibold" panose="020B0706030804020204" pitchFamily="34" charset="0"/>
                <a:ea typeface="Open Sans Semibold" panose="020B0706030804020204" pitchFamily="34" charset="0"/>
                <a:cs typeface="Open Sans Semibold" panose="020B0706030804020204" pitchFamily="34" charset="0"/>
              </a:rPr>
              <a:t>A</a:t>
            </a:r>
          </a:p>
        </p:txBody>
      </p:sp>
      <p:sp>
        <p:nvSpPr>
          <p:cNvPr id="71" name="TextBox 70">
            <a:extLst>
              <a:ext uri="{FF2B5EF4-FFF2-40B4-BE49-F238E27FC236}">
                <a16:creationId xmlns:a16="http://schemas.microsoft.com/office/drawing/2014/main" xmlns="" id="{43FE7806-95F7-4790-8069-C0B3F497990C}"/>
              </a:ext>
            </a:extLst>
          </p:cNvPr>
          <p:cNvSpPr txBox="1"/>
          <p:nvPr/>
        </p:nvSpPr>
        <p:spPr>
          <a:xfrm>
            <a:off x="364890" y="2607026"/>
            <a:ext cx="153527" cy="323165"/>
          </a:xfrm>
          <a:prstGeom prst="rect">
            <a:avLst/>
          </a:prstGeom>
          <a:noFill/>
        </p:spPr>
        <p:txBody>
          <a:bodyPr wrap="square" rtlCol="0">
            <a:spAutoFit/>
          </a:bodyPr>
          <a:lstStyle/>
          <a:p>
            <a:pPr algn="ctr"/>
            <a:r>
              <a:rPr lang="en-GB" sz="1500" dirty="0">
                <a:latin typeface="Open Sans Semibold" panose="020B0706030804020204" pitchFamily="34" charset="0"/>
                <a:ea typeface="Open Sans Semibold" panose="020B0706030804020204" pitchFamily="34" charset="0"/>
                <a:cs typeface="Open Sans Semibold" panose="020B0706030804020204" pitchFamily="34" charset="0"/>
              </a:rPr>
              <a:t>B</a:t>
            </a:r>
          </a:p>
        </p:txBody>
      </p:sp>
      <p:pic>
        <p:nvPicPr>
          <p:cNvPr id="3" name="Picture 2">
            <a:extLst>
              <a:ext uri="{FF2B5EF4-FFF2-40B4-BE49-F238E27FC236}">
                <a16:creationId xmlns:a16="http://schemas.microsoft.com/office/drawing/2014/main" xmlns="" id="{5B160B1D-37EA-492F-9BCC-386DB85BCABD}"/>
              </a:ext>
            </a:extLst>
          </p:cNvPr>
          <p:cNvPicPr>
            <a:picLocks noChangeAspect="1"/>
          </p:cNvPicPr>
          <p:nvPr/>
        </p:nvPicPr>
        <p:blipFill rotWithShape="1">
          <a:blip r:embed="rId3"/>
          <a:srcRect b="1024"/>
          <a:stretch/>
        </p:blipFill>
        <p:spPr>
          <a:xfrm>
            <a:off x="518417" y="2785073"/>
            <a:ext cx="5836320" cy="2485431"/>
          </a:xfrm>
          <a:prstGeom prst="rect">
            <a:avLst/>
          </a:prstGeom>
          <a:ln>
            <a:noFill/>
          </a:ln>
        </p:spPr>
      </p:pic>
      <p:pic>
        <p:nvPicPr>
          <p:cNvPr id="7" name="Picture 6">
            <a:extLst>
              <a:ext uri="{FF2B5EF4-FFF2-40B4-BE49-F238E27FC236}">
                <a16:creationId xmlns:a16="http://schemas.microsoft.com/office/drawing/2014/main" xmlns="" id="{07D2750D-2FCA-4F4B-BACE-8E36E06EA72C}"/>
              </a:ext>
            </a:extLst>
          </p:cNvPr>
          <p:cNvPicPr>
            <a:picLocks noChangeAspect="1"/>
          </p:cNvPicPr>
          <p:nvPr/>
        </p:nvPicPr>
        <p:blipFill rotWithShape="1">
          <a:blip r:embed="rId4"/>
          <a:srcRect l="-2919" t="-21196" r="-7873" b="-10177"/>
          <a:stretch/>
        </p:blipFill>
        <p:spPr>
          <a:xfrm>
            <a:off x="5580816" y="2497637"/>
            <a:ext cx="773921" cy="344976"/>
          </a:xfrm>
          <a:prstGeom prst="rect">
            <a:avLst/>
          </a:prstGeom>
          <a:ln>
            <a:solidFill>
              <a:schemeClr val="accent1">
                <a:lumMod val="20000"/>
                <a:lumOff val="80000"/>
              </a:schemeClr>
            </a:solidFill>
          </a:ln>
        </p:spPr>
      </p:pic>
      <p:sp>
        <p:nvSpPr>
          <p:cNvPr id="26" name="TextBox 25">
            <a:extLst>
              <a:ext uri="{FF2B5EF4-FFF2-40B4-BE49-F238E27FC236}">
                <a16:creationId xmlns:a16="http://schemas.microsoft.com/office/drawing/2014/main" xmlns="" id="{6DABCC7B-3180-417A-98BB-4E8216AE24F3}"/>
              </a:ext>
            </a:extLst>
          </p:cNvPr>
          <p:cNvSpPr txBox="1"/>
          <p:nvPr/>
        </p:nvSpPr>
        <p:spPr>
          <a:xfrm>
            <a:off x="1721992" y="5448551"/>
            <a:ext cx="153527" cy="323165"/>
          </a:xfrm>
          <a:prstGeom prst="rect">
            <a:avLst/>
          </a:prstGeom>
          <a:noFill/>
        </p:spPr>
        <p:txBody>
          <a:bodyPr wrap="square" rtlCol="0">
            <a:spAutoFit/>
          </a:bodyPr>
          <a:lstStyle/>
          <a:p>
            <a:pPr algn="ctr"/>
            <a:r>
              <a:rPr lang="en-GB" sz="1500" dirty="0">
                <a:latin typeface="Open Sans Semibold" panose="020B0706030804020204" pitchFamily="34" charset="0"/>
                <a:ea typeface="Open Sans Semibold" panose="020B0706030804020204" pitchFamily="34" charset="0"/>
                <a:cs typeface="Open Sans Semibold" panose="020B0706030804020204" pitchFamily="34" charset="0"/>
              </a:rPr>
              <a:t>C</a:t>
            </a:r>
          </a:p>
        </p:txBody>
      </p:sp>
      <p:pic>
        <p:nvPicPr>
          <p:cNvPr id="8" name="Picture 7">
            <a:extLst>
              <a:ext uri="{FF2B5EF4-FFF2-40B4-BE49-F238E27FC236}">
                <a16:creationId xmlns:a16="http://schemas.microsoft.com/office/drawing/2014/main" xmlns="" id="{14E92A4F-9749-4DA9-8F5D-ECAC65E3821E}"/>
              </a:ext>
            </a:extLst>
          </p:cNvPr>
          <p:cNvPicPr>
            <a:picLocks noChangeAspect="1"/>
          </p:cNvPicPr>
          <p:nvPr/>
        </p:nvPicPr>
        <p:blipFill>
          <a:blip r:embed="rId5"/>
          <a:stretch>
            <a:fillRect/>
          </a:stretch>
        </p:blipFill>
        <p:spPr>
          <a:xfrm>
            <a:off x="2206767" y="5270504"/>
            <a:ext cx="2444465" cy="2479089"/>
          </a:xfrm>
          <a:prstGeom prst="rect">
            <a:avLst/>
          </a:prstGeom>
        </p:spPr>
      </p:pic>
    </p:spTree>
    <p:extLst>
      <p:ext uri="{BB962C8B-B14F-4D97-AF65-F5344CB8AC3E}">
        <p14:creationId xmlns:p14="http://schemas.microsoft.com/office/powerpoint/2010/main" val="96660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9D003C7-3387-4FD7-91BE-1816F32E9CED}"/>
              </a:ext>
            </a:extLst>
          </p:cNvPr>
          <p:cNvPicPr>
            <a:picLocks noChangeAspect="1"/>
          </p:cNvPicPr>
          <p:nvPr/>
        </p:nvPicPr>
        <p:blipFill>
          <a:blip r:embed="rId2"/>
          <a:stretch>
            <a:fillRect/>
          </a:stretch>
        </p:blipFill>
        <p:spPr>
          <a:xfrm>
            <a:off x="4203180" y="739091"/>
            <a:ext cx="1208747" cy="1859811"/>
          </a:xfrm>
          <a:prstGeom prst="rect">
            <a:avLst/>
          </a:prstGeom>
        </p:spPr>
      </p:pic>
      <p:pic>
        <p:nvPicPr>
          <p:cNvPr id="7" name="Picture 6">
            <a:extLst>
              <a:ext uri="{FF2B5EF4-FFF2-40B4-BE49-F238E27FC236}">
                <a16:creationId xmlns:a16="http://schemas.microsoft.com/office/drawing/2014/main" xmlns="" id="{94065C3F-79EB-4A73-BFE8-536F9C41A13F}"/>
              </a:ext>
            </a:extLst>
          </p:cNvPr>
          <p:cNvPicPr>
            <a:picLocks noChangeAspect="1"/>
          </p:cNvPicPr>
          <p:nvPr/>
        </p:nvPicPr>
        <p:blipFill>
          <a:blip r:embed="rId3"/>
          <a:stretch>
            <a:fillRect/>
          </a:stretch>
        </p:blipFill>
        <p:spPr>
          <a:xfrm>
            <a:off x="2465274" y="737643"/>
            <a:ext cx="1216529" cy="1852030"/>
          </a:xfrm>
          <a:prstGeom prst="rect">
            <a:avLst/>
          </a:prstGeom>
        </p:spPr>
      </p:pic>
      <p:pic>
        <p:nvPicPr>
          <p:cNvPr id="9" name="Picture 8">
            <a:extLst>
              <a:ext uri="{FF2B5EF4-FFF2-40B4-BE49-F238E27FC236}">
                <a16:creationId xmlns:a16="http://schemas.microsoft.com/office/drawing/2014/main" xmlns="" id="{A9E09DE3-916F-436B-88E9-4608B0DDDADE}"/>
              </a:ext>
            </a:extLst>
          </p:cNvPr>
          <p:cNvPicPr>
            <a:picLocks noChangeAspect="1"/>
          </p:cNvPicPr>
          <p:nvPr/>
        </p:nvPicPr>
        <p:blipFill>
          <a:blip r:embed="rId4"/>
          <a:stretch>
            <a:fillRect/>
          </a:stretch>
        </p:blipFill>
        <p:spPr>
          <a:xfrm>
            <a:off x="842130" y="735049"/>
            <a:ext cx="1206154" cy="1854624"/>
          </a:xfrm>
          <a:prstGeom prst="rect">
            <a:avLst/>
          </a:prstGeom>
        </p:spPr>
      </p:pic>
      <p:sp>
        <p:nvSpPr>
          <p:cNvPr id="11" name="TextBox 10">
            <a:extLst>
              <a:ext uri="{FF2B5EF4-FFF2-40B4-BE49-F238E27FC236}">
                <a16:creationId xmlns:a16="http://schemas.microsoft.com/office/drawing/2014/main" xmlns="" id="{309EC0A1-5E27-40C3-A4B6-D96D1F47E1F9}"/>
              </a:ext>
            </a:extLst>
          </p:cNvPr>
          <p:cNvSpPr txBox="1"/>
          <p:nvPr/>
        </p:nvSpPr>
        <p:spPr>
          <a:xfrm>
            <a:off x="1015131" y="392569"/>
            <a:ext cx="1113854" cy="307777"/>
          </a:xfrm>
          <a:prstGeom prst="rect">
            <a:avLst/>
          </a:prstGeom>
          <a:noFill/>
          <a:ln>
            <a:noFill/>
          </a:ln>
        </p:spPr>
        <p:txBody>
          <a:bodyPr wrap="square" rtlCol="0">
            <a:spAutoFit/>
          </a:bodyPr>
          <a:lstStyle/>
          <a:p>
            <a:pPr algn="ctr"/>
            <a:r>
              <a:rPr lang="en-GB" sz="700" b="1" dirty="0" err="1">
                <a:latin typeface="Arial Nova" panose="020B0504020202020204" pitchFamily="34" charset="0"/>
              </a:rPr>
              <a:t>svSMC</a:t>
            </a:r>
            <a:r>
              <a:rPr lang="en-GB" sz="700" b="1" dirty="0">
                <a:latin typeface="Arial Nova" panose="020B0504020202020204" pitchFamily="34" charset="0"/>
              </a:rPr>
              <a:t> (0.2% serum vs Il1</a:t>
            </a:r>
            <a:r>
              <a:rPr lang="el-GR" sz="700" b="1" dirty="0">
                <a:latin typeface="Arial Nova" panose="020B0504020202020204" pitchFamily="34" charset="0"/>
              </a:rPr>
              <a:t>α</a:t>
            </a:r>
            <a:r>
              <a:rPr lang="en-GB" sz="700" b="1" dirty="0">
                <a:latin typeface="Arial Nova" panose="020B0504020202020204" pitchFamily="34" charset="0"/>
              </a:rPr>
              <a:t>/PDGF-BB)</a:t>
            </a:r>
          </a:p>
        </p:txBody>
      </p:sp>
      <p:sp>
        <p:nvSpPr>
          <p:cNvPr id="13" name="TextBox 12">
            <a:extLst>
              <a:ext uri="{FF2B5EF4-FFF2-40B4-BE49-F238E27FC236}">
                <a16:creationId xmlns:a16="http://schemas.microsoft.com/office/drawing/2014/main" xmlns="" id="{E7A66E53-A408-43F3-8620-C3B479B636E7}"/>
              </a:ext>
            </a:extLst>
          </p:cNvPr>
          <p:cNvSpPr txBox="1"/>
          <p:nvPr/>
        </p:nvSpPr>
        <p:spPr>
          <a:xfrm>
            <a:off x="2525330" y="392569"/>
            <a:ext cx="1113854" cy="307777"/>
          </a:xfrm>
          <a:prstGeom prst="rect">
            <a:avLst/>
          </a:prstGeom>
          <a:noFill/>
          <a:ln>
            <a:noFill/>
          </a:ln>
        </p:spPr>
        <p:txBody>
          <a:bodyPr wrap="square" rtlCol="0">
            <a:spAutoFit/>
          </a:bodyPr>
          <a:lstStyle/>
          <a:p>
            <a:pPr algn="ctr"/>
            <a:r>
              <a:rPr lang="en-GB" sz="700" b="1" dirty="0" err="1">
                <a:latin typeface="Arial Nova" panose="020B0504020202020204" pitchFamily="34" charset="0"/>
              </a:rPr>
              <a:t>aoSMC</a:t>
            </a:r>
            <a:r>
              <a:rPr lang="en-GB" sz="700" b="1" dirty="0">
                <a:latin typeface="Arial Nova" panose="020B0504020202020204" pitchFamily="34" charset="0"/>
              </a:rPr>
              <a:t> (Soft vs Stiff Culturing)</a:t>
            </a:r>
          </a:p>
        </p:txBody>
      </p:sp>
      <p:sp>
        <p:nvSpPr>
          <p:cNvPr id="15" name="TextBox 14">
            <a:extLst>
              <a:ext uri="{FF2B5EF4-FFF2-40B4-BE49-F238E27FC236}">
                <a16:creationId xmlns:a16="http://schemas.microsoft.com/office/drawing/2014/main" xmlns="" id="{DE5F7FFA-EFD1-4F89-BB1D-F41A049EF606}"/>
              </a:ext>
            </a:extLst>
          </p:cNvPr>
          <p:cNvSpPr txBox="1"/>
          <p:nvPr/>
        </p:nvSpPr>
        <p:spPr>
          <a:xfrm>
            <a:off x="4055672" y="361302"/>
            <a:ext cx="1113854" cy="307777"/>
          </a:xfrm>
          <a:prstGeom prst="rect">
            <a:avLst/>
          </a:prstGeom>
          <a:noFill/>
          <a:ln>
            <a:noFill/>
          </a:ln>
        </p:spPr>
        <p:txBody>
          <a:bodyPr wrap="square" rtlCol="0">
            <a:spAutoFit/>
          </a:bodyPr>
          <a:lstStyle/>
          <a:p>
            <a:pPr algn="ctr"/>
            <a:r>
              <a:rPr lang="en-GB" sz="700" b="1" dirty="0" err="1">
                <a:latin typeface="Arial Nova" panose="020B0504020202020204" pitchFamily="34" charset="0"/>
              </a:rPr>
              <a:t>caSMC</a:t>
            </a:r>
            <a:r>
              <a:rPr lang="en-GB" sz="700" b="1" dirty="0">
                <a:latin typeface="Arial Nova" panose="020B0504020202020204" pitchFamily="34" charset="0"/>
              </a:rPr>
              <a:t> (Soft vs Stiff Culturing)</a:t>
            </a:r>
          </a:p>
        </p:txBody>
      </p:sp>
      <p:sp>
        <p:nvSpPr>
          <p:cNvPr id="21" name="TextBox 20">
            <a:extLst>
              <a:ext uri="{FF2B5EF4-FFF2-40B4-BE49-F238E27FC236}">
                <a16:creationId xmlns:a16="http://schemas.microsoft.com/office/drawing/2014/main" xmlns="" id="{0547A8A3-CDDB-4788-8AFC-FD4F61BB4EB4}"/>
              </a:ext>
            </a:extLst>
          </p:cNvPr>
          <p:cNvSpPr txBox="1"/>
          <p:nvPr/>
        </p:nvSpPr>
        <p:spPr>
          <a:xfrm>
            <a:off x="607907" y="2935738"/>
            <a:ext cx="5349634" cy="338554"/>
          </a:xfrm>
          <a:prstGeom prst="rect">
            <a:avLst/>
          </a:prstGeom>
          <a:noFill/>
        </p:spPr>
        <p:txBody>
          <a:bodyPr wrap="square" rtlCol="0">
            <a:spAutoFit/>
          </a:bodyPr>
          <a:lstStyle/>
          <a:p>
            <a:pPr algn="just"/>
            <a:r>
              <a:rPr lang="en-GB" sz="800" b="1" i="1" dirty="0">
                <a:latin typeface="Arial Nova" panose="020B0504020202020204" pitchFamily="34" charset="0"/>
              </a:rPr>
              <a:t>Supplementary </a:t>
            </a:r>
            <a:r>
              <a:rPr lang="en-GB" sz="800" b="1" i="1">
                <a:latin typeface="Arial Nova" panose="020B0504020202020204" pitchFamily="34" charset="0"/>
              </a:rPr>
              <a:t>Figure </a:t>
            </a:r>
            <a:r>
              <a:rPr lang="en-GB" sz="800" b="1" i="1" smtClean="0">
                <a:latin typeface="Arial Nova" panose="020B0504020202020204" pitchFamily="34" charset="0"/>
              </a:rPr>
              <a:t>S4</a:t>
            </a:r>
            <a:r>
              <a:rPr lang="en-GB" sz="800" b="1" i="1">
                <a:latin typeface="Arial Nova" panose="020B0504020202020204" pitchFamily="34" charset="0"/>
              </a:rPr>
              <a:t>. </a:t>
            </a:r>
            <a:r>
              <a:rPr lang="en-GB" sz="800" dirty="0">
                <a:latin typeface="Arial Nova" panose="020B0504020202020204" pitchFamily="34" charset="0"/>
              </a:rPr>
              <a:t>Number of newly-assembled and GENCODE differentially expressed elncRNAs in the </a:t>
            </a:r>
            <a:r>
              <a:rPr lang="en-GB" sz="800" dirty="0" err="1">
                <a:latin typeface="Arial Nova" panose="020B0504020202020204" pitchFamily="34" charset="0"/>
              </a:rPr>
              <a:t>svSMC</a:t>
            </a:r>
            <a:r>
              <a:rPr lang="en-GB" sz="800" dirty="0">
                <a:latin typeface="Arial Nova" panose="020B0504020202020204" pitchFamily="34" charset="0"/>
              </a:rPr>
              <a:t>, aoSMC and caSMC datasets vs. number of candidate elncRNA PCG targets</a:t>
            </a:r>
          </a:p>
        </p:txBody>
      </p:sp>
      <p:sp>
        <p:nvSpPr>
          <p:cNvPr id="25" name="TextBox 24">
            <a:extLst>
              <a:ext uri="{FF2B5EF4-FFF2-40B4-BE49-F238E27FC236}">
                <a16:creationId xmlns:a16="http://schemas.microsoft.com/office/drawing/2014/main" xmlns="" id="{626F7B90-924D-435C-B2FB-D33B5231B253}"/>
              </a:ext>
            </a:extLst>
          </p:cNvPr>
          <p:cNvSpPr txBox="1"/>
          <p:nvPr/>
        </p:nvSpPr>
        <p:spPr>
          <a:xfrm>
            <a:off x="5044606" y="1102276"/>
            <a:ext cx="1280257" cy="184666"/>
          </a:xfrm>
          <a:prstGeom prst="rect">
            <a:avLst/>
          </a:prstGeom>
          <a:noFill/>
          <a:ln>
            <a:noFill/>
          </a:ln>
        </p:spPr>
        <p:txBody>
          <a:bodyPr wrap="square" rtlCol="0">
            <a:spAutoFit/>
          </a:bodyPr>
          <a:lstStyle/>
          <a:p>
            <a:pPr algn="ctr"/>
            <a:r>
              <a:rPr lang="en-GB" sz="600" b="1" dirty="0">
                <a:latin typeface="Arial Nova" panose="020B0504020202020204" pitchFamily="34" charset="0"/>
              </a:rPr>
              <a:t>ElncRNA Type</a:t>
            </a:r>
          </a:p>
        </p:txBody>
      </p:sp>
      <p:pic>
        <p:nvPicPr>
          <p:cNvPr id="27" name="Picture 26">
            <a:extLst>
              <a:ext uri="{FF2B5EF4-FFF2-40B4-BE49-F238E27FC236}">
                <a16:creationId xmlns:a16="http://schemas.microsoft.com/office/drawing/2014/main" xmlns="" id="{63E78AFC-5161-400D-8493-1161FEEA0342}"/>
              </a:ext>
            </a:extLst>
          </p:cNvPr>
          <p:cNvPicPr>
            <a:picLocks noChangeAspect="1"/>
          </p:cNvPicPr>
          <p:nvPr/>
        </p:nvPicPr>
        <p:blipFill rotWithShape="1">
          <a:blip r:embed="rId5"/>
          <a:srcRect l="-2919" t="-21196" r="-7873" b="-10177"/>
          <a:stretch/>
        </p:blipFill>
        <p:spPr>
          <a:xfrm>
            <a:off x="5559311" y="1259132"/>
            <a:ext cx="765552" cy="341246"/>
          </a:xfrm>
          <a:prstGeom prst="rect">
            <a:avLst/>
          </a:prstGeom>
          <a:solidFill>
            <a:schemeClr val="bg1"/>
          </a:solidFill>
          <a:ln>
            <a:solidFill>
              <a:schemeClr val="accent1">
                <a:lumMod val="20000"/>
                <a:lumOff val="80000"/>
              </a:schemeClr>
            </a:solidFill>
          </a:ln>
        </p:spPr>
      </p:pic>
      <p:pic>
        <p:nvPicPr>
          <p:cNvPr id="16" name="Picture 15">
            <a:extLst>
              <a:ext uri="{FF2B5EF4-FFF2-40B4-BE49-F238E27FC236}">
                <a16:creationId xmlns:a16="http://schemas.microsoft.com/office/drawing/2014/main" xmlns="" id="{D5383454-DAFC-4581-A5C0-205865F429E9}"/>
              </a:ext>
            </a:extLst>
          </p:cNvPr>
          <p:cNvPicPr>
            <a:picLocks noChangeAspect="1"/>
          </p:cNvPicPr>
          <p:nvPr/>
        </p:nvPicPr>
        <p:blipFill>
          <a:blip r:embed="rId6"/>
          <a:stretch>
            <a:fillRect/>
          </a:stretch>
        </p:blipFill>
        <p:spPr>
          <a:xfrm>
            <a:off x="607907" y="2503926"/>
            <a:ext cx="1627457" cy="116507"/>
          </a:xfrm>
          <a:prstGeom prst="rect">
            <a:avLst/>
          </a:prstGeom>
        </p:spPr>
      </p:pic>
      <p:pic>
        <p:nvPicPr>
          <p:cNvPr id="20" name="Picture 19">
            <a:extLst>
              <a:ext uri="{FF2B5EF4-FFF2-40B4-BE49-F238E27FC236}">
                <a16:creationId xmlns:a16="http://schemas.microsoft.com/office/drawing/2014/main" xmlns="" id="{50A901FF-BEA9-4C42-99D7-3BFA6724D3EF}"/>
              </a:ext>
            </a:extLst>
          </p:cNvPr>
          <p:cNvPicPr>
            <a:picLocks noChangeAspect="1"/>
          </p:cNvPicPr>
          <p:nvPr/>
        </p:nvPicPr>
        <p:blipFill>
          <a:blip r:embed="rId6"/>
          <a:stretch>
            <a:fillRect/>
          </a:stretch>
        </p:blipFill>
        <p:spPr>
          <a:xfrm>
            <a:off x="2426374" y="2501346"/>
            <a:ext cx="1627457" cy="116507"/>
          </a:xfrm>
          <a:prstGeom prst="rect">
            <a:avLst/>
          </a:prstGeom>
        </p:spPr>
      </p:pic>
      <p:pic>
        <p:nvPicPr>
          <p:cNvPr id="22" name="Picture 21">
            <a:extLst>
              <a:ext uri="{FF2B5EF4-FFF2-40B4-BE49-F238E27FC236}">
                <a16:creationId xmlns:a16="http://schemas.microsoft.com/office/drawing/2014/main" xmlns="" id="{64E4FE90-71C5-4F41-9392-FCCC743F5443}"/>
              </a:ext>
            </a:extLst>
          </p:cNvPr>
          <p:cNvPicPr>
            <a:picLocks noChangeAspect="1"/>
          </p:cNvPicPr>
          <p:nvPr/>
        </p:nvPicPr>
        <p:blipFill>
          <a:blip r:embed="rId6"/>
          <a:stretch>
            <a:fillRect/>
          </a:stretch>
        </p:blipFill>
        <p:spPr>
          <a:xfrm>
            <a:off x="4330084" y="2506515"/>
            <a:ext cx="1627457" cy="116507"/>
          </a:xfrm>
          <a:prstGeom prst="rect">
            <a:avLst/>
          </a:prstGeom>
        </p:spPr>
      </p:pic>
    </p:spTree>
    <p:extLst>
      <p:ext uri="{BB962C8B-B14F-4D97-AF65-F5344CB8AC3E}">
        <p14:creationId xmlns:p14="http://schemas.microsoft.com/office/powerpoint/2010/main" val="4460335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29865</TotalTime>
  <Words>1678</Words>
  <Application>Microsoft Office PowerPoint</Application>
  <PresentationFormat>A4 Paper (210x297 mm)</PresentationFormat>
  <Paragraphs>73</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 Nova</vt:lpstr>
      <vt:lpstr>Open Sans Semibold</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BENNETT Matt</dc:creator>
  <cp:lastModifiedBy>MDPI</cp:lastModifiedBy>
  <cp:revision>479</cp:revision>
  <dcterms:created xsi:type="dcterms:W3CDTF">2020-06-22T08:15:50Z</dcterms:created>
  <dcterms:modified xsi:type="dcterms:W3CDTF">2021-02-01T02:40:27Z</dcterms:modified>
</cp:coreProperties>
</file>