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9" r:id="rId4"/>
    <p:sldId id="260" r:id="rId5"/>
    <p:sldId id="269"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BD145C-C91D-49BE-8459-CE9631790F29}" type="datetimeFigureOut">
              <a:rPr lang="en-US" smtClean="0"/>
              <a:t>12/15/2020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612A12-50D7-4CA9-89B8-3C44355B3CFC}" type="slidenum">
              <a:rPr lang="en-US" smtClean="0"/>
              <a:t>‹#›</a:t>
            </a:fld>
            <a:endParaRPr lang="en-US"/>
          </a:p>
        </p:txBody>
      </p:sp>
    </p:spTree>
    <p:extLst>
      <p:ext uri="{BB962C8B-B14F-4D97-AF65-F5344CB8AC3E}">
        <p14:creationId xmlns:p14="http://schemas.microsoft.com/office/powerpoint/2010/main" val="2328862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7A2F8-2E7D-4C42-8FDC-8E1F04DE1E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435ED03-5287-4737-96CF-D6813E752B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561041A-787D-4BBF-9149-37F8853B92AD}"/>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5" name="Footer Placeholder 4">
            <a:extLst>
              <a:ext uri="{FF2B5EF4-FFF2-40B4-BE49-F238E27FC236}">
                <a16:creationId xmlns:a16="http://schemas.microsoft.com/office/drawing/2014/main" id="{9D0B360A-36A1-4FD9-A8DF-823B28BEA8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00EFD7-585E-4763-A642-6BFB03A84CEF}"/>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1985435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0A5C2-1DF9-4F60-9945-6A09BA8573C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53BF183-8ABA-4C17-8858-3732AB4DD54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2DF4F8-1C1F-489B-ADBF-E7F205E4C309}"/>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5" name="Footer Placeholder 4">
            <a:extLst>
              <a:ext uri="{FF2B5EF4-FFF2-40B4-BE49-F238E27FC236}">
                <a16:creationId xmlns:a16="http://schemas.microsoft.com/office/drawing/2014/main" id="{502D45D7-63F2-4CFF-8913-8291696984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14D4DB-4B26-4EB4-BD33-5039869310F0}"/>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845573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C03F8A-C260-4E4C-AC0C-2CCFDD36438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F4ED5A0-6E30-4E22-9AFE-047F88CEE9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EB9BAC-25F5-4FB7-BB69-1A0F190E1BCA}"/>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5" name="Footer Placeholder 4">
            <a:extLst>
              <a:ext uri="{FF2B5EF4-FFF2-40B4-BE49-F238E27FC236}">
                <a16:creationId xmlns:a16="http://schemas.microsoft.com/office/drawing/2014/main" id="{529847C7-6744-4C62-B807-DC3FF395E3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DDAF92-C245-4065-A475-25610261390A}"/>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3588517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95BE8-4EC1-4DA2-9FC3-0D32D06807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BC5110-56B7-4003-AA74-2AEF25C7DCA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E13690-9FBF-4E75-91F9-127D7737F3B5}"/>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5" name="Footer Placeholder 4">
            <a:extLst>
              <a:ext uri="{FF2B5EF4-FFF2-40B4-BE49-F238E27FC236}">
                <a16:creationId xmlns:a16="http://schemas.microsoft.com/office/drawing/2014/main" id="{54C54261-317F-48A3-ADC3-859D2F974A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6DC62E-9A29-4CB3-9053-B80C11208B39}"/>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3167597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3F5DA-45F8-4D70-813D-FA1230569A7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C5B3E85-9E34-4186-ADA1-F2827F963F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4A3696-7249-42BA-AAC7-3E8EE9503497}"/>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5" name="Footer Placeholder 4">
            <a:extLst>
              <a:ext uri="{FF2B5EF4-FFF2-40B4-BE49-F238E27FC236}">
                <a16:creationId xmlns:a16="http://schemas.microsoft.com/office/drawing/2014/main" id="{725D0A78-429A-4334-BAC2-6DD5C2E246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FF2EE3-2463-4742-877D-AC356A02808C}"/>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2896980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8ABB1-F0D2-4ECF-A1BF-FC5775CC2F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DAAF85-F161-4350-BB2A-20621DDC863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EEF3E16-5C4E-40E3-80EC-38E7014008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06E2AD8-D74C-47E3-B675-CC9355BF903C}"/>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6" name="Footer Placeholder 5">
            <a:extLst>
              <a:ext uri="{FF2B5EF4-FFF2-40B4-BE49-F238E27FC236}">
                <a16:creationId xmlns:a16="http://schemas.microsoft.com/office/drawing/2014/main" id="{96D78466-81E9-4FAE-A328-6B8CB21856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47D18D-39DD-4CB6-A61F-1E2967AE37A3}"/>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2186383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B4668-28E0-448A-8099-D28B87ED1B0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0178ADA-E6DD-4366-90B7-70238F8944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25BF930-4832-425E-9750-56E0F537CA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96C934D-AB9D-479F-A6C3-C569F36023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2F933E-0C56-42A8-89DA-A53EFFE8507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EC77EDF-42A9-4E10-97EC-6E825DAB924D}"/>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8" name="Footer Placeholder 7">
            <a:extLst>
              <a:ext uri="{FF2B5EF4-FFF2-40B4-BE49-F238E27FC236}">
                <a16:creationId xmlns:a16="http://schemas.microsoft.com/office/drawing/2014/main" id="{FC9A8324-CC75-4A9E-A841-496EBEDDF9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F87B7DB-3C5B-4DB7-B5D6-DE18B45C7B4F}"/>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4084609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78471-55BD-4A84-80FE-9280954D179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EC1682-1D28-43F5-BA42-F60E5BF4B739}"/>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4" name="Footer Placeholder 3">
            <a:extLst>
              <a:ext uri="{FF2B5EF4-FFF2-40B4-BE49-F238E27FC236}">
                <a16:creationId xmlns:a16="http://schemas.microsoft.com/office/drawing/2014/main" id="{5B77FEF7-AA95-4E8C-943F-3B3B9B28B1D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2A82DDE-CD9A-4463-A7C2-31C7EB758C25}"/>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1345132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8A4547-8368-486E-A680-5880FD333498}"/>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3" name="Footer Placeholder 2">
            <a:extLst>
              <a:ext uri="{FF2B5EF4-FFF2-40B4-BE49-F238E27FC236}">
                <a16:creationId xmlns:a16="http://schemas.microsoft.com/office/drawing/2014/main" id="{10FA128C-F641-4C96-9C9B-BE55AE800B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2DE3555-87EC-42D8-97F1-96E9D1B79D47}"/>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1656627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6ECA0-4E96-4EEA-AE40-88529FA631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E725F8-73DB-42FF-AAFB-B3BC441D22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C78D02-B1C7-4FD4-9465-3FA13072F8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0FF6DD-26B3-430E-8BF8-213F7F8E6328}"/>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6" name="Footer Placeholder 5">
            <a:extLst>
              <a:ext uri="{FF2B5EF4-FFF2-40B4-BE49-F238E27FC236}">
                <a16:creationId xmlns:a16="http://schemas.microsoft.com/office/drawing/2014/main" id="{6C058071-0390-4F3B-BBE4-F92DF1D69A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59D001-A770-4EC1-A196-E56A9B5F1228}"/>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4220135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3751C-BD50-4EE3-B395-745E4F9428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54C7F1-951D-48CE-82E8-470DE36C1E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D562829-8BB7-41E5-8908-4B57EA57BF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FE4035-1391-4CF5-AD7D-5B1551375D72}"/>
              </a:ext>
            </a:extLst>
          </p:cNvPr>
          <p:cNvSpPr>
            <a:spLocks noGrp="1"/>
          </p:cNvSpPr>
          <p:nvPr>
            <p:ph type="dt" sz="half" idx="10"/>
          </p:nvPr>
        </p:nvSpPr>
        <p:spPr/>
        <p:txBody>
          <a:bodyPr/>
          <a:lstStyle/>
          <a:p>
            <a:fld id="{5EE4609F-3A00-46B7-AE67-EC97523D8152}" type="datetimeFigureOut">
              <a:rPr lang="en-US" smtClean="0"/>
              <a:t>12/15/2020</a:t>
            </a:fld>
            <a:endParaRPr lang="en-US"/>
          </a:p>
        </p:txBody>
      </p:sp>
      <p:sp>
        <p:nvSpPr>
          <p:cNvPr id="6" name="Footer Placeholder 5">
            <a:extLst>
              <a:ext uri="{FF2B5EF4-FFF2-40B4-BE49-F238E27FC236}">
                <a16:creationId xmlns:a16="http://schemas.microsoft.com/office/drawing/2014/main" id="{E7F720BC-4FEC-43F7-96CF-6E00746C26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85E77A-77E3-4797-8E18-27253573346F}"/>
              </a:ext>
            </a:extLst>
          </p:cNvPr>
          <p:cNvSpPr>
            <a:spLocks noGrp="1"/>
          </p:cNvSpPr>
          <p:nvPr>
            <p:ph type="sldNum" sz="quarter" idx="12"/>
          </p:nvPr>
        </p:nvSpPr>
        <p:spPr/>
        <p:txBody>
          <a:bodyPr/>
          <a:lstStyle/>
          <a:p>
            <a:fld id="{AD01235F-643B-44BD-80DE-7D325E5D2C51}" type="slidenum">
              <a:rPr lang="en-US" smtClean="0"/>
              <a:t>‹#›</a:t>
            </a:fld>
            <a:endParaRPr lang="en-US"/>
          </a:p>
        </p:txBody>
      </p:sp>
    </p:spTree>
    <p:extLst>
      <p:ext uri="{BB962C8B-B14F-4D97-AF65-F5344CB8AC3E}">
        <p14:creationId xmlns:p14="http://schemas.microsoft.com/office/powerpoint/2010/main" val="3765046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0FB34A-E199-44D2-9015-27BD6DBA49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F47419A-4A38-462D-9C70-5A4F23FDA3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3D778D-0A22-41CB-B5BE-ECE530DFC9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E4609F-3A00-46B7-AE67-EC97523D8152}" type="datetimeFigureOut">
              <a:rPr lang="en-US" smtClean="0"/>
              <a:t>12/15/2020</a:t>
            </a:fld>
            <a:endParaRPr lang="en-US"/>
          </a:p>
        </p:txBody>
      </p:sp>
      <p:sp>
        <p:nvSpPr>
          <p:cNvPr id="5" name="Footer Placeholder 4">
            <a:extLst>
              <a:ext uri="{FF2B5EF4-FFF2-40B4-BE49-F238E27FC236}">
                <a16:creationId xmlns:a16="http://schemas.microsoft.com/office/drawing/2014/main" id="{715AE804-02F7-410C-A91E-9247F2C2DA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4D67681-22C9-4A55-AC3E-0AC0159EBA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1235F-643B-44BD-80DE-7D325E5D2C51}" type="slidenum">
              <a:rPr lang="en-US" smtClean="0"/>
              <a:t>‹#›</a:t>
            </a:fld>
            <a:endParaRPr lang="en-US"/>
          </a:p>
        </p:txBody>
      </p:sp>
    </p:spTree>
    <p:extLst>
      <p:ext uri="{BB962C8B-B14F-4D97-AF65-F5344CB8AC3E}">
        <p14:creationId xmlns:p14="http://schemas.microsoft.com/office/powerpoint/2010/main" val="6228813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D96BEFE-67DC-4188-BF06-9AEB18561A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6640" y="191315"/>
            <a:ext cx="9519822" cy="5960935"/>
          </a:xfrm>
          <a:prstGeom prst="rect">
            <a:avLst/>
          </a:prstGeom>
        </p:spPr>
      </p:pic>
      <p:sp>
        <p:nvSpPr>
          <p:cNvPr id="4" name="TextBox 3">
            <a:extLst>
              <a:ext uri="{FF2B5EF4-FFF2-40B4-BE49-F238E27FC236}">
                <a16:creationId xmlns:a16="http://schemas.microsoft.com/office/drawing/2014/main" id="{F8E42E6C-3C9D-4A44-997A-2DF960740278}"/>
              </a:ext>
            </a:extLst>
          </p:cNvPr>
          <p:cNvSpPr txBox="1"/>
          <p:nvPr/>
        </p:nvSpPr>
        <p:spPr>
          <a:xfrm>
            <a:off x="395538" y="6007920"/>
            <a:ext cx="11198698" cy="738664"/>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Suppl. Figure 1</a:t>
            </a:r>
          </a:p>
          <a:p>
            <a:r>
              <a:rPr lang="en-US"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Prevalence plots (taxa prevalence versus average count) for bacterial taxa representing the phylum-level diversity across stool samples from all the study subjects. Each point corresponds to a single taxon. Taxa prevalence is defined as the fraction of samples containing the taxa.</a:t>
            </a:r>
            <a:r>
              <a:rPr lang="en-US" sz="1400" b="1"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706570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3CDB8C9-4BCF-4429-850D-00200C0EF9F3}"/>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Lst>
          </a:blip>
          <a:srcRect l="2950" t="8839" r="13034" b="28540"/>
          <a:stretch/>
        </p:blipFill>
        <p:spPr>
          <a:xfrm>
            <a:off x="339047" y="223463"/>
            <a:ext cx="11599523" cy="5560887"/>
          </a:xfrm>
          <a:prstGeom prst="rect">
            <a:avLst/>
          </a:prstGeom>
        </p:spPr>
      </p:pic>
      <p:pic>
        <p:nvPicPr>
          <p:cNvPr id="3" name="Picture 2">
            <a:extLst>
              <a:ext uri="{FF2B5EF4-FFF2-40B4-BE49-F238E27FC236}">
                <a16:creationId xmlns:a16="http://schemas.microsoft.com/office/drawing/2014/main" id="{C3AD844B-AB1A-4029-9DED-B772F85466DD}"/>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25000"/>
                    </a14:imgEffect>
                  </a14:imgLayer>
                </a14:imgProps>
              </a:ext>
            </a:extLst>
          </a:blip>
          <a:srcRect t="20824" r="91488" b="68240"/>
          <a:stretch/>
        </p:blipFill>
        <p:spPr>
          <a:xfrm>
            <a:off x="10157718" y="3513763"/>
            <a:ext cx="1695235" cy="1216202"/>
          </a:xfrm>
          <a:prstGeom prst="rect">
            <a:avLst/>
          </a:prstGeom>
        </p:spPr>
      </p:pic>
      <p:sp>
        <p:nvSpPr>
          <p:cNvPr id="4" name="TextBox 3">
            <a:extLst>
              <a:ext uri="{FF2B5EF4-FFF2-40B4-BE49-F238E27FC236}">
                <a16:creationId xmlns:a16="http://schemas.microsoft.com/office/drawing/2014/main" id="{A92880AC-956F-4FAA-BAAA-E703A06EA282}"/>
              </a:ext>
            </a:extLst>
          </p:cNvPr>
          <p:cNvSpPr txBox="1"/>
          <p:nvPr/>
        </p:nvSpPr>
        <p:spPr>
          <a:xfrm>
            <a:off x="253430" y="5942210"/>
            <a:ext cx="11599523" cy="738664"/>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Suppl. Figure 2</a:t>
            </a:r>
          </a:p>
          <a:p>
            <a:r>
              <a:rPr lang="en-US" sz="1400" dirty="0">
                <a:latin typeface="Arial" panose="020B0604020202020204" pitchFamily="34" charset="0"/>
                <a:cs typeface="Arial" panose="020B0604020202020204" pitchFamily="34" charset="0"/>
              </a:rPr>
              <a:t>Rarefaction curves of 16S rRNA gene sequence representing species diversity in the stool samples of the subjects from the four groups based on observed OTUs.</a:t>
            </a:r>
            <a:r>
              <a:rPr lang="en-US" sz="1400" b="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X -axis reports the number of sequences per sample</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6721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text on a white background&#10;&#10;Description automatically generated">
            <a:extLst>
              <a:ext uri="{FF2B5EF4-FFF2-40B4-BE49-F238E27FC236}">
                <a16:creationId xmlns:a16="http://schemas.microsoft.com/office/drawing/2014/main" id="{A5E85047-2F26-432A-9378-D9742BD812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492" y="494944"/>
            <a:ext cx="5163317" cy="5073650"/>
          </a:xfrm>
          <a:prstGeom prst="rect">
            <a:avLst/>
          </a:prstGeom>
        </p:spPr>
      </p:pic>
      <p:sp>
        <p:nvSpPr>
          <p:cNvPr id="4" name="TextBox 3">
            <a:extLst>
              <a:ext uri="{FF2B5EF4-FFF2-40B4-BE49-F238E27FC236}">
                <a16:creationId xmlns:a16="http://schemas.microsoft.com/office/drawing/2014/main" id="{4EA8568E-5659-46B6-B098-384D8ABC63C6}"/>
              </a:ext>
            </a:extLst>
          </p:cNvPr>
          <p:cNvSpPr txBox="1"/>
          <p:nvPr/>
        </p:nvSpPr>
        <p:spPr>
          <a:xfrm>
            <a:off x="2543674" y="125612"/>
            <a:ext cx="128427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Firmicutes</a:t>
            </a:r>
          </a:p>
        </p:txBody>
      </p:sp>
      <p:pic>
        <p:nvPicPr>
          <p:cNvPr id="6" name="Picture 5" descr="A close up of text on a white background&#10;&#10;Description automatically generated">
            <a:extLst>
              <a:ext uri="{FF2B5EF4-FFF2-40B4-BE49-F238E27FC236}">
                <a16:creationId xmlns:a16="http://schemas.microsoft.com/office/drawing/2014/main" id="{AF5C2D5D-EF16-4F4F-8935-BA0DE1B9C2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5590" y="453363"/>
            <a:ext cx="5280918" cy="5115231"/>
          </a:xfrm>
          <a:prstGeom prst="rect">
            <a:avLst/>
          </a:prstGeom>
        </p:spPr>
      </p:pic>
      <p:sp>
        <p:nvSpPr>
          <p:cNvPr id="7" name="TextBox 6">
            <a:extLst>
              <a:ext uri="{FF2B5EF4-FFF2-40B4-BE49-F238E27FC236}">
                <a16:creationId xmlns:a16="http://schemas.microsoft.com/office/drawing/2014/main" id="{5664BB80-975D-4DCA-B316-0F9483E54967}"/>
              </a:ext>
            </a:extLst>
          </p:cNvPr>
          <p:cNvSpPr txBox="1"/>
          <p:nvPr/>
        </p:nvSpPr>
        <p:spPr>
          <a:xfrm>
            <a:off x="8223570" y="145892"/>
            <a:ext cx="1804008"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Bacteroidetes</a:t>
            </a:r>
          </a:p>
        </p:txBody>
      </p:sp>
      <p:sp>
        <p:nvSpPr>
          <p:cNvPr id="8" name="TextBox 7">
            <a:extLst>
              <a:ext uri="{FF2B5EF4-FFF2-40B4-BE49-F238E27FC236}">
                <a16:creationId xmlns:a16="http://schemas.microsoft.com/office/drawing/2014/main" id="{E386A729-5DF2-420D-9C2B-D08B9E5C3CDA}"/>
              </a:ext>
            </a:extLst>
          </p:cNvPr>
          <p:cNvSpPr txBox="1"/>
          <p:nvPr/>
        </p:nvSpPr>
        <p:spPr>
          <a:xfrm>
            <a:off x="228825" y="5875720"/>
            <a:ext cx="11880317" cy="523220"/>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Suppl. Figure 3</a:t>
            </a:r>
          </a:p>
          <a:p>
            <a:r>
              <a:rPr lang="en-US" sz="1400" dirty="0">
                <a:latin typeface="Arial" panose="020B0604020202020204" pitchFamily="34" charset="0"/>
                <a:cs typeface="Arial" panose="020B0604020202020204" pitchFamily="34" charset="0"/>
              </a:rPr>
              <a:t>Box plot representation of the comparison of the  absolute abundance  of phylum (</a:t>
            </a:r>
            <a:r>
              <a:rPr lang="en-US" sz="1400" b="1" dirty="0">
                <a:latin typeface="Arial" panose="020B0604020202020204" pitchFamily="34" charset="0"/>
                <a:cs typeface="Arial" panose="020B0604020202020204" pitchFamily="34" charset="0"/>
              </a:rPr>
              <a:t>A</a:t>
            </a:r>
            <a:r>
              <a:rPr lang="en-US" sz="1400" dirty="0">
                <a:latin typeface="Arial" panose="020B0604020202020204" pitchFamily="34" charset="0"/>
                <a:cs typeface="Arial" panose="020B0604020202020204" pitchFamily="34" charset="0"/>
              </a:rPr>
              <a:t>) Firmicutes and (</a:t>
            </a:r>
            <a:r>
              <a:rPr lang="en-US" sz="1400" b="1" dirty="0">
                <a:latin typeface="Arial" panose="020B0604020202020204" pitchFamily="34" charset="0"/>
                <a:cs typeface="Arial" panose="020B0604020202020204" pitchFamily="34" charset="0"/>
              </a:rPr>
              <a:t>B</a:t>
            </a:r>
            <a:r>
              <a:rPr lang="en-US" sz="1400"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Bacteroidetes in the four study groups.</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2436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text on a white background&#10;&#10;Description automatically generated">
            <a:extLst>
              <a:ext uri="{FF2B5EF4-FFF2-40B4-BE49-F238E27FC236}">
                <a16:creationId xmlns:a16="http://schemas.microsoft.com/office/drawing/2014/main" id="{C5F80B70-5DA5-40E4-BAFF-A29A8C80FE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7126" y="691083"/>
            <a:ext cx="5298295" cy="5206284"/>
          </a:xfrm>
          <a:prstGeom prst="rect">
            <a:avLst/>
          </a:prstGeom>
        </p:spPr>
      </p:pic>
      <p:sp>
        <p:nvSpPr>
          <p:cNvPr id="4" name="TextBox 3">
            <a:extLst>
              <a:ext uri="{FF2B5EF4-FFF2-40B4-BE49-F238E27FC236}">
                <a16:creationId xmlns:a16="http://schemas.microsoft.com/office/drawing/2014/main" id="{5910ECEB-7A3D-4233-BA3E-97313B69C50B}"/>
              </a:ext>
            </a:extLst>
          </p:cNvPr>
          <p:cNvSpPr txBox="1"/>
          <p:nvPr/>
        </p:nvSpPr>
        <p:spPr>
          <a:xfrm>
            <a:off x="8332342" y="321751"/>
            <a:ext cx="170551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Proteobacteria</a:t>
            </a:r>
          </a:p>
        </p:txBody>
      </p:sp>
      <p:sp>
        <p:nvSpPr>
          <p:cNvPr id="7" name="TextBox 6">
            <a:extLst>
              <a:ext uri="{FF2B5EF4-FFF2-40B4-BE49-F238E27FC236}">
                <a16:creationId xmlns:a16="http://schemas.microsoft.com/office/drawing/2014/main" id="{FD213677-6528-4E4E-8F4F-1CFB4FAC7C5F}"/>
              </a:ext>
            </a:extLst>
          </p:cNvPr>
          <p:cNvSpPr txBox="1"/>
          <p:nvPr/>
        </p:nvSpPr>
        <p:spPr>
          <a:xfrm>
            <a:off x="1960652" y="293351"/>
            <a:ext cx="170551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Actinobacteria</a:t>
            </a:r>
          </a:p>
        </p:txBody>
      </p:sp>
      <p:pic>
        <p:nvPicPr>
          <p:cNvPr id="9" name="Picture 8" descr="A close up of text on a white background&#10;&#10;Description automatically generated">
            <a:extLst>
              <a:ext uri="{FF2B5EF4-FFF2-40B4-BE49-F238E27FC236}">
                <a16:creationId xmlns:a16="http://schemas.microsoft.com/office/drawing/2014/main" id="{F21EBF68-63C0-4E8F-A5BF-10D638DB8D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766" y="691083"/>
            <a:ext cx="5298294" cy="5206283"/>
          </a:xfrm>
          <a:prstGeom prst="rect">
            <a:avLst/>
          </a:prstGeom>
        </p:spPr>
      </p:pic>
      <p:sp>
        <p:nvSpPr>
          <p:cNvPr id="2" name="Rectangle 1">
            <a:extLst>
              <a:ext uri="{FF2B5EF4-FFF2-40B4-BE49-F238E27FC236}">
                <a16:creationId xmlns:a16="http://schemas.microsoft.com/office/drawing/2014/main" id="{3D598BCB-33FF-4E9F-A51E-EE5891F6F3EB}"/>
              </a:ext>
            </a:extLst>
          </p:cNvPr>
          <p:cNvSpPr/>
          <p:nvPr/>
        </p:nvSpPr>
        <p:spPr>
          <a:xfrm>
            <a:off x="189390" y="6041429"/>
            <a:ext cx="11683844" cy="738664"/>
          </a:xfrm>
          <a:prstGeom prst="rect">
            <a:avLst/>
          </a:prstGeom>
        </p:spPr>
        <p:txBody>
          <a:bodyPr wrap="square">
            <a:spAutoFit/>
          </a:bodyPr>
          <a:lstStyle/>
          <a:p>
            <a:r>
              <a:rPr lang="en-US" sz="1400" b="1" dirty="0">
                <a:latin typeface="Arial" panose="020B0604020202020204" pitchFamily="34" charset="0"/>
                <a:cs typeface="Arial" panose="020B0604020202020204" pitchFamily="34" charset="0"/>
              </a:rPr>
              <a:t>Suppl. Figure 4</a:t>
            </a:r>
          </a:p>
          <a:p>
            <a:r>
              <a:rPr lang="en-US" sz="1400" dirty="0">
                <a:latin typeface="Arial" panose="020B0604020202020204" pitchFamily="34" charset="0"/>
                <a:cs typeface="Arial" panose="020B0604020202020204" pitchFamily="34" charset="0"/>
              </a:rPr>
              <a:t>Box plot representation of the comparison of the  absolute abundance  of phylum (</a:t>
            </a:r>
            <a:r>
              <a:rPr lang="en-US" sz="1400" b="1" dirty="0">
                <a:latin typeface="Arial" panose="020B0604020202020204" pitchFamily="34" charset="0"/>
                <a:cs typeface="Arial" panose="020B0604020202020204" pitchFamily="34" charset="0"/>
              </a:rPr>
              <a:t>A</a:t>
            </a:r>
            <a:r>
              <a:rPr lang="en-US" sz="1400" dirty="0">
                <a:latin typeface="Arial" panose="020B0604020202020204" pitchFamily="34" charset="0"/>
                <a:cs typeface="Arial" panose="020B0604020202020204" pitchFamily="34" charset="0"/>
              </a:rPr>
              <a:t>) Actinobacteria and (</a:t>
            </a:r>
            <a:r>
              <a:rPr lang="en-US" sz="1400" b="1" dirty="0">
                <a:latin typeface="Arial" panose="020B0604020202020204" pitchFamily="34" charset="0"/>
                <a:cs typeface="Arial" panose="020B0604020202020204" pitchFamily="34" charset="0"/>
              </a:rPr>
              <a:t>B</a:t>
            </a:r>
            <a:r>
              <a:rPr lang="en-US" sz="1400" dirty="0">
                <a:latin typeface="Arial" panose="020B0604020202020204" pitchFamily="34" charset="0"/>
                <a:cs typeface="Arial" panose="020B0604020202020204" pitchFamily="34" charset="0"/>
              </a:rPr>
              <a:t>)</a:t>
            </a:r>
            <a:r>
              <a:rPr lang="en-US" sz="1400" b="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Proteobacteria in the four study groups.</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3459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2840AB9-7516-4032-813B-4A20DD585F82}"/>
              </a:ext>
            </a:extLst>
          </p:cNvPr>
          <p:cNvGrpSpPr/>
          <p:nvPr/>
        </p:nvGrpSpPr>
        <p:grpSpPr>
          <a:xfrm>
            <a:off x="181506" y="475172"/>
            <a:ext cx="5715859" cy="5704808"/>
            <a:chOff x="811658" y="733307"/>
            <a:chExt cx="5938463" cy="5965389"/>
          </a:xfrm>
        </p:grpSpPr>
        <p:pic>
          <p:nvPicPr>
            <p:cNvPr id="3" name="Picture 2" descr="A screenshot of a cell phone&#10;&#10;Description automatically generated">
              <a:extLst>
                <a:ext uri="{FF2B5EF4-FFF2-40B4-BE49-F238E27FC236}">
                  <a16:creationId xmlns:a16="http://schemas.microsoft.com/office/drawing/2014/main" id="{D92A1279-A08B-4160-9DE2-CEE53057A7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658" y="1083923"/>
              <a:ext cx="5938463" cy="5614773"/>
            </a:xfrm>
            <a:prstGeom prst="rect">
              <a:avLst/>
            </a:prstGeom>
          </p:spPr>
        </p:pic>
        <p:grpSp>
          <p:nvGrpSpPr>
            <p:cNvPr id="8" name="Group 7">
              <a:extLst>
                <a:ext uri="{FF2B5EF4-FFF2-40B4-BE49-F238E27FC236}">
                  <a16:creationId xmlns:a16="http://schemas.microsoft.com/office/drawing/2014/main" id="{FCC298DD-4D77-4F99-8955-3D00566C93D7}"/>
                </a:ext>
              </a:extLst>
            </p:cNvPr>
            <p:cNvGrpSpPr/>
            <p:nvPr/>
          </p:nvGrpSpPr>
          <p:grpSpPr>
            <a:xfrm>
              <a:off x="2636001" y="733307"/>
              <a:ext cx="2793565" cy="360890"/>
              <a:chOff x="2636001" y="733307"/>
              <a:chExt cx="2793565" cy="360890"/>
            </a:xfrm>
          </p:grpSpPr>
          <p:sp>
            <p:nvSpPr>
              <p:cNvPr id="4" name="Arrow: Left 3">
                <a:extLst>
                  <a:ext uri="{FF2B5EF4-FFF2-40B4-BE49-F238E27FC236}">
                    <a16:creationId xmlns:a16="http://schemas.microsoft.com/office/drawing/2014/main" id="{C69D965A-FE9D-4767-83C1-C2F0C5E1A0F5}"/>
                  </a:ext>
                </a:extLst>
              </p:cNvPr>
              <p:cNvSpPr/>
              <p:nvPr/>
            </p:nvSpPr>
            <p:spPr>
              <a:xfrm>
                <a:off x="2661007" y="940085"/>
                <a:ext cx="1253447" cy="15411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61176695-8026-4392-8A74-3154DC83E933}"/>
                  </a:ext>
                </a:extLst>
              </p:cNvPr>
              <p:cNvSpPr/>
              <p:nvPr/>
            </p:nvSpPr>
            <p:spPr>
              <a:xfrm>
                <a:off x="4068566" y="929811"/>
                <a:ext cx="1181527" cy="154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0CBC1F2-E99F-4E55-9E4A-F2E4184A27D4}"/>
                  </a:ext>
                </a:extLst>
              </p:cNvPr>
              <p:cNvSpPr txBox="1"/>
              <p:nvPr/>
            </p:nvSpPr>
            <p:spPr>
              <a:xfrm>
                <a:off x="2636001" y="737448"/>
                <a:ext cx="1376741"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Decreased in CD</a:t>
                </a:r>
              </a:p>
            </p:txBody>
          </p:sp>
          <p:sp>
            <p:nvSpPr>
              <p:cNvPr id="7" name="TextBox 6">
                <a:extLst>
                  <a:ext uri="{FF2B5EF4-FFF2-40B4-BE49-F238E27FC236}">
                    <a16:creationId xmlns:a16="http://schemas.microsoft.com/office/drawing/2014/main" id="{A7E9A551-3660-4135-9098-F8A5C9E8C86D}"/>
                  </a:ext>
                </a:extLst>
              </p:cNvPr>
              <p:cNvSpPr txBox="1"/>
              <p:nvPr/>
            </p:nvSpPr>
            <p:spPr>
              <a:xfrm>
                <a:off x="4009427" y="733307"/>
                <a:ext cx="1420139" cy="27356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Increased in CD</a:t>
                </a:r>
              </a:p>
            </p:txBody>
          </p:sp>
        </p:grpSp>
      </p:grpSp>
      <p:grpSp>
        <p:nvGrpSpPr>
          <p:cNvPr id="14" name="Group 13">
            <a:extLst>
              <a:ext uri="{FF2B5EF4-FFF2-40B4-BE49-F238E27FC236}">
                <a16:creationId xmlns:a16="http://schemas.microsoft.com/office/drawing/2014/main" id="{15F85A3C-4A6C-4411-B203-6745D182FC3D}"/>
              </a:ext>
            </a:extLst>
          </p:cNvPr>
          <p:cNvGrpSpPr/>
          <p:nvPr/>
        </p:nvGrpSpPr>
        <p:grpSpPr>
          <a:xfrm>
            <a:off x="6294636" y="461004"/>
            <a:ext cx="5148682" cy="5620200"/>
            <a:chOff x="6294635" y="563746"/>
            <a:chExt cx="5496925" cy="5963712"/>
          </a:xfrm>
        </p:grpSpPr>
        <p:pic>
          <p:nvPicPr>
            <p:cNvPr id="11" name="Picture 10" descr="A close up of a map&#10;&#10;Description automatically generated">
              <a:extLst>
                <a:ext uri="{FF2B5EF4-FFF2-40B4-BE49-F238E27FC236}">
                  <a16:creationId xmlns:a16="http://schemas.microsoft.com/office/drawing/2014/main" id="{BEE725B4-0EEC-45D0-B0AE-4FC2BAB334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4635" y="912686"/>
              <a:ext cx="5496925" cy="5614772"/>
            </a:xfrm>
            <a:prstGeom prst="rect">
              <a:avLst/>
            </a:prstGeom>
          </p:spPr>
        </p:pic>
        <p:sp>
          <p:nvSpPr>
            <p:cNvPr id="2" name="Arrow: Left 1">
              <a:extLst>
                <a:ext uri="{FF2B5EF4-FFF2-40B4-BE49-F238E27FC236}">
                  <a16:creationId xmlns:a16="http://schemas.microsoft.com/office/drawing/2014/main" id="{80D604ED-6823-4220-BF94-4E8B5C812AFF}"/>
                </a:ext>
              </a:extLst>
            </p:cNvPr>
            <p:cNvSpPr/>
            <p:nvPr/>
          </p:nvSpPr>
          <p:spPr>
            <a:xfrm>
              <a:off x="7804942" y="758574"/>
              <a:ext cx="1335639" cy="154112"/>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350AFE1-6E70-4CE9-AFAD-76A652FB04A2}"/>
                </a:ext>
              </a:extLst>
            </p:cNvPr>
            <p:cNvSpPr txBox="1"/>
            <p:nvPr/>
          </p:nvSpPr>
          <p:spPr>
            <a:xfrm>
              <a:off x="7647120" y="567301"/>
              <a:ext cx="1609053" cy="27760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Decreased in T1DM</a:t>
              </a:r>
            </a:p>
          </p:txBody>
        </p:sp>
        <p:sp>
          <p:nvSpPr>
            <p:cNvPr id="10" name="Arrow: Right 9">
              <a:extLst>
                <a:ext uri="{FF2B5EF4-FFF2-40B4-BE49-F238E27FC236}">
                  <a16:creationId xmlns:a16="http://schemas.microsoft.com/office/drawing/2014/main" id="{B0352855-FEFD-41D9-9287-97AF10D58A1A}"/>
                </a:ext>
              </a:extLst>
            </p:cNvPr>
            <p:cNvSpPr/>
            <p:nvPr/>
          </p:nvSpPr>
          <p:spPr>
            <a:xfrm>
              <a:off x="9304971" y="764995"/>
              <a:ext cx="1130157" cy="152828"/>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010EF31F-10F1-4444-9C85-315468A67666}"/>
                </a:ext>
              </a:extLst>
            </p:cNvPr>
            <p:cNvSpPr txBox="1"/>
            <p:nvPr/>
          </p:nvSpPr>
          <p:spPr>
            <a:xfrm>
              <a:off x="9207375" y="563746"/>
              <a:ext cx="1551412" cy="284709"/>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Increased in T1DM</a:t>
              </a:r>
            </a:p>
          </p:txBody>
        </p:sp>
      </p:grpSp>
      <p:cxnSp>
        <p:nvCxnSpPr>
          <p:cNvPr id="16" name="Straight Connector 15">
            <a:extLst>
              <a:ext uri="{FF2B5EF4-FFF2-40B4-BE49-F238E27FC236}">
                <a16:creationId xmlns:a16="http://schemas.microsoft.com/office/drawing/2014/main" id="{D777DF61-D030-4DE5-AEBE-085532FF47E8}"/>
              </a:ext>
            </a:extLst>
          </p:cNvPr>
          <p:cNvCxnSpPr/>
          <p:nvPr/>
        </p:nvCxnSpPr>
        <p:spPr>
          <a:xfrm>
            <a:off x="914400" y="4387065"/>
            <a:ext cx="1137003"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7A1AE523-049E-407B-85F2-DB60F4646D41}"/>
              </a:ext>
            </a:extLst>
          </p:cNvPr>
          <p:cNvCxnSpPr/>
          <p:nvPr/>
        </p:nvCxnSpPr>
        <p:spPr>
          <a:xfrm>
            <a:off x="6768957" y="1436669"/>
            <a:ext cx="1137003"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9F934FFB-4D60-4370-BFDD-289F6FC18565}"/>
              </a:ext>
            </a:extLst>
          </p:cNvPr>
          <p:cNvCxnSpPr>
            <a:cxnSpLocks/>
          </p:cNvCxnSpPr>
          <p:nvPr/>
        </p:nvCxnSpPr>
        <p:spPr>
          <a:xfrm>
            <a:off x="1323656" y="3345094"/>
            <a:ext cx="748295"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DF24CBEF-F006-469E-9828-2DB4B28411AF}"/>
              </a:ext>
            </a:extLst>
          </p:cNvPr>
          <p:cNvCxnSpPr>
            <a:cxnSpLocks/>
          </p:cNvCxnSpPr>
          <p:nvPr/>
        </p:nvCxnSpPr>
        <p:spPr>
          <a:xfrm>
            <a:off x="7157665" y="1997468"/>
            <a:ext cx="748295" cy="0"/>
          </a:xfrm>
          <a:prstGeom prst="line">
            <a:avLst/>
          </a:prstGeom>
          <a:ln w="28575"/>
        </p:spPr>
        <p:style>
          <a:lnRef idx="1">
            <a:schemeClr val="dk1"/>
          </a:lnRef>
          <a:fillRef idx="0">
            <a:schemeClr val="dk1"/>
          </a:fillRef>
          <a:effectRef idx="0">
            <a:schemeClr val="dk1"/>
          </a:effectRef>
          <a:fontRef idx="minor">
            <a:schemeClr val="tx1"/>
          </a:fontRef>
        </p:style>
      </p:cxnSp>
      <p:sp>
        <p:nvSpPr>
          <p:cNvPr id="21" name="TextBox 20">
            <a:extLst>
              <a:ext uri="{FF2B5EF4-FFF2-40B4-BE49-F238E27FC236}">
                <a16:creationId xmlns:a16="http://schemas.microsoft.com/office/drawing/2014/main" id="{277D8F30-0BB3-4320-98B7-3B3797473B58}"/>
              </a:ext>
            </a:extLst>
          </p:cNvPr>
          <p:cNvSpPr txBox="1"/>
          <p:nvPr/>
        </p:nvSpPr>
        <p:spPr>
          <a:xfrm>
            <a:off x="285407" y="6101358"/>
            <a:ext cx="11882676" cy="738664"/>
          </a:xfrm>
          <a:prstGeom prst="rect">
            <a:avLst/>
          </a:prstGeom>
          <a:noFill/>
        </p:spPr>
        <p:txBody>
          <a:bodyPr wrap="square" rtlCol="0">
            <a:spAutoFit/>
          </a:bodyPr>
          <a:lstStyle/>
          <a:p>
            <a:r>
              <a:rPr lang="en-US" sz="1400" b="1" dirty="0">
                <a:latin typeface="Arial Black" panose="020B0A04020102020204" pitchFamily="34" charset="0"/>
              </a:rPr>
              <a:t>Suppl. Figure 5.</a:t>
            </a:r>
            <a:r>
              <a:rPr lang="en-GB" sz="1400" dirty="0"/>
              <a:t> DESeq2 differential abundance analysis of significantly different OTUs in CD and T1DM compared to healthy controls (</a:t>
            </a:r>
            <a:r>
              <a:rPr lang="en-GB" sz="1400" i="1" dirty="0"/>
              <a:t>p</a:t>
            </a:r>
            <a:r>
              <a:rPr lang="en-GB" sz="1400" dirty="0"/>
              <a:t> </a:t>
            </a:r>
            <a:r>
              <a:rPr lang="en-GB" sz="1400" dirty="0" err="1"/>
              <a:t>adj</a:t>
            </a:r>
            <a:r>
              <a:rPr lang="en-GB" sz="1400" dirty="0"/>
              <a:t>&lt; 0.05, FDR-corrected); A. Increased or decreased in CD B. Increased or decreased in T1DM.  OTUs to the right of the zero line were more abundant and OTUs to the left of the zero line were less abundant in either CD or T1DM compared to controls.</a:t>
            </a:r>
            <a:endParaRPr lang="en-US" sz="1400" dirty="0"/>
          </a:p>
        </p:txBody>
      </p:sp>
    </p:spTree>
    <p:extLst>
      <p:ext uri="{BB962C8B-B14F-4D97-AF65-F5344CB8AC3E}">
        <p14:creationId xmlns:p14="http://schemas.microsoft.com/office/powerpoint/2010/main" val="3008787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2252AA-5190-4313-90CA-DA6252749490}"/>
              </a:ext>
            </a:extLst>
          </p:cNvPr>
          <p:cNvGrpSpPr/>
          <p:nvPr/>
        </p:nvGrpSpPr>
        <p:grpSpPr>
          <a:xfrm>
            <a:off x="3179922" y="99115"/>
            <a:ext cx="5832155" cy="6020221"/>
            <a:chOff x="729465" y="221302"/>
            <a:chExt cx="5832155" cy="6020221"/>
          </a:xfrm>
        </p:grpSpPr>
        <p:pic>
          <p:nvPicPr>
            <p:cNvPr id="3" name="Picture 2" descr="A screenshot of a cell phone&#10;&#10;Description automatically generated">
              <a:extLst>
                <a:ext uri="{FF2B5EF4-FFF2-40B4-BE49-F238E27FC236}">
                  <a16:creationId xmlns:a16="http://schemas.microsoft.com/office/drawing/2014/main" id="{EFA02D26-B5D4-45DB-B95A-C2D3ACBADF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465" y="616476"/>
              <a:ext cx="5832155" cy="5625047"/>
            </a:xfrm>
            <a:prstGeom prst="rect">
              <a:avLst/>
            </a:prstGeom>
          </p:spPr>
        </p:pic>
        <p:sp>
          <p:nvSpPr>
            <p:cNvPr id="4" name="TextBox 3">
              <a:extLst>
                <a:ext uri="{FF2B5EF4-FFF2-40B4-BE49-F238E27FC236}">
                  <a16:creationId xmlns:a16="http://schemas.microsoft.com/office/drawing/2014/main" id="{EC09500F-954C-457F-A771-C5AE04AB7FDC}"/>
                </a:ext>
              </a:extLst>
            </p:cNvPr>
            <p:cNvSpPr txBox="1"/>
            <p:nvPr/>
          </p:nvSpPr>
          <p:spPr>
            <a:xfrm>
              <a:off x="2143870" y="221302"/>
              <a:ext cx="1934970"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Decreased in T1DM+CD</a:t>
              </a:r>
            </a:p>
          </p:txBody>
        </p:sp>
        <p:sp>
          <p:nvSpPr>
            <p:cNvPr id="5" name="TextBox 4">
              <a:extLst>
                <a:ext uri="{FF2B5EF4-FFF2-40B4-BE49-F238E27FC236}">
                  <a16:creationId xmlns:a16="http://schemas.microsoft.com/office/drawing/2014/main" id="{7B1C36C3-128B-498C-A650-CC06E6960017}"/>
                </a:ext>
              </a:extLst>
            </p:cNvPr>
            <p:cNvSpPr txBox="1"/>
            <p:nvPr/>
          </p:nvSpPr>
          <p:spPr>
            <a:xfrm>
              <a:off x="3837394" y="221302"/>
              <a:ext cx="1934970"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Increased in T1DM+CD</a:t>
              </a:r>
            </a:p>
          </p:txBody>
        </p:sp>
        <p:sp>
          <p:nvSpPr>
            <p:cNvPr id="6" name="Arrow: Left 5">
              <a:extLst>
                <a:ext uri="{FF2B5EF4-FFF2-40B4-BE49-F238E27FC236}">
                  <a16:creationId xmlns:a16="http://schemas.microsoft.com/office/drawing/2014/main" id="{2F86BE52-9B08-4D24-8E1D-8B64DDE3F50B}"/>
                </a:ext>
              </a:extLst>
            </p:cNvPr>
            <p:cNvSpPr/>
            <p:nvPr/>
          </p:nvSpPr>
          <p:spPr>
            <a:xfrm>
              <a:off x="2465798" y="431541"/>
              <a:ext cx="1371596" cy="184936"/>
            </a:xfrm>
            <a:prstGeom prst="lef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41C7AC05-879A-40FB-84C4-10034B6C8F94}"/>
                </a:ext>
              </a:extLst>
            </p:cNvPr>
            <p:cNvSpPr/>
            <p:nvPr/>
          </p:nvSpPr>
          <p:spPr>
            <a:xfrm>
              <a:off x="3904963" y="431567"/>
              <a:ext cx="1294544" cy="184934"/>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FEC24B7D-6F27-4906-A641-541E0890D9B9}"/>
              </a:ext>
            </a:extLst>
          </p:cNvPr>
          <p:cNvSpPr txBox="1"/>
          <p:nvPr/>
        </p:nvSpPr>
        <p:spPr>
          <a:xfrm>
            <a:off x="200761" y="6119336"/>
            <a:ext cx="11991239" cy="738664"/>
          </a:xfrm>
          <a:prstGeom prst="rect">
            <a:avLst/>
          </a:prstGeom>
          <a:noFill/>
        </p:spPr>
        <p:txBody>
          <a:bodyPr wrap="square" rtlCol="0">
            <a:spAutoFit/>
          </a:bodyPr>
          <a:lstStyle/>
          <a:p>
            <a:r>
              <a:rPr lang="en-US" sz="1400" b="1" dirty="0">
                <a:latin typeface="Arial Black" panose="020B0A04020102020204" pitchFamily="34" charset="0"/>
              </a:rPr>
              <a:t>Suppl. Figure 6.</a:t>
            </a:r>
            <a:r>
              <a:rPr lang="en-GB" sz="1400" dirty="0">
                <a:solidFill>
                  <a:prstClr val="black"/>
                </a:solidFill>
              </a:rPr>
              <a:t> DESeq2 differential abundance analysis of significantly different OTUs either increased or decreased in T1DM+CD compared to healthy controls (</a:t>
            </a:r>
            <a:r>
              <a:rPr lang="en-GB" sz="1400" i="1" dirty="0">
                <a:solidFill>
                  <a:prstClr val="black"/>
                </a:solidFill>
              </a:rPr>
              <a:t>p</a:t>
            </a:r>
            <a:r>
              <a:rPr lang="en-GB" sz="1400" dirty="0">
                <a:solidFill>
                  <a:prstClr val="black"/>
                </a:solidFill>
              </a:rPr>
              <a:t> </a:t>
            </a:r>
            <a:r>
              <a:rPr lang="en-GB" sz="1400" dirty="0" err="1">
                <a:solidFill>
                  <a:prstClr val="black"/>
                </a:solidFill>
              </a:rPr>
              <a:t>adj</a:t>
            </a:r>
            <a:r>
              <a:rPr lang="en-GB" sz="1400" dirty="0">
                <a:solidFill>
                  <a:prstClr val="black"/>
                </a:solidFill>
              </a:rPr>
              <a:t>&lt; 0.05, FDR-corrected); OTUs to the right of the zero line were more abundant and OTUs to the left of the zero line were less abundant in either CD or T1DM compared to controls.</a:t>
            </a:r>
            <a:endParaRPr lang="en-US" sz="1400" b="1" dirty="0">
              <a:latin typeface="Arial Black" panose="020B0A04020102020204" pitchFamily="34" charset="0"/>
            </a:endParaRPr>
          </a:p>
        </p:txBody>
      </p:sp>
    </p:spTree>
    <p:extLst>
      <p:ext uri="{BB962C8B-B14F-4D97-AF65-F5344CB8AC3E}">
        <p14:creationId xmlns:p14="http://schemas.microsoft.com/office/powerpoint/2010/main" val="4194614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text on a black background&#10;&#10;Description automatically generated">
            <a:extLst>
              <a:ext uri="{FF2B5EF4-FFF2-40B4-BE49-F238E27FC236}">
                <a16:creationId xmlns:a16="http://schemas.microsoft.com/office/drawing/2014/main" id="{5ACC2DAD-EB0F-4AF5-8535-F89895BF7F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2099" y="186780"/>
            <a:ext cx="9205643" cy="5497962"/>
          </a:xfrm>
          <a:prstGeom prst="rect">
            <a:avLst/>
          </a:prstGeom>
        </p:spPr>
      </p:pic>
      <p:sp>
        <p:nvSpPr>
          <p:cNvPr id="4" name="TextBox 3">
            <a:extLst>
              <a:ext uri="{FF2B5EF4-FFF2-40B4-BE49-F238E27FC236}">
                <a16:creationId xmlns:a16="http://schemas.microsoft.com/office/drawing/2014/main" id="{2B6799A5-58BE-4795-8857-F2F3F71C2E4D}"/>
              </a:ext>
            </a:extLst>
          </p:cNvPr>
          <p:cNvSpPr txBox="1"/>
          <p:nvPr/>
        </p:nvSpPr>
        <p:spPr>
          <a:xfrm>
            <a:off x="290967" y="5968827"/>
            <a:ext cx="11452194" cy="541751"/>
          </a:xfrm>
          <a:prstGeom prst="rect">
            <a:avLst/>
          </a:prstGeom>
          <a:noFill/>
        </p:spPr>
        <p:txBody>
          <a:bodyPr wrap="square" rtlCol="0">
            <a:spAutoFit/>
          </a:bodyPr>
          <a:lstStyle/>
          <a:p>
            <a:pPr>
              <a:lnSpc>
                <a:spcPct val="107000"/>
              </a:lnSpc>
              <a:spcAft>
                <a:spcPts val="800"/>
              </a:spcAft>
            </a:pPr>
            <a:r>
              <a:rPr lang="en-US" sz="1400" b="1" dirty="0">
                <a:latin typeface="Arial Black" panose="020B0A04020102020204" pitchFamily="34" charset="0"/>
              </a:rPr>
              <a:t>Suppl. </a:t>
            </a:r>
            <a:r>
              <a:rPr lang="en-US" sz="1400" b="1">
                <a:latin typeface="Arial Black" panose="020B0A04020102020204" pitchFamily="34" charset="0"/>
              </a:rPr>
              <a:t>Figure 7.</a:t>
            </a:r>
            <a:r>
              <a:rPr lang="en-GB" sz="1400" dirty="0">
                <a:solidFill>
                  <a:srgbClr val="000000"/>
                </a:solidFill>
                <a:latin typeface="Arial" panose="020B0604020202020204" pitchFamily="34" charset="0"/>
                <a:ea typeface="Calibri" panose="020F0502020204030204" pitchFamily="34" charset="0"/>
                <a:cs typeface="Times New Roman" panose="02020603050405020304" pitchFamily="18" charset="0"/>
              </a:rPr>
              <a:t> Change in overall abundance of gut microbiota(y-axis) in the neuropathy group(x-axis) at</a:t>
            </a:r>
            <a:r>
              <a:rPr lang="en-US" sz="1400" dirty="0">
                <a:solidFill>
                  <a:srgbClr val="000000"/>
                </a:solidFill>
                <a:latin typeface="Arial" panose="020B0604020202020204" pitchFamily="34" charset="0"/>
                <a:ea typeface="Calibri" panose="020F0502020204030204" pitchFamily="34" charset="0"/>
                <a:cs typeface="Times New Roman" panose="02020603050405020304" pitchFamily="18" charset="0"/>
              </a:rPr>
              <a:t> two standard deviations (1SD and 2SD lower than the mean of controls) compared to normal subjects (without neuropathy). </a:t>
            </a:r>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51756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4359</TotalTime>
  <Words>364</Words>
  <Application>Microsoft Office PowerPoint</Application>
  <PresentationFormat>Widescreen</PresentationFormat>
  <Paragraphs>21</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Black</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Parul Singh</dc:creator>
  <cp:lastModifiedBy>Parul Singh</cp:lastModifiedBy>
  <cp:revision>34</cp:revision>
  <dcterms:created xsi:type="dcterms:W3CDTF">2020-05-11T12:59:37Z</dcterms:created>
  <dcterms:modified xsi:type="dcterms:W3CDTF">2020-12-15T19:26:02Z</dcterms:modified>
</cp:coreProperties>
</file>