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6747"/>
    <a:srgbClr val="4472C4"/>
    <a:srgbClr val="DD6B50"/>
    <a:srgbClr val="C46146"/>
    <a:srgbClr val="C46422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53"/>
    <p:restoredTop sz="91478"/>
  </p:normalViewPr>
  <p:slideViewPr>
    <p:cSldViewPr snapToGrid="0" snapToObjects="1" showGuides="1">
      <p:cViewPr varScale="1">
        <p:scale>
          <a:sx n="111" d="100"/>
          <a:sy n="111" d="100"/>
        </p:scale>
        <p:origin x="240" y="114"/>
      </p:cViewPr>
      <p:guideLst>
        <p:guide orient="horz" pos="211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0E979-D5B2-7D41-AFF1-7D55B3FE1F93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ADF2-F0F1-404E-8947-FBE3D1A78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37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0E979-D5B2-7D41-AFF1-7D55B3FE1F93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ADF2-F0F1-404E-8947-FBE3D1A78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928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0E979-D5B2-7D41-AFF1-7D55B3FE1F93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ADF2-F0F1-404E-8947-FBE3D1A78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169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0E979-D5B2-7D41-AFF1-7D55B3FE1F93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ADF2-F0F1-404E-8947-FBE3D1A78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13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0E979-D5B2-7D41-AFF1-7D55B3FE1F93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ADF2-F0F1-404E-8947-FBE3D1A78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816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0E979-D5B2-7D41-AFF1-7D55B3FE1F93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ADF2-F0F1-404E-8947-FBE3D1A78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81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0E979-D5B2-7D41-AFF1-7D55B3FE1F93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ADF2-F0F1-404E-8947-FBE3D1A78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951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0E979-D5B2-7D41-AFF1-7D55B3FE1F93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ADF2-F0F1-404E-8947-FBE3D1A78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065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0E979-D5B2-7D41-AFF1-7D55B3FE1F93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ADF2-F0F1-404E-8947-FBE3D1A78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91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0E979-D5B2-7D41-AFF1-7D55B3FE1F93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ADF2-F0F1-404E-8947-FBE3D1A78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74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0E979-D5B2-7D41-AFF1-7D55B3FE1F93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4ADF2-F0F1-404E-8947-FBE3D1A78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23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0E979-D5B2-7D41-AFF1-7D55B3FE1F93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4ADF2-F0F1-404E-8947-FBE3D1A78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13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206458" y="2720832"/>
            <a:ext cx="11779085" cy="1767037"/>
            <a:chOff x="142825" y="3693421"/>
            <a:chExt cx="11779085" cy="1767037"/>
          </a:xfrm>
        </p:grpSpPr>
        <p:grpSp>
          <p:nvGrpSpPr>
            <p:cNvPr id="10" name="Group 9"/>
            <p:cNvGrpSpPr/>
            <p:nvPr/>
          </p:nvGrpSpPr>
          <p:grpSpPr>
            <a:xfrm>
              <a:off x="142825" y="3693421"/>
              <a:ext cx="2271087" cy="1752523"/>
              <a:chOff x="815922" y="3693421"/>
              <a:chExt cx="2271087" cy="1752523"/>
            </a:xfrm>
          </p:grpSpPr>
          <p:grpSp>
            <p:nvGrpSpPr>
              <p:cNvPr id="107" name="Group 106"/>
              <p:cNvGrpSpPr>
                <a:grpSpLocks noChangeAspect="1"/>
              </p:cNvGrpSpPr>
              <p:nvPr/>
            </p:nvGrpSpPr>
            <p:grpSpPr>
              <a:xfrm>
                <a:off x="815922" y="3693421"/>
                <a:ext cx="2271087" cy="1752523"/>
                <a:chOff x="871426" y="1097179"/>
                <a:chExt cx="2613181" cy="2016506"/>
              </a:xfrm>
            </p:grpSpPr>
            <p:grpSp>
              <p:nvGrpSpPr>
                <p:cNvPr id="35" name="Group 34"/>
                <p:cNvGrpSpPr/>
                <p:nvPr/>
              </p:nvGrpSpPr>
              <p:grpSpPr>
                <a:xfrm>
                  <a:off x="871426" y="1097179"/>
                  <a:ext cx="2613181" cy="2016506"/>
                  <a:chOff x="6541135" y="1639843"/>
                  <a:chExt cx="5276752" cy="4071904"/>
                </a:xfrm>
              </p:grpSpPr>
              <p:sp>
                <p:nvSpPr>
                  <p:cNvPr id="9" name="Rectangle 8"/>
                  <p:cNvSpPr>
                    <a:spLocks noChangeAspect="1"/>
                  </p:cNvSpPr>
                  <p:nvPr/>
                </p:nvSpPr>
                <p:spPr>
                  <a:xfrm rot="2700000">
                    <a:off x="8369079" y="4091747"/>
                    <a:ext cx="1620001" cy="1620000"/>
                  </a:xfrm>
                  <a:prstGeom prst="rect">
                    <a:avLst/>
                  </a:prstGeom>
                  <a:gradFill flip="none" rotWithShape="1">
                    <a:gsLst>
                      <a:gs pos="78000">
                        <a:srgbClr val="FFC000">
                          <a:tint val="66000"/>
                          <a:satMod val="160000"/>
                        </a:srgbClr>
                      </a:gs>
                      <a:gs pos="31000">
                        <a:srgbClr val="FFC000">
                          <a:tint val="44500"/>
                          <a:satMod val="160000"/>
                        </a:srgbClr>
                      </a:gs>
                      <a:gs pos="100000">
                        <a:srgbClr val="FFC000">
                          <a:tint val="23500"/>
                          <a:satMod val="160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" name="Rectangle 4"/>
                  <p:cNvSpPr>
                    <a:spLocks noChangeAspect="1"/>
                  </p:cNvSpPr>
                  <p:nvPr/>
                </p:nvSpPr>
                <p:spPr>
                  <a:xfrm>
                    <a:off x="10197887" y="1639843"/>
                    <a:ext cx="1620000" cy="1619999"/>
                  </a:xfrm>
                  <a:prstGeom prst="rect">
                    <a:avLst/>
                  </a:prstGeom>
                  <a:gradFill flip="none" rotWithShape="1">
                    <a:gsLst>
                      <a:gs pos="88000">
                        <a:srgbClr val="DD6B50">
                          <a:tint val="66000"/>
                          <a:satMod val="160000"/>
                        </a:srgbClr>
                      </a:gs>
                      <a:gs pos="50000">
                        <a:srgbClr val="DD6B50">
                          <a:tint val="44500"/>
                          <a:satMod val="160000"/>
                        </a:srgbClr>
                      </a:gs>
                      <a:gs pos="0">
                        <a:srgbClr val="DD6B50">
                          <a:tint val="23500"/>
                          <a:satMod val="160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rgbClr val="BE6747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0" rIns="0" rtlCol="0" anchor="ctr"/>
                  <a:lstStyle/>
                  <a:p>
                    <a:pPr algn="ctr"/>
                    <a:r>
                      <a:rPr lang="en-US" sz="1550" dirty="0">
                        <a:solidFill>
                          <a:schemeClr val="tx1"/>
                        </a:solidFill>
                      </a:rPr>
                      <a:t>miR-155-5p</a:t>
                    </a:r>
                  </a:p>
                </p:txBody>
              </p:sp>
              <p:sp>
                <p:nvSpPr>
                  <p:cNvPr id="4" name="Oval 3"/>
                  <p:cNvSpPr>
                    <a:spLocks noChangeAspect="1"/>
                  </p:cNvSpPr>
                  <p:nvPr/>
                </p:nvSpPr>
                <p:spPr>
                  <a:xfrm>
                    <a:off x="6541135" y="1669151"/>
                    <a:ext cx="1618245" cy="1619999"/>
                  </a:xfrm>
                  <a:prstGeom prst="ellipse">
                    <a:avLst/>
                  </a:prstGeom>
                  <a:gradFill flip="none" rotWithShape="1">
                    <a:gsLst>
                      <a:gs pos="52000">
                        <a:srgbClr val="BFCFEB"/>
                      </a:gs>
                      <a:gs pos="90000">
                        <a:schemeClr val="accent5">
                          <a:lumMod val="75000"/>
                          <a:tint val="66000"/>
                          <a:satMod val="160000"/>
                        </a:schemeClr>
                      </a:gs>
                      <a:gs pos="49000">
                        <a:schemeClr val="accent5">
                          <a:lumMod val="75000"/>
                          <a:tint val="44500"/>
                          <a:satMod val="160000"/>
                        </a:schemeClr>
                      </a:gs>
                      <a:gs pos="6000">
                        <a:schemeClr val="accent5">
                          <a:lumMod val="75000"/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rgbClr val="4472C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lIns="0" rIns="0" rtlCol="0" anchor="ctr"/>
                  <a:lstStyle/>
                  <a:p>
                    <a:pPr algn="ctr"/>
                    <a:r>
                      <a:rPr lang="en-US" sz="1600" dirty="0">
                        <a:solidFill>
                          <a:schemeClr val="tx1"/>
                        </a:solidFill>
                      </a:rPr>
                      <a:t>SOX6</a:t>
                    </a:r>
                  </a:p>
                </p:txBody>
              </p:sp>
            </p:grpSp>
            <p:cxnSp>
              <p:nvCxnSpPr>
                <p:cNvPr id="93" name="Straight Connector 92"/>
                <p:cNvCxnSpPr/>
                <p:nvPr/>
              </p:nvCxnSpPr>
              <p:spPr>
                <a:xfrm>
                  <a:off x="1804459" y="1510897"/>
                  <a:ext cx="735537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 rot="2700000">
                  <a:off x="1450861" y="2172320"/>
                  <a:ext cx="504000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 rot="8100000">
                  <a:off x="2426934" y="2176343"/>
                  <a:ext cx="504000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0" name="TextBox 199"/>
              <p:cNvSpPr txBox="1"/>
              <p:nvPr/>
            </p:nvSpPr>
            <p:spPr>
              <a:xfrm>
                <a:off x="1489995" y="4907792"/>
                <a:ext cx="91287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CCND1</a:t>
                </a: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3312157" y="3693421"/>
              <a:ext cx="2271087" cy="1752523"/>
              <a:chOff x="3579813" y="3693421"/>
              <a:chExt cx="2271087" cy="1752523"/>
            </a:xfrm>
          </p:grpSpPr>
          <p:grpSp>
            <p:nvGrpSpPr>
              <p:cNvPr id="108" name="Group 107"/>
              <p:cNvGrpSpPr>
                <a:grpSpLocks noChangeAspect="1"/>
              </p:cNvGrpSpPr>
              <p:nvPr/>
            </p:nvGrpSpPr>
            <p:grpSpPr>
              <a:xfrm>
                <a:off x="3579813" y="3693421"/>
                <a:ext cx="2271087" cy="1752523"/>
                <a:chOff x="871426" y="1097179"/>
                <a:chExt cx="2613181" cy="2016506"/>
              </a:xfrm>
            </p:grpSpPr>
            <p:grpSp>
              <p:nvGrpSpPr>
                <p:cNvPr id="109" name="Group 108"/>
                <p:cNvGrpSpPr/>
                <p:nvPr/>
              </p:nvGrpSpPr>
              <p:grpSpPr>
                <a:xfrm>
                  <a:off x="871426" y="1097179"/>
                  <a:ext cx="2613181" cy="2016506"/>
                  <a:chOff x="6541135" y="1639843"/>
                  <a:chExt cx="5276752" cy="4071904"/>
                </a:xfrm>
              </p:grpSpPr>
              <p:sp>
                <p:nvSpPr>
                  <p:cNvPr id="113" name="Rectangle 112"/>
                  <p:cNvSpPr>
                    <a:spLocks noChangeAspect="1"/>
                  </p:cNvSpPr>
                  <p:nvPr/>
                </p:nvSpPr>
                <p:spPr>
                  <a:xfrm rot="2700000">
                    <a:off x="8369079" y="4091747"/>
                    <a:ext cx="1620001" cy="1620000"/>
                  </a:xfrm>
                  <a:prstGeom prst="rect">
                    <a:avLst/>
                  </a:prstGeom>
                  <a:gradFill flip="none" rotWithShape="1">
                    <a:gsLst>
                      <a:gs pos="78000">
                        <a:srgbClr val="FFC000">
                          <a:tint val="66000"/>
                          <a:satMod val="160000"/>
                        </a:srgbClr>
                      </a:gs>
                      <a:gs pos="31000">
                        <a:srgbClr val="FFC000">
                          <a:tint val="44500"/>
                          <a:satMod val="160000"/>
                        </a:srgbClr>
                      </a:gs>
                      <a:gs pos="100000">
                        <a:srgbClr val="FFC000">
                          <a:tint val="23500"/>
                          <a:satMod val="160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14" name="Rectangle 113"/>
                  <p:cNvSpPr>
                    <a:spLocks noChangeAspect="1"/>
                  </p:cNvSpPr>
                  <p:nvPr/>
                </p:nvSpPr>
                <p:spPr>
                  <a:xfrm>
                    <a:off x="10197887" y="1639843"/>
                    <a:ext cx="1620000" cy="1619999"/>
                  </a:xfrm>
                  <a:prstGeom prst="rect">
                    <a:avLst/>
                  </a:prstGeom>
                  <a:gradFill flip="none" rotWithShape="1">
                    <a:gsLst>
                      <a:gs pos="88000">
                        <a:srgbClr val="DD6B50">
                          <a:tint val="66000"/>
                          <a:satMod val="160000"/>
                        </a:srgbClr>
                      </a:gs>
                      <a:gs pos="50000">
                        <a:srgbClr val="DD6B50">
                          <a:tint val="44500"/>
                          <a:satMod val="160000"/>
                        </a:srgbClr>
                      </a:gs>
                      <a:gs pos="0">
                        <a:srgbClr val="DD6B50">
                          <a:tint val="23500"/>
                          <a:satMod val="160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rgbClr val="BE6747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1550" dirty="0">
                        <a:solidFill>
                          <a:schemeClr val="tx1"/>
                        </a:solidFill>
                      </a:rPr>
                      <a:t>miR-34a-5p</a:t>
                    </a:r>
                  </a:p>
                </p:txBody>
              </p:sp>
              <p:sp>
                <p:nvSpPr>
                  <p:cNvPr id="115" name="Oval 114"/>
                  <p:cNvSpPr>
                    <a:spLocks noChangeAspect="1"/>
                  </p:cNvSpPr>
                  <p:nvPr/>
                </p:nvSpPr>
                <p:spPr>
                  <a:xfrm>
                    <a:off x="6541135" y="1669151"/>
                    <a:ext cx="1618245" cy="1619999"/>
                  </a:xfrm>
                  <a:prstGeom prst="ellipse">
                    <a:avLst/>
                  </a:prstGeom>
                  <a:gradFill flip="none" rotWithShape="1">
                    <a:gsLst>
                      <a:gs pos="52000">
                        <a:srgbClr val="BFCFEB"/>
                      </a:gs>
                      <a:gs pos="90000">
                        <a:schemeClr val="accent5">
                          <a:lumMod val="75000"/>
                          <a:tint val="66000"/>
                          <a:satMod val="160000"/>
                        </a:schemeClr>
                      </a:gs>
                      <a:gs pos="49000">
                        <a:schemeClr val="accent5">
                          <a:lumMod val="75000"/>
                          <a:tint val="44500"/>
                          <a:satMod val="160000"/>
                        </a:schemeClr>
                      </a:gs>
                      <a:gs pos="6000">
                        <a:schemeClr val="accent5">
                          <a:lumMod val="75000"/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rgbClr val="4472C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1600" dirty="0">
                        <a:solidFill>
                          <a:schemeClr val="tx1"/>
                        </a:solidFill>
                      </a:rPr>
                      <a:t>MYB</a:t>
                    </a:r>
                  </a:p>
                </p:txBody>
              </p:sp>
            </p:grpSp>
            <p:cxnSp>
              <p:nvCxnSpPr>
                <p:cNvPr id="110" name="Straight Connector 109"/>
                <p:cNvCxnSpPr/>
                <p:nvPr/>
              </p:nvCxnSpPr>
              <p:spPr>
                <a:xfrm>
                  <a:off x="1804459" y="1510897"/>
                  <a:ext cx="735537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>
                <a:xfrm rot="2700000">
                  <a:off x="1450861" y="2172320"/>
                  <a:ext cx="504000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/>
                <p:nvPr/>
              </p:nvCxnSpPr>
              <p:spPr>
                <a:xfrm rot="8100000">
                  <a:off x="2426934" y="2176343"/>
                  <a:ext cx="504000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1" name="TextBox 200"/>
              <p:cNvSpPr txBox="1"/>
              <p:nvPr/>
            </p:nvSpPr>
            <p:spPr>
              <a:xfrm>
                <a:off x="4253886" y="4917526"/>
                <a:ext cx="91287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MYC</a:t>
                </a: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6481489" y="3693421"/>
              <a:ext cx="2271087" cy="1752523"/>
              <a:chOff x="6342835" y="3693421"/>
              <a:chExt cx="2271087" cy="1752523"/>
            </a:xfrm>
          </p:grpSpPr>
          <p:grpSp>
            <p:nvGrpSpPr>
              <p:cNvPr id="116" name="Group 115"/>
              <p:cNvGrpSpPr>
                <a:grpSpLocks noChangeAspect="1"/>
              </p:cNvGrpSpPr>
              <p:nvPr/>
            </p:nvGrpSpPr>
            <p:grpSpPr>
              <a:xfrm>
                <a:off x="6342835" y="3693421"/>
                <a:ext cx="2271087" cy="1752523"/>
                <a:chOff x="871426" y="1097179"/>
                <a:chExt cx="2613181" cy="2016506"/>
              </a:xfrm>
            </p:grpSpPr>
            <p:grpSp>
              <p:nvGrpSpPr>
                <p:cNvPr id="117" name="Group 116"/>
                <p:cNvGrpSpPr/>
                <p:nvPr/>
              </p:nvGrpSpPr>
              <p:grpSpPr>
                <a:xfrm>
                  <a:off x="871426" y="1097179"/>
                  <a:ext cx="2613181" cy="2016506"/>
                  <a:chOff x="6541135" y="1639843"/>
                  <a:chExt cx="5276752" cy="4071904"/>
                </a:xfrm>
              </p:grpSpPr>
              <p:sp>
                <p:nvSpPr>
                  <p:cNvPr id="121" name="Rectangle 120"/>
                  <p:cNvSpPr>
                    <a:spLocks noChangeAspect="1"/>
                  </p:cNvSpPr>
                  <p:nvPr/>
                </p:nvSpPr>
                <p:spPr>
                  <a:xfrm rot="2700000">
                    <a:off x="8369079" y="4091747"/>
                    <a:ext cx="1620001" cy="1620000"/>
                  </a:xfrm>
                  <a:prstGeom prst="rect">
                    <a:avLst/>
                  </a:prstGeom>
                  <a:gradFill flip="none" rotWithShape="1">
                    <a:gsLst>
                      <a:gs pos="78000">
                        <a:srgbClr val="FFC000">
                          <a:tint val="66000"/>
                          <a:satMod val="160000"/>
                        </a:srgbClr>
                      </a:gs>
                      <a:gs pos="31000">
                        <a:srgbClr val="FFC000">
                          <a:tint val="44500"/>
                          <a:satMod val="160000"/>
                        </a:srgbClr>
                      </a:gs>
                      <a:gs pos="100000">
                        <a:srgbClr val="FFC000">
                          <a:tint val="23500"/>
                          <a:satMod val="160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2" name="Rectangle 121"/>
                  <p:cNvSpPr>
                    <a:spLocks noChangeAspect="1"/>
                  </p:cNvSpPr>
                  <p:nvPr/>
                </p:nvSpPr>
                <p:spPr>
                  <a:xfrm>
                    <a:off x="10197887" y="1639843"/>
                    <a:ext cx="1620000" cy="1619999"/>
                  </a:xfrm>
                  <a:prstGeom prst="rect">
                    <a:avLst/>
                  </a:prstGeom>
                  <a:gradFill flip="none" rotWithShape="1">
                    <a:gsLst>
                      <a:gs pos="88000">
                        <a:srgbClr val="DD6B50">
                          <a:tint val="66000"/>
                          <a:satMod val="160000"/>
                        </a:srgbClr>
                      </a:gs>
                      <a:gs pos="50000">
                        <a:srgbClr val="DD6B50">
                          <a:tint val="44500"/>
                          <a:satMod val="160000"/>
                        </a:srgbClr>
                      </a:gs>
                      <a:gs pos="0">
                        <a:srgbClr val="DD6B50">
                          <a:tint val="23500"/>
                          <a:satMod val="160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rgbClr val="BE6747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1550" dirty="0">
                        <a:solidFill>
                          <a:schemeClr val="tx1"/>
                        </a:solidFill>
                      </a:rPr>
                      <a:t>miR-98-5p</a:t>
                    </a:r>
                  </a:p>
                </p:txBody>
              </p:sp>
              <p:sp>
                <p:nvSpPr>
                  <p:cNvPr id="123" name="Oval 122"/>
                  <p:cNvSpPr>
                    <a:spLocks noChangeAspect="1"/>
                  </p:cNvSpPr>
                  <p:nvPr/>
                </p:nvSpPr>
                <p:spPr>
                  <a:xfrm>
                    <a:off x="6541135" y="1669151"/>
                    <a:ext cx="1618245" cy="1619999"/>
                  </a:xfrm>
                  <a:prstGeom prst="ellipse">
                    <a:avLst/>
                  </a:prstGeom>
                  <a:gradFill flip="none" rotWithShape="1">
                    <a:gsLst>
                      <a:gs pos="52000">
                        <a:srgbClr val="BFCFEB"/>
                      </a:gs>
                      <a:gs pos="90000">
                        <a:schemeClr val="accent5">
                          <a:lumMod val="75000"/>
                          <a:tint val="66000"/>
                          <a:satMod val="160000"/>
                        </a:schemeClr>
                      </a:gs>
                      <a:gs pos="49000">
                        <a:schemeClr val="accent5">
                          <a:lumMod val="75000"/>
                          <a:tint val="44500"/>
                          <a:satMod val="160000"/>
                        </a:schemeClr>
                      </a:gs>
                      <a:gs pos="6000">
                        <a:schemeClr val="accent5">
                          <a:lumMod val="75000"/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rgbClr val="4472C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none" lIns="0" rIns="0" rtlCol="0" anchor="ctr"/>
                  <a:lstStyle/>
                  <a:p>
                    <a:pPr algn="ctr"/>
                    <a:r>
                      <a:rPr lang="en-US" sz="1600" dirty="0">
                        <a:solidFill>
                          <a:schemeClr val="tx1"/>
                        </a:solidFill>
                      </a:rPr>
                      <a:t>KLF10</a:t>
                    </a:r>
                  </a:p>
                </p:txBody>
              </p:sp>
            </p:grpSp>
            <p:cxnSp>
              <p:nvCxnSpPr>
                <p:cNvPr id="118" name="Straight Connector 117"/>
                <p:cNvCxnSpPr/>
                <p:nvPr/>
              </p:nvCxnSpPr>
              <p:spPr>
                <a:xfrm>
                  <a:off x="1804459" y="1510897"/>
                  <a:ext cx="735537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/>
              </p:nvCxnSpPr>
              <p:spPr>
                <a:xfrm rot="2700000">
                  <a:off x="1450861" y="2172320"/>
                  <a:ext cx="504000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/>
              </p:nvCxnSpPr>
              <p:spPr>
                <a:xfrm rot="8100000">
                  <a:off x="2426934" y="2176343"/>
                  <a:ext cx="504000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2" name="TextBox 201"/>
              <p:cNvSpPr txBox="1"/>
              <p:nvPr/>
            </p:nvSpPr>
            <p:spPr>
              <a:xfrm>
                <a:off x="7016908" y="4927173"/>
                <a:ext cx="912878" cy="338554"/>
              </a:xfrm>
              <a:prstGeom prst="rect">
                <a:avLst/>
              </a:prstGeom>
              <a:noFill/>
            </p:spPr>
            <p:txBody>
              <a:bodyPr wrap="square" lIns="36000" rIns="36000" rtlCol="0">
                <a:spAutoFit/>
              </a:bodyPr>
              <a:lstStyle/>
              <a:p>
                <a:pPr algn="ctr"/>
                <a:r>
                  <a:rPr lang="en-US" sz="1600" dirty="0"/>
                  <a:t>CDKN1A</a:t>
                </a: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9650822" y="3707935"/>
              <a:ext cx="2271088" cy="1752523"/>
              <a:chOff x="9104988" y="3707935"/>
              <a:chExt cx="2271088" cy="1752523"/>
            </a:xfrm>
          </p:grpSpPr>
          <p:grpSp>
            <p:nvGrpSpPr>
              <p:cNvPr id="124" name="Group 123"/>
              <p:cNvGrpSpPr>
                <a:grpSpLocks noChangeAspect="1"/>
              </p:cNvGrpSpPr>
              <p:nvPr/>
            </p:nvGrpSpPr>
            <p:grpSpPr>
              <a:xfrm>
                <a:off x="9104988" y="3707935"/>
                <a:ext cx="2271088" cy="1752523"/>
                <a:chOff x="871425" y="1097179"/>
                <a:chExt cx="2613182" cy="2016506"/>
              </a:xfrm>
            </p:grpSpPr>
            <p:grpSp>
              <p:nvGrpSpPr>
                <p:cNvPr id="125" name="Group 124"/>
                <p:cNvGrpSpPr/>
                <p:nvPr/>
              </p:nvGrpSpPr>
              <p:grpSpPr>
                <a:xfrm>
                  <a:off x="871425" y="1097179"/>
                  <a:ext cx="2613182" cy="2016506"/>
                  <a:chOff x="6541133" y="1639843"/>
                  <a:chExt cx="5276754" cy="4071904"/>
                </a:xfrm>
              </p:grpSpPr>
              <p:sp>
                <p:nvSpPr>
                  <p:cNvPr id="129" name="Rectangle 128"/>
                  <p:cNvSpPr>
                    <a:spLocks noChangeAspect="1"/>
                  </p:cNvSpPr>
                  <p:nvPr/>
                </p:nvSpPr>
                <p:spPr>
                  <a:xfrm rot="2700000">
                    <a:off x="8369079" y="4091747"/>
                    <a:ext cx="1620001" cy="1620000"/>
                  </a:xfrm>
                  <a:prstGeom prst="rect">
                    <a:avLst/>
                  </a:prstGeom>
                  <a:gradFill flip="none" rotWithShape="1">
                    <a:gsLst>
                      <a:gs pos="78000">
                        <a:srgbClr val="FFC000">
                          <a:tint val="66000"/>
                          <a:satMod val="160000"/>
                        </a:srgbClr>
                      </a:gs>
                      <a:gs pos="31000">
                        <a:srgbClr val="FFC000">
                          <a:tint val="44500"/>
                          <a:satMod val="160000"/>
                        </a:srgbClr>
                      </a:gs>
                      <a:gs pos="100000">
                        <a:srgbClr val="FFC000">
                          <a:tint val="23500"/>
                          <a:satMod val="160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0" name="Rectangle 129"/>
                  <p:cNvSpPr>
                    <a:spLocks noChangeAspect="1"/>
                  </p:cNvSpPr>
                  <p:nvPr/>
                </p:nvSpPr>
                <p:spPr>
                  <a:xfrm>
                    <a:off x="10197887" y="1639843"/>
                    <a:ext cx="1620000" cy="1619999"/>
                  </a:xfrm>
                  <a:prstGeom prst="rect">
                    <a:avLst/>
                  </a:prstGeom>
                  <a:gradFill flip="none" rotWithShape="1">
                    <a:gsLst>
                      <a:gs pos="88000">
                        <a:srgbClr val="DD6B50">
                          <a:tint val="66000"/>
                          <a:satMod val="160000"/>
                        </a:srgbClr>
                      </a:gs>
                      <a:gs pos="50000">
                        <a:srgbClr val="DD6B50">
                          <a:tint val="44500"/>
                          <a:satMod val="160000"/>
                        </a:srgbClr>
                      </a:gs>
                      <a:gs pos="0">
                        <a:srgbClr val="DD6B50">
                          <a:tint val="23500"/>
                          <a:satMod val="160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rgbClr val="BE6747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46800" rIns="0" rtlCol="0" anchor="ctr"/>
                  <a:lstStyle/>
                  <a:p>
                    <a:pPr algn="ctr"/>
                    <a:r>
                      <a:rPr lang="en-US" sz="1550" dirty="0">
                        <a:solidFill>
                          <a:schemeClr val="tx1"/>
                        </a:solidFill>
                      </a:rPr>
                      <a:t>miR-150-5p</a:t>
                    </a:r>
                  </a:p>
                </p:txBody>
              </p:sp>
              <p:sp>
                <p:nvSpPr>
                  <p:cNvPr id="131" name="Oval 130"/>
                  <p:cNvSpPr>
                    <a:spLocks noChangeAspect="1"/>
                  </p:cNvSpPr>
                  <p:nvPr/>
                </p:nvSpPr>
                <p:spPr>
                  <a:xfrm>
                    <a:off x="6541133" y="1669151"/>
                    <a:ext cx="1618244" cy="1619999"/>
                  </a:xfrm>
                  <a:prstGeom prst="ellipse">
                    <a:avLst/>
                  </a:prstGeom>
                  <a:gradFill flip="none" rotWithShape="1">
                    <a:gsLst>
                      <a:gs pos="52000">
                        <a:srgbClr val="BFCFEB"/>
                      </a:gs>
                      <a:gs pos="90000">
                        <a:schemeClr val="accent5">
                          <a:lumMod val="75000"/>
                          <a:tint val="66000"/>
                          <a:satMod val="160000"/>
                        </a:schemeClr>
                      </a:gs>
                      <a:gs pos="49000">
                        <a:schemeClr val="accent5">
                          <a:lumMod val="75000"/>
                          <a:tint val="44500"/>
                          <a:satMod val="160000"/>
                        </a:schemeClr>
                      </a:gs>
                      <a:gs pos="6000">
                        <a:schemeClr val="accent5">
                          <a:lumMod val="75000"/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rgbClr val="4472C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1600" dirty="0">
                        <a:solidFill>
                          <a:schemeClr val="tx1"/>
                        </a:solidFill>
                      </a:rPr>
                      <a:t>NFYA</a:t>
                    </a:r>
                  </a:p>
                </p:txBody>
              </p:sp>
            </p:grpSp>
            <p:cxnSp>
              <p:nvCxnSpPr>
                <p:cNvPr id="126" name="Straight Connector 125"/>
                <p:cNvCxnSpPr/>
                <p:nvPr/>
              </p:nvCxnSpPr>
              <p:spPr>
                <a:xfrm>
                  <a:off x="1804459" y="1510897"/>
                  <a:ext cx="735537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>
                <a:xfrm rot="2700000">
                  <a:off x="1450861" y="2172320"/>
                  <a:ext cx="504000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 rot="8100000">
                  <a:off x="2426934" y="2176343"/>
                  <a:ext cx="504000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3" name="TextBox 202"/>
              <p:cNvSpPr txBox="1"/>
              <p:nvPr/>
            </p:nvSpPr>
            <p:spPr>
              <a:xfrm>
                <a:off x="9779061" y="4917526"/>
                <a:ext cx="912878" cy="338554"/>
              </a:xfrm>
              <a:prstGeom prst="rect">
                <a:avLst/>
              </a:prstGeom>
              <a:noFill/>
            </p:spPr>
            <p:txBody>
              <a:bodyPr wrap="square" lIns="36000" rIns="36000" rtlCol="0">
                <a:spAutoFit/>
              </a:bodyPr>
              <a:lstStyle/>
              <a:p>
                <a:pPr algn="ctr"/>
                <a:r>
                  <a:rPr lang="en-US" sz="1600" dirty="0"/>
                  <a:t>STK11</a:t>
                </a:r>
              </a:p>
            </p:txBody>
          </p:sp>
        </p:grp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1EE7D49A-4D3C-4935-9C4E-F70F1690326A}"/>
              </a:ext>
            </a:extLst>
          </p:cNvPr>
          <p:cNvSpPr txBox="1"/>
          <p:nvPr/>
        </p:nvSpPr>
        <p:spPr>
          <a:xfrm>
            <a:off x="438921" y="5807218"/>
            <a:ext cx="113141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 smtClean="0"/>
              <a:t>Supplementary Figure </a:t>
            </a:r>
            <a:r>
              <a:rPr lang="en-GB" sz="1200" b="1" dirty="0" smtClean="0"/>
              <a:t>S5. </a:t>
            </a:r>
            <a:r>
              <a:rPr lang="en-US" sz="1200" b="1" dirty="0" smtClean="0"/>
              <a:t> </a:t>
            </a:r>
            <a:r>
              <a:rPr lang="en-US" sz="1200" dirty="0"/>
              <a:t>Schematic representation of </a:t>
            </a:r>
            <a:r>
              <a:rPr lang="en-US" sz="1200" dirty="0" smtClean="0"/>
              <a:t>exemplary feedforward loop type-specific interactions. Loops were identified in our TF-miRNA co-regulatory networks using </a:t>
            </a:r>
            <a:r>
              <a:rPr lang="en-US" sz="1200" dirty="0" err="1" smtClean="0"/>
              <a:t>miRNet</a:t>
            </a:r>
            <a:r>
              <a:rPr lang="en-US" sz="1200" dirty="0" smtClean="0"/>
              <a:t> (accessed 03/2021). </a:t>
            </a:r>
            <a:r>
              <a:rPr lang="en-GB" sz="1200" dirty="0" smtClean="0"/>
              <a:t>Such interactions include a master transcription factor regulating a </a:t>
            </a:r>
            <a:r>
              <a:rPr lang="en-GB" sz="1200" dirty="0"/>
              <a:t>miRNA, and together with it, a target gene</a:t>
            </a:r>
            <a:r>
              <a:rPr lang="en-GB" sz="1200" dirty="0" smtClean="0"/>
              <a:t>, </a:t>
            </a:r>
            <a:r>
              <a:rPr lang="en-GB" sz="1200" dirty="0"/>
              <a:t>in a </a:t>
            </a:r>
            <a:r>
              <a:rPr lang="en-GB" sz="1200" dirty="0" smtClean="0"/>
              <a:t>circuit motif. Functional studies are needed to determine direction and type (</a:t>
            </a:r>
            <a:r>
              <a:rPr lang="en-GB" sz="1200" dirty="0"/>
              <a:t>inhibitory or stimulatory) of </a:t>
            </a:r>
            <a:r>
              <a:rPr lang="en-GB" sz="1200" dirty="0" smtClean="0"/>
              <a:t>regulation. </a:t>
            </a:r>
            <a:endParaRPr lang="en-GB" sz="1200" dirty="0"/>
          </a:p>
          <a:p>
            <a:pPr algn="just"/>
            <a:endParaRPr lang="en-GB" sz="12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155463" y="496977"/>
            <a:ext cx="11881075" cy="1767037"/>
            <a:chOff x="40836" y="580107"/>
            <a:chExt cx="11881075" cy="1767037"/>
          </a:xfrm>
        </p:grpSpPr>
        <p:grpSp>
          <p:nvGrpSpPr>
            <p:cNvPr id="3" name="Group 2"/>
            <p:cNvGrpSpPr/>
            <p:nvPr/>
          </p:nvGrpSpPr>
          <p:grpSpPr>
            <a:xfrm>
              <a:off x="40836" y="580107"/>
              <a:ext cx="2373078" cy="1752523"/>
              <a:chOff x="713933" y="580107"/>
              <a:chExt cx="2373078" cy="1752523"/>
            </a:xfrm>
          </p:grpSpPr>
          <p:grpSp>
            <p:nvGrpSpPr>
              <p:cNvPr id="168" name="Group 167"/>
              <p:cNvGrpSpPr>
                <a:grpSpLocks noChangeAspect="1"/>
              </p:cNvGrpSpPr>
              <p:nvPr/>
            </p:nvGrpSpPr>
            <p:grpSpPr>
              <a:xfrm>
                <a:off x="815924" y="580107"/>
                <a:ext cx="2271087" cy="1752523"/>
                <a:chOff x="871426" y="1097179"/>
                <a:chExt cx="2613181" cy="2016506"/>
              </a:xfrm>
            </p:grpSpPr>
            <p:grpSp>
              <p:nvGrpSpPr>
                <p:cNvPr id="193" name="Group 192"/>
                <p:cNvGrpSpPr/>
                <p:nvPr/>
              </p:nvGrpSpPr>
              <p:grpSpPr>
                <a:xfrm>
                  <a:off x="871426" y="1097179"/>
                  <a:ext cx="2613181" cy="2016506"/>
                  <a:chOff x="6541135" y="1639843"/>
                  <a:chExt cx="5276752" cy="4071904"/>
                </a:xfrm>
              </p:grpSpPr>
              <p:sp>
                <p:nvSpPr>
                  <p:cNvPr id="197" name="Rectangle 196"/>
                  <p:cNvSpPr>
                    <a:spLocks noChangeAspect="1"/>
                  </p:cNvSpPr>
                  <p:nvPr/>
                </p:nvSpPr>
                <p:spPr>
                  <a:xfrm rot="2700000">
                    <a:off x="8369079" y="4091747"/>
                    <a:ext cx="1620001" cy="1620000"/>
                  </a:xfrm>
                  <a:prstGeom prst="rect">
                    <a:avLst/>
                  </a:prstGeom>
                  <a:gradFill flip="none" rotWithShape="1">
                    <a:gsLst>
                      <a:gs pos="78000">
                        <a:srgbClr val="FFC000">
                          <a:tint val="66000"/>
                          <a:satMod val="160000"/>
                        </a:srgbClr>
                      </a:gs>
                      <a:gs pos="31000">
                        <a:srgbClr val="FFC000">
                          <a:tint val="44500"/>
                          <a:satMod val="160000"/>
                        </a:srgbClr>
                      </a:gs>
                      <a:gs pos="100000">
                        <a:srgbClr val="FFC000">
                          <a:tint val="23500"/>
                          <a:satMod val="160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8" name="Rectangle 197"/>
                  <p:cNvSpPr>
                    <a:spLocks noChangeAspect="1"/>
                  </p:cNvSpPr>
                  <p:nvPr/>
                </p:nvSpPr>
                <p:spPr>
                  <a:xfrm>
                    <a:off x="10197887" y="1639843"/>
                    <a:ext cx="1620000" cy="1619999"/>
                  </a:xfrm>
                  <a:prstGeom prst="rect">
                    <a:avLst/>
                  </a:prstGeom>
                  <a:gradFill flip="none" rotWithShape="1">
                    <a:gsLst>
                      <a:gs pos="88000">
                        <a:srgbClr val="DD6B50">
                          <a:tint val="66000"/>
                          <a:satMod val="160000"/>
                        </a:srgbClr>
                      </a:gs>
                      <a:gs pos="50000">
                        <a:srgbClr val="DD6B50">
                          <a:tint val="44500"/>
                          <a:satMod val="160000"/>
                        </a:srgbClr>
                      </a:gs>
                      <a:gs pos="0">
                        <a:srgbClr val="DD6B50">
                          <a:tint val="23500"/>
                          <a:satMod val="160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rgbClr val="BE6747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1550" dirty="0">
                        <a:solidFill>
                          <a:schemeClr val="tx1"/>
                        </a:solidFill>
                      </a:rPr>
                      <a:t>miR-32-5p</a:t>
                    </a:r>
                  </a:p>
                </p:txBody>
              </p:sp>
              <p:sp>
                <p:nvSpPr>
                  <p:cNvPr id="199" name="Oval 198"/>
                  <p:cNvSpPr>
                    <a:spLocks noChangeAspect="1"/>
                  </p:cNvSpPr>
                  <p:nvPr/>
                </p:nvSpPr>
                <p:spPr>
                  <a:xfrm>
                    <a:off x="6541135" y="1669151"/>
                    <a:ext cx="1618245" cy="1619999"/>
                  </a:xfrm>
                  <a:prstGeom prst="ellipse">
                    <a:avLst/>
                  </a:prstGeom>
                  <a:gradFill flip="none" rotWithShape="1">
                    <a:gsLst>
                      <a:gs pos="52000">
                        <a:srgbClr val="BFCFEB"/>
                      </a:gs>
                      <a:gs pos="90000">
                        <a:schemeClr val="accent5">
                          <a:lumMod val="75000"/>
                          <a:tint val="66000"/>
                          <a:satMod val="160000"/>
                        </a:schemeClr>
                      </a:gs>
                      <a:gs pos="49000">
                        <a:schemeClr val="accent5">
                          <a:lumMod val="75000"/>
                          <a:tint val="44500"/>
                          <a:satMod val="160000"/>
                        </a:schemeClr>
                      </a:gs>
                      <a:gs pos="6000">
                        <a:schemeClr val="accent5">
                          <a:lumMod val="75000"/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rgbClr val="4472C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cxnSp>
              <p:nvCxnSpPr>
                <p:cNvPr id="194" name="Straight Connector 193"/>
                <p:cNvCxnSpPr/>
                <p:nvPr/>
              </p:nvCxnSpPr>
              <p:spPr>
                <a:xfrm>
                  <a:off x="1804459" y="1510897"/>
                  <a:ext cx="735537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>
                <a:xfrm rot="2700000">
                  <a:off x="1450861" y="2172320"/>
                  <a:ext cx="504000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/>
                <p:cNvCxnSpPr/>
                <p:nvPr/>
              </p:nvCxnSpPr>
              <p:spPr>
                <a:xfrm rot="8100000">
                  <a:off x="2426934" y="2176343"/>
                  <a:ext cx="504000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5" name="TextBox 204"/>
              <p:cNvSpPr txBox="1"/>
              <p:nvPr/>
            </p:nvSpPr>
            <p:spPr>
              <a:xfrm>
                <a:off x="713933" y="758574"/>
                <a:ext cx="91287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BCL11A</a:t>
                </a:r>
              </a:p>
            </p:txBody>
          </p:sp>
          <p:sp>
            <p:nvSpPr>
              <p:cNvPr id="206" name="TextBox 205"/>
              <p:cNvSpPr txBox="1"/>
              <p:nvPr/>
            </p:nvSpPr>
            <p:spPr>
              <a:xfrm>
                <a:off x="1432066" y="1799335"/>
                <a:ext cx="102873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HMGA2</a:t>
                </a: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3206163" y="580107"/>
              <a:ext cx="2373077" cy="1752525"/>
              <a:chOff x="3477824" y="580107"/>
              <a:chExt cx="2373077" cy="1752525"/>
            </a:xfrm>
          </p:grpSpPr>
          <p:grpSp>
            <p:nvGrpSpPr>
              <p:cNvPr id="169" name="Group 168"/>
              <p:cNvGrpSpPr>
                <a:grpSpLocks noChangeAspect="1"/>
              </p:cNvGrpSpPr>
              <p:nvPr/>
            </p:nvGrpSpPr>
            <p:grpSpPr>
              <a:xfrm>
                <a:off x="3579815" y="580107"/>
                <a:ext cx="2271086" cy="1752525"/>
                <a:chOff x="871426" y="1097178"/>
                <a:chExt cx="2613180" cy="2016508"/>
              </a:xfrm>
            </p:grpSpPr>
            <p:grpSp>
              <p:nvGrpSpPr>
                <p:cNvPr id="186" name="Group 185"/>
                <p:cNvGrpSpPr/>
                <p:nvPr/>
              </p:nvGrpSpPr>
              <p:grpSpPr>
                <a:xfrm>
                  <a:off x="871426" y="1097178"/>
                  <a:ext cx="2613180" cy="2016508"/>
                  <a:chOff x="6541135" y="1639840"/>
                  <a:chExt cx="5276751" cy="4071907"/>
                </a:xfrm>
              </p:grpSpPr>
              <p:sp>
                <p:nvSpPr>
                  <p:cNvPr id="190" name="Rectangle 189"/>
                  <p:cNvSpPr>
                    <a:spLocks noChangeAspect="1"/>
                  </p:cNvSpPr>
                  <p:nvPr/>
                </p:nvSpPr>
                <p:spPr>
                  <a:xfrm rot="2700000">
                    <a:off x="8369079" y="4091747"/>
                    <a:ext cx="1620001" cy="1620000"/>
                  </a:xfrm>
                  <a:prstGeom prst="rect">
                    <a:avLst/>
                  </a:prstGeom>
                  <a:gradFill flip="none" rotWithShape="1">
                    <a:gsLst>
                      <a:gs pos="78000">
                        <a:srgbClr val="FFC000">
                          <a:tint val="66000"/>
                          <a:satMod val="160000"/>
                        </a:srgbClr>
                      </a:gs>
                      <a:gs pos="31000">
                        <a:srgbClr val="FFC000">
                          <a:tint val="44500"/>
                          <a:satMod val="160000"/>
                        </a:srgbClr>
                      </a:gs>
                      <a:gs pos="100000">
                        <a:srgbClr val="FFC000">
                          <a:tint val="23500"/>
                          <a:satMod val="160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1" name="Rectangle 190"/>
                  <p:cNvSpPr>
                    <a:spLocks noChangeAspect="1"/>
                  </p:cNvSpPr>
                  <p:nvPr/>
                </p:nvSpPr>
                <p:spPr>
                  <a:xfrm>
                    <a:off x="10197885" y="1639840"/>
                    <a:ext cx="1620001" cy="1619999"/>
                  </a:xfrm>
                  <a:prstGeom prst="rect">
                    <a:avLst/>
                  </a:prstGeom>
                  <a:gradFill flip="none" rotWithShape="1">
                    <a:gsLst>
                      <a:gs pos="88000">
                        <a:srgbClr val="DD6B50">
                          <a:tint val="66000"/>
                          <a:satMod val="160000"/>
                        </a:srgbClr>
                      </a:gs>
                      <a:gs pos="50000">
                        <a:srgbClr val="DD6B50">
                          <a:tint val="44500"/>
                          <a:satMod val="160000"/>
                        </a:srgbClr>
                      </a:gs>
                      <a:gs pos="0">
                        <a:srgbClr val="DD6B50">
                          <a:tint val="23500"/>
                          <a:satMod val="160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rgbClr val="BE6747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1550" dirty="0">
                        <a:solidFill>
                          <a:schemeClr val="tx1"/>
                        </a:solidFill>
                      </a:rPr>
                      <a:t>miR-32-5p</a:t>
                    </a:r>
                  </a:p>
                </p:txBody>
              </p:sp>
              <p:sp>
                <p:nvSpPr>
                  <p:cNvPr id="192" name="Oval 191"/>
                  <p:cNvSpPr>
                    <a:spLocks noChangeAspect="1"/>
                  </p:cNvSpPr>
                  <p:nvPr/>
                </p:nvSpPr>
                <p:spPr>
                  <a:xfrm>
                    <a:off x="6541135" y="1669151"/>
                    <a:ext cx="1618245" cy="1619999"/>
                  </a:xfrm>
                  <a:prstGeom prst="ellipse">
                    <a:avLst/>
                  </a:prstGeom>
                  <a:gradFill flip="none" rotWithShape="1">
                    <a:gsLst>
                      <a:gs pos="52000">
                        <a:srgbClr val="BFCFEB"/>
                      </a:gs>
                      <a:gs pos="90000">
                        <a:schemeClr val="accent5">
                          <a:lumMod val="75000"/>
                          <a:tint val="66000"/>
                          <a:satMod val="160000"/>
                        </a:schemeClr>
                      </a:gs>
                      <a:gs pos="49000">
                        <a:schemeClr val="accent5">
                          <a:lumMod val="75000"/>
                          <a:tint val="44500"/>
                          <a:satMod val="160000"/>
                        </a:schemeClr>
                      </a:gs>
                      <a:gs pos="6000">
                        <a:schemeClr val="accent5">
                          <a:lumMod val="75000"/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rgbClr val="4472C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187" name="Straight Connector 186"/>
                <p:cNvCxnSpPr/>
                <p:nvPr/>
              </p:nvCxnSpPr>
              <p:spPr>
                <a:xfrm>
                  <a:off x="1804459" y="1510897"/>
                  <a:ext cx="735537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/>
                <p:cNvCxnSpPr/>
                <p:nvPr/>
              </p:nvCxnSpPr>
              <p:spPr>
                <a:xfrm rot="2700000">
                  <a:off x="1450861" y="2172320"/>
                  <a:ext cx="504000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Straight Connector 188"/>
                <p:cNvCxnSpPr/>
                <p:nvPr/>
              </p:nvCxnSpPr>
              <p:spPr>
                <a:xfrm rot="8100000">
                  <a:off x="2426934" y="2176343"/>
                  <a:ext cx="504000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7" name="TextBox 206"/>
              <p:cNvSpPr txBox="1"/>
              <p:nvPr/>
            </p:nvSpPr>
            <p:spPr>
              <a:xfrm>
                <a:off x="3477824" y="751754"/>
                <a:ext cx="91287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BCL11A</a:t>
                </a:r>
              </a:p>
            </p:txBody>
          </p:sp>
          <p:sp>
            <p:nvSpPr>
              <p:cNvPr id="209" name="TextBox 208"/>
              <p:cNvSpPr txBox="1"/>
              <p:nvPr/>
            </p:nvSpPr>
            <p:spPr>
              <a:xfrm>
                <a:off x="4205904" y="1797220"/>
                <a:ext cx="101940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BCL2L11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6371489" y="580107"/>
              <a:ext cx="2373078" cy="1752523"/>
              <a:chOff x="6240846" y="580107"/>
              <a:chExt cx="2373078" cy="1752523"/>
            </a:xfrm>
          </p:grpSpPr>
          <p:grpSp>
            <p:nvGrpSpPr>
              <p:cNvPr id="170" name="Group 169"/>
              <p:cNvGrpSpPr>
                <a:grpSpLocks noChangeAspect="1"/>
              </p:cNvGrpSpPr>
              <p:nvPr/>
            </p:nvGrpSpPr>
            <p:grpSpPr>
              <a:xfrm>
                <a:off x="6342837" y="580107"/>
                <a:ext cx="2271087" cy="1752523"/>
                <a:chOff x="871426" y="1097179"/>
                <a:chExt cx="2613181" cy="2016506"/>
              </a:xfrm>
            </p:grpSpPr>
            <p:grpSp>
              <p:nvGrpSpPr>
                <p:cNvPr id="179" name="Group 178"/>
                <p:cNvGrpSpPr/>
                <p:nvPr/>
              </p:nvGrpSpPr>
              <p:grpSpPr>
                <a:xfrm>
                  <a:off x="871426" y="1097179"/>
                  <a:ext cx="2613181" cy="2016506"/>
                  <a:chOff x="6541135" y="1639843"/>
                  <a:chExt cx="5276752" cy="4071904"/>
                </a:xfrm>
              </p:grpSpPr>
              <p:sp>
                <p:nvSpPr>
                  <p:cNvPr id="183" name="Rectangle 182"/>
                  <p:cNvSpPr>
                    <a:spLocks noChangeAspect="1"/>
                  </p:cNvSpPr>
                  <p:nvPr/>
                </p:nvSpPr>
                <p:spPr>
                  <a:xfrm rot="2700000">
                    <a:off x="8369079" y="4091747"/>
                    <a:ext cx="1620001" cy="1620000"/>
                  </a:xfrm>
                  <a:prstGeom prst="rect">
                    <a:avLst/>
                  </a:prstGeom>
                  <a:gradFill flip="none" rotWithShape="1">
                    <a:gsLst>
                      <a:gs pos="78000">
                        <a:srgbClr val="FFC000">
                          <a:tint val="66000"/>
                          <a:satMod val="160000"/>
                        </a:srgbClr>
                      </a:gs>
                      <a:gs pos="31000">
                        <a:srgbClr val="FFC000">
                          <a:tint val="44500"/>
                          <a:satMod val="160000"/>
                        </a:srgbClr>
                      </a:gs>
                      <a:gs pos="100000">
                        <a:srgbClr val="FFC000">
                          <a:tint val="23500"/>
                          <a:satMod val="160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4" name="Rectangle 183"/>
                  <p:cNvSpPr>
                    <a:spLocks noChangeAspect="1"/>
                  </p:cNvSpPr>
                  <p:nvPr/>
                </p:nvSpPr>
                <p:spPr>
                  <a:xfrm>
                    <a:off x="10197887" y="1639843"/>
                    <a:ext cx="1620000" cy="1619999"/>
                  </a:xfrm>
                  <a:prstGeom prst="rect">
                    <a:avLst/>
                  </a:prstGeom>
                  <a:gradFill flip="none" rotWithShape="1">
                    <a:gsLst>
                      <a:gs pos="88000">
                        <a:srgbClr val="DD6B50">
                          <a:tint val="66000"/>
                          <a:satMod val="160000"/>
                        </a:srgbClr>
                      </a:gs>
                      <a:gs pos="50000">
                        <a:srgbClr val="DD6B50">
                          <a:tint val="44500"/>
                          <a:satMod val="160000"/>
                        </a:srgbClr>
                      </a:gs>
                      <a:gs pos="0">
                        <a:srgbClr val="DD6B50">
                          <a:tint val="23500"/>
                          <a:satMod val="160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rgbClr val="BE6747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1550" dirty="0">
                        <a:solidFill>
                          <a:schemeClr val="tx1"/>
                        </a:solidFill>
                      </a:rPr>
                      <a:t>miR-150-5p</a:t>
                    </a:r>
                  </a:p>
                </p:txBody>
              </p:sp>
              <p:sp>
                <p:nvSpPr>
                  <p:cNvPr id="185" name="Oval 184"/>
                  <p:cNvSpPr>
                    <a:spLocks noChangeAspect="1"/>
                  </p:cNvSpPr>
                  <p:nvPr/>
                </p:nvSpPr>
                <p:spPr>
                  <a:xfrm>
                    <a:off x="6541135" y="1669151"/>
                    <a:ext cx="1618244" cy="1619999"/>
                  </a:xfrm>
                  <a:prstGeom prst="ellipse">
                    <a:avLst/>
                  </a:prstGeom>
                  <a:gradFill flip="none" rotWithShape="1">
                    <a:gsLst>
                      <a:gs pos="52000">
                        <a:srgbClr val="BFCFEB"/>
                      </a:gs>
                      <a:gs pos="90000">
                        <a:schemeClr val="accent5">
                          <a:lumMod val="75000"/>
                          <a:tint val="66000"/>
                          <a:satMod val="160000"/>
                        </a:schemeClr>
                      </a:gs>
                      <a:gs pos="49000">
                        <a:schemeClr val="accent5">
                          <a:lumMod val="75000"/>
                          <a:tint val="44500"/>
                          <a:satMod val="160000"/>
                        </a:schemeClr>
                      </a:gs>
                      <a:gs pos="6000">
                        <a:schemeClr val="accent5">
                          <a:lumMod val="75000"/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rgbClr val="4472C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cxnSp>
              <p:nvCxnSpPr>
                <p:cNvPr id="180" name="Straight Connector 179"/>
                <p:cNvCxnSpPr/>
                <p:nvPr/>
              </p:nvCxnSpPr>
              <p:spPr>
                <a:xfrm>
                  <a:off x="1804459" y="1510897"/>
                  <a:ext cx="735537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/>
                <p:cNvCxnSpPr/>
                <p:nvPr/>
              </p:nvCxnSpPr>
              <p:spPr>
                <a:xfrm rot="2700000">
                  <a:off x="1450861" y="2172320"/>
                  <a:ext cx="504000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/>
                <p:cNvCxnSpPr/>
                <p:nvPr/>
              </p:nvCxnSpPr>
              <p:spPr>
                <a:xfrm rot="8100000">
                  <a:off x="2426934" y="2176343"/>
                  <a:ext cx="504000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0" name="TextBox 209"/>
              <p:cNvSpPr txBox="1"/>
              <p:nvPr/>
            </p:nvSpPr>
            <p:spPr>
              <a:xfrm>
                <a:off x="6240846" y="768610"/>
                <a:ext cx="91287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ZBTB7A</a:t>
                </a:r>
              </a:p>
            </p:txBody>
          </p:sp>
          <p:sp>
            <p:nvSpPr>
              <p:cNvPr id="212" name="TextBox 211"/>
              <p:cNvSpPr txBox="1"/>
              <p:nvPr/>
            </p:nvSpPr>
            <p:spPr>
              <a:xfrm>
                <a:off x="6951810" y="1822194"/>
                <a:ext cx="101940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PNRC1</a:t>
                </a: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536816" y="594621"/>
              <a:ext cx="2385095" cy="1752523"/>
              <a:chOff x="9536816" y="594621"/>
              <a:chExt cx="2385095" cy="1752523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9650824" y="594621"/>
                <a:ext cx="2271087" cy="1752523"/>
                <a:chOff x="9104990" y="594621"/>
                <a:chExt cx="2271087" cy="1752523"/>
              </a:xfrm>
            </p:grpSpPr>
            <p:grpSp>
              <p:nvGrpSpPr>
                <p:cNvPr id="171" name="Group 170"/>
                <p:cNvGrpSpPr>
                  <a:grpSpLocks noChangeAspect="1"/>
                </p:cNvGrpSpPr>
                <p:nvPr/>
              </p:nvGrpSpPr>
              <p:grpSpPr>
                <a:xfrm>
                  <a:off x="9104990" y="594621"/>
                  <a:ext cx="2271087" cy="1752523"/>
                  <a:chOff x="871426" y="1097179"/>
                  <a:chExt cx="2613181" cy="2016506"/>
                </a:xfrm>
              </p:grpSpPr>
              <p:grpSp>
                <p:nvGrpSpPr>
                  <p:cNvPr id="172" name="Group 171"/>
                  <p:cNvGrpSpPr/>
                  <p:nvPr/>
                </p:nvGrpSpPr>
                <p:grpSpPr>
                  <a:xfrm>
                    <a:off x="871426" y="1097179"/>
                    <a:ext cx="2613181" cy="2016506"/>
                    <a:chOff x="6541135" y="1639843"/>
                    <a:chExt cx="5276752" cy="4071904"/>
                  </a:xfrm>
                </p:grpSpPr>
                <p:sp>
                  <p:nvSpPr>
                    <p:cNvPr id="176" name="Rectangle 175"/>
                    <p:cNvSpPr>
                      <a:spLocks noChangeAspect="1"/>
                    </p:cNvSpPr>
                    <p:nvPr/>
                  </p:nvSpPr>
                  <p:spPr>
                    <a:xfrm rot="2700000">
                      <a:off x="8369079" y="4091747"/>
                      <a:ext cx="1620001" cy="1620000"/>
                    </a:xfrm>
                    <a:prstGeom prst="rect">
                      <a:avLst/>
                    </a:prstGeom>
                    <a:gradFill flip="none" rotWithShape="1">
                      <a:gsLst>
                        <a:gs pos="78000">
                          <a:srgbClr val="FFC000">
                            <a:tint val="66000"/>
                            <a:satMod val="160000"/>
                          </a:srgbClr>
                        </a:gs>
                        <a:gs pos="31000">
                          <a:srgbClr val="FFC000">
                            <a:tint val="44500"/>
                            <a:satMod val="160000"/>
                          </a:srgbClr>
                        </a:gs>
                        <a:gs pos="100000">
                          <a:srgbClr val="FFC0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rgbClr val="FFC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77" name="Rectangle 176"/>
                    <p:cNvSpPr>
                      <a:spLocks noChangeAspect="1"/>
                    </p:cNvSpPr>
                    <p:nvPr/>
                  </p:nvSpPr>
                  <p:spPr>
                    <a:xfrm>
                      <a:off x="10197887" y="1639843"/>
                      <a:ext cx="1620000" cy="1619999"/>
                    </a:xfrm>
                    <a:prstGeom prst="rect">
                      <a:avLst/>
                    </a:prstGeom>
                    <a:gradFill flip="none" rotWithShape="1">
                      <a:gsLst>
                        <a:gs pos="88000">
                          <a:srgbClr val="DD6B50">
                            <a:tint val="66000"/>
                            <a:satMod val="160000"/>
                          </a:srgbClr>
                        </a:gs>
                        <a:gs pos="50000">
                          <a:srgbClr val="DD6B50">
                            <a:tint val="44500"/>
                            <a:satMod val="160000"/>
                          </a:srgbClr>
                        </a:gs>
                        <a:gs pos="0">
                          <a:srgbClr val="DD6B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rgbClr val="BE6747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rIns="0" rtlCol="0" anchor="ctr"/>
                    <a:lstStyle/>
                    <a:p>
                      <a:pPr algn="ctr"/>
                      <a:r>
                        <a:rPr lang="en-US" sz="1550" dirty="0">
                          <a:solidFill>
                            <a:schemeClr val="tx1"/>
                          </a:solidFill>
                        </a:rPr>
                        <a:t>miR-130a-3p</a:t>
                      </a:r>
                    </a:p>
                  </p:txBody>
                </p:sp>
                <p:sp>
                  <p:nvSpPr>
                    <p:cNvPr id="178" name="Oval 177"/>
                    <p:cNvSpPr>
                      <a:spLocks noChangeAspect="1"/>
                    </p:cNvSpPr>
                    <p:nvPr/>
                  </p:nvSpPr>
                  <p:spPr>
                    <a:xfrm>
                      <a:off x="6541135" y="1669151"/>
                      <a:ext cx="1618245" cy="1619999"/>
                    </a:xfrm>
                    <a:prstGeom prst="ellipse">
                      <a:avLst/>
                    </a:prstGeom>
                    <a:gradFill flip="none" rotWithShape="1">
                      <a:gsLst>
                        <a:gs pos="52000">
                          <a:srgbClr val="BFCFEB"/>
                        </a:gs>
                        <a:gs pos="90000">
                          <a:schemeClr val="accent5">
                            <a:lumMod val="75000"/>
                            <a:tint val="66000"/>
                            <a:satMod val="160000"/>
                          </a:schemeClr>
                        </a:gs>
                        <a:gs pos="49000">
                          <a:schemeClr val="accent5">
                            <a:lumMod val="75000"/>
                            <a:tint val="44500"/>
                            <a:satMod val="160000"/>
                          </a:schemeClr>
                        </a:gs>
                        <a:gs pos="6000">
                          <a:schemeClr val="accent5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>
                      <a:solidFill>
                        <a:srgbClr val="4472C4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173" name="Straight Connector 172"/>
                  <p:cNvCxnSpPr/>
                  <p:nvPr/>
                </p:nvCxnSpPr>
                <p:spPr>
                  <a:xfrm>
                    <a:off x="1804459" y="1510897"/>
                    <a:ext cx="735537" cy="0"/>
                  </a:xfrm>
                  <a:prstGeom prst="line">
                    <a:avLst/>
                  </a:prstGeom>
                  <a:ln w="381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" name="Straight Connector 173"/>
                  <p:cNvCxnSpPr/>
                  <p:nvPr/>
                </p:nvCxnSpPr>
                <p:spPr>
                  <a:xfrm rot="2700000">
                    <a:off x="1450861" y="2172320"/>
                    <a:ext cx="504000" cy="0"/>
                  </a:xfrm>
                  <a:prstGeom prst="line">
                    <a:avLst/>
                  </a:prstGeom>
                  <a:ln w="381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" name="Straight Connector 174"/>
                  <p:cNvCxnSpPr/>
                  <p:nvPr/>
                </p:nvCxnSpPr>
                <p:spPr>
                  <a:xfrm rot="8100000">
                    <a:off x="2426934" y="2176343"/>
                    <a:ext cx="504000" cy="0"/>
                  </a:xfrm>
                  <a:prstGeom prst="line">
                    <a:avLst/>
                  </a:prstGeom>
                  <a:ln w="381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14" name="TextBox 213"/>
                <p:cNvSpPr txBox="1"/>
                <p:nvPr/>
              </p:nvSpPr>
              <p:spPr>
                <a:xfrm>
                  <a:off x="9779061" y="1807702"/>
                  <a:ext cx="912878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/>
                    <a:t>5F3A1</a:t>
                  </a:r>
                </a:p>
              </p:txBody>
            </p:sp>
          </p:grpSp>
          <p:sp>
            <p:nvSpPr>
              <p:cNvPr id="213" name="TextBox 212"/>
              <p:cNvSpPr txBox="1"/>
              <p:nvPr/>
            </p:nvSpPr>
            <p:spPr>
              <a:xfrm>
                <a:off x="9536816" y="784817"/>
                <a:ext cx="91287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ZBTB7A</a:t>
                </a:r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7730904" y="5187144"/>
            <a:ext cx="4514539" cy="285328"/>
            <a:chOff x="6437122" y="5187144"/>
            <a:chExt cx="4514539" cy="285328"/>
          </a:xfrm>
        </p:grpSpPr>
        <p:sp>
          <p:nvSpPr>
            <p:cNvPr id="94" name="Oval 93"/>
            <p:cNvSpPr>
              <a:spLocks noChangeAspect="1"/>
            </p:cNvSpPr>
            <p:nvPr/>
          </p:nvSpPr>
          <p:spPr>
            <a:xfrm>
              <a:off x="6437122" y="5213199"/>
              <a:ext cx="216000" cy="216233"/>
            </a:xfrm>
            <a:prstGeom prst="ellipse">
              <a:avLst/>
            </a:prstGeom>
            <a:gradFill flip="none" rotWithShape="1">
              <a:gsLst>
                <a:gs pos="52000">
                  <a:srgbClr val="BFCFEB"/>
                </a:gs>
                <a:gs pos="90000">
                  <a:schemeClr val="accent5">
                    <a:lumMod val="75000"/>
                    <a:tint val="66000"/>
                    <a:satMod val="160000"/>
                  </a:schemeClr>
                </a:gs>
                <a:gs pos="49000">
                  <a:schemeClr val="accent5">
                    <a:lumMod val="75000"/>
                    <a:tint val="44500"/>
                    <a:satMod val="160000"/>
                  </a:schemeClr>
                </a:gs>
                <a:gs pos="6000">
                  <a:schemeClr val="accent5">
                    <a:lumMod val="75000"/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95" name="Rectangle 94"/>
            <p:cNvSpPr>
              <a:spLocks noChangeAspect="1"/>
            </p:cNvSpPr>
            <p:nvPr/>
          </p:nvSpPr>
          <p:spPr>
            <a:xfrm>
              <a:off x="8076673" y="5231772"/>
              <a:ext cx="180000" cy="179998"/>
            </a:xfrm>
            <a:prstGeom prst="rect">
              <a:avLst/>
            </a:prstGeom>
            <a:gradFill flip="none" rotWithShape="1">
              <a:gsLst>
                <a:gs pos="88000">
                  <a:srgbClr val="DD6B50">
                    <a:tint val="66000"/>
                    <a:satMod val="160000"/>
                  </a:srgbClr>
                </a:gs>
                <a:gs pos="50000">
                  <a:srgbClr val="DD6B50">
                    <a:tint val="44500"/>
                    <a:satMod val="160000"/>
                  </a:srgbClr>
                </a:gs>
                <a:gs pos="0">
                  <a:srgbClr val="DD6B5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BE67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1550" dirty="0">
                <a:solidFill>
                  <a:schemeClr val="tx1"/>
                </a:solidFill>
              </a:endParaRPr>
            </a:p>
          </p:txBody>
        </p:sp>
        <p:sp>
          <p:nvSpPr>
            <p:cNvPr id="96" name="Rectangle 95"/>
            <p:cNvSpPr>
              <a:spLocks noChangeAspect="1"/>
            </p:cNvSpPr>
            <p:nvPr/>
          </p:nvSpPr>
          <p:spPr>
            <a:xfrm rot="2700000">
              <a:off x="9218768" y="5203407"/>
              <a:ext cx="216000" cy="216001"/>
            </a:xfrm>
            <a:prstGeom prst="rect">
              <a:avLst/>
            </a:prstGeom>
            <a:gradFill flip="none" rotWithShape="1">
              <a:gsLst>
                <a:gs pos="78000">
                  <a:srgbClr val="FFC000">
                    <a:tint val="66000"/>
                    <a:satMod val="160000"/>
                  </a:srgbClr>
                </a:gs>
                <a:gs pos="31000">
                  <a:srgbClr val="FFC000">
                    <a:tint val="44500"/>
                    <a:satMod val="160000"/>
                  </a:srgbClr>
                </a:gs>
                <a:gs pos="100000">
                  <a:srgbClr val="FFC0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636378" y="5195473"/>
              <a:ext cx="14825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cs typeface="Arial" panose="020B0604020202020204" pitchFamily="34" charset="0"/>
                </a:rPr>
                <a:t>Transcription factor</a:t>
              </a:r>
              <a:endParaRPr lang="en-GB" sz="1200" dirty="0">
                <a:cs typeface="Arial" panose="020B0604020202020204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8241593" y="5190327"/>
              <a:ext cx="9041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cs typeface="Arial" panose="020B0604020202020204" pitchFamily="34" charset="0"/>
                </a:rPr>
                <a:t>microRNAs </a:t>
              </a:r>
              <a:endParaRPr lang="en-GB" sz="1200" dirty="0">
                <a:cs typeface="Arial" panose="020B0604020202020204" pitchFamily="34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9469070" y="5187144"/>
              <a:ext cx="14825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cs typeface="Arial" panose="020B0604020202020204" pitchFamily="34" charset="0"/>
                </a:rPr>
                <a:t>Target gene </a:t>
              </a:r>
              <a:endParaRPr lang="en-GB" sz="1200" dirty="0"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2066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98</Words>
  <Application>Microsoft Office PowerPoint</Application>
  <PresentationFormat>Widescreen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Panayiota L. Papasavva;Carsten W. Lederer</dc:creator>
  <cp:lastModifiedBy>Carsten W. Lederer</cp:lastModifiedBy>
  <cp:revision>34</cp:revision>
  <dcterms:created xsi:type="dcterms:W3CDTF">2021-03-10T20:57:20Z</dcterms:created>
  <dcterms:modified xsi:type="dcterms:W3CDTF">2021-03-29T15:35:46Z</dcterms:modified>
</cp:coreProperties>
</file>