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80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60" autoAdjust="0"/>
    <p:restoredTop sz="94803" autoAdjust="0"/>
  </p:normalViewPr>
  <p:slideViewPr>
    <p:cSldViewPr snapToGrid="0">
      <p:cViewPr varScale="1">
        <p:scale>
          <a:sx n="74" d="100"/>
          <a:sy n="74" d="100"/>
        </p:scale>
        <p:origin x="305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Sheet1!$V$1</c:f>
              <c:strCache>
                <c:ptCount val="1"/>
                <c:pt idx="0">
                  <c:v>CD34_E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D682-4E83-8182-CD04D25F558E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D682-4E83-8182-CD04D25F558E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D682-4E83-8182-CD04D25F558E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D682-4E83-8182-CD04D25F558E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D682-4E83-8182-CD04D25F558E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D682-4E83-8182-CD04D25F558E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D682-4E83-8182-CD04D25F558E}"/>
              </c:ext>
            </c:extLst>
          </c:dPt>
          <c:dPt>
            <c:idx val="7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D682-4E83-8182-CD04D25F558E}"/>
              </c:ext>
            </c:extLst>
          </c:dPt>
          <c:dPt>
            <c:idx val="8"/>
            <c:bubble3D val="0"/>
            <c:spPr>
              <a:gradFill rotWithShape="1">
                <a:gsLst>
                  <a:gs pos="0">
                    <a:schemeClr val="accent3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D682-4E83-8182-CD04D25F558E}"/>
              </c:ext>
            </c:extLst>
          </c:dPt>
          <c:dPt>
            <c:idx val="9"/>
            <c:bubble3D val="0"/>
            <c:spPr>
              <a:gradFill rotWithShape="1">
                <a:gsLst>
                  <a:gs pos="0">
                    <a:schemeClr val="accent4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D682-4E83-8182-CD04D25F558E}"/>
              </c:ext>
            </c:extLst>
          </c:dPt>
          <c:dPt>
            <c:idx val="10"/>
            <c:bubble3D val="0"/>
            <c:spPr>
              <a:gradFill rotWithShape="1">
                <a:gsLst>
                  <a:gs pos="0">
                    <a:schemeClr val="accent5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D682-4E83-8182-CD04D25F558E}"/>
              </c:ext>
            </c:extLst>
          </c:dPt>
          <c:dPt>
            <c:idx val="11"/>
            <c:bubble3D val="0"/>
            <c:spPr>
              <a:gradFill rotWithShape="1">
                <a:gsLst>
                  <a:gs pos="0">
                    <a:schemeClr val="accent6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D682-4E83-8182-CD04D25F558E}"/>
              </c:ext>
            </c:extLst>
          </c:dPt>
          <c:dPt>
            <c:idx val="12"/>
            <c:bubble3D val="0"/>
            <c:spPr>
              <a:gradFill rotWithShape="1">
                <a:gsLst>
                  <a:gs pos="0">
                    <a:schemeClr val="accent1">
                      <a:lumMod val="80000"/>
                      <a:lumOff val="2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lumMod val="80000"/>
                      <a:lumOff val="2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80000"/>
                      <a:lumOff val="2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D682-4E83-8182-CD04D25F558E}"/>
              </c:ext>
            </c:extLst>
          </c:dPt>
          <c:dPt>
            <c:idx val="13"/>
            <c:bubble3D val="0"/>
            <c:spPr>
              <a:gradFill rotWithShape="1">
                <a:gsLst>
                  <a:gs pos="0">
                    <a:schemeClr val="accent2">
                      <a:lumMod val="80000"/>
                      <a:lumOff val="2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lumMod val="80000"/>
                      <a:lumOff val="2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80000"/>
                      <a:lumOff val="2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D682-4E83-8182-CD04D25F558E}"/>
              </c:ext>
            </c:extLst>
          </c:dPt>
          <c:cat>
            <c:strRef>
              <c:f>Sheet1!$U$2:$U$15</c:f>
              <c:strCache>
                <c:ptCount val="14"/>
                <c:pt idx="0">
                  <c:v>intergenic</c:v>
                </c:pt>
                <c:pt idx="1">
                  <c:v>mature</c:v>
                </c:pt>
                <c:pt idx="2">
                  <c:v>hairpin</c:v>
                </c:pt>
                <c:pt idx="3">
                  <c:v>Rfam other sncRNA</c:v>
                </c:pt>
                <c:pt idx="4">
                  <c:v>snRNA</c:v>
                </c:pt>
                <c:pt idx="5">
                  <c:v>unmap</c:v>
                </c:pt>
                <c:pt idx="6">
                  <c:v>intron</c:v>
                </c:pt>
                <c:pt idx="7">
                  <c:v>piRNA</c:v>
                </c:pt>
                <c:pt idx="8">
                  <c:v>rRNA</c:v>
                </c:pt>
                <c:pt idx="9">
                  <c:v>snoRNA</c:v>
                </c:pt>
                <c:pt idx="10">
                  <c:v>precursor</c:v>
                </c:pt>
                <c:pt idx="11">
                  <c:v>repeat</c:v>
                </c:pt>
                <c:pt idx="12">
                  <c:v>exon</c:v>
                </c:pt>
                <c:pt idx="13">
                  <c:v>tRNA</c:v>
                </c:pt>
              </c:strCache>
            </c:strRef>
          </c:cat>
          <c:val>
            <c:numRef>
              <c:f>Sheet1!$V$2:$V$15</c:f>
              <c:numCache>
                <c:formatCode>General</c:formatCode>
                <c:ptCount val="14"/>
                <c:pt idx="0">
                  <c:v>3.5966666666666671</c:v>
                </c:pt>
                <c:pt idx="1">
                  <c:v>36.536666666666662</c:v>
                </c:pt>
                <c:pt idx="2">
                  <c:v>27.943333333333332</c:v>
                </c:pt>
                <c:pt idx="3">
                  <c:v>4.6800000000000006</c:v>
                </c:pt>
                <c:pt idx="4">
                  <c:v>5.3333333333333337E-2</c:v>
                </c:pt>
                <c:pt idx="5">
                  <c:v>6.1433333333333335</c:v>
                </c:pt>
                <c:pt idx="6">
                  <c:v>6.2</c:v>
                </c:pt>
                <c:pt idx="7">
                  <c:v>0.26666666666666666</c:v>
                </c:pt>
                <c:pt idx="8">
                  <c:v>0.77999999999999992</c:v>
                </c:pt>
                <c:pt idx="9">
                  <c:v>0.42</c:v>
                </c:pt>
                <c:pt idx="10">
                  <c:v>4.0133333333333336</c:v>
                </c:pt>
                <c:pt idx="11">
                  <c:v>7.1866666666666674</c:v>
                </c:pt>
                <c:pt idx="12">
                  <c:v>2.0966666666666662</c:v>
                </c:pt>
                <c:pt idx="13">
                  <c:v>8.666666666666667E-2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C-D682-4E83-8182-CD04D25F55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Sheet1!$X$1</c:f>
              <c:strCache>
                <c:ptCount val="1"/>
                <c:pt idx="0">
                  <c:v>CD34_L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793-4734-B8DE-27E2C67FF203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793-4734-B8DE-27E2C67FF203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9793-4734-B8DE-27E2C67FF203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9793-4734-B8DE-27E2C67FF203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9793-4734-B8DE-27E2C67FF203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9793-4734-B8DE-27E2C67FF203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9793-4734-B8DE-27E2C67FF203}"/>
              </c:ext>
            </c:extLst>
          </c:dPt>
          <c:dPt>
            <c:idx val="7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9793-4734-B8DE-27E2C67FF203}"/>
              </c:ext>
            </c:extLst>
          </c:dPt>
          <c:dPt>
            <c:idx val="8"/>
            <c:bubble3D val="0"/>
            <c:spPr>
              <a:gradFill rotWithShape="1">
                <a:gsLst>
                  <a:gs pos="0">
                    <a:schemeClr val="accent3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9793-4734-B8DE-27E2C67FF203}"/>
              </c:ext>
            </c:extLst>
          </c:dPt>
          <c:dPt>
            <c:idx val="9"/>
            <c:bubble3D val="0"/>
            <c:spPr>
              <a:gradFill rotWithShape="1">
                <a:gsLst>
                  <a:gs pos="0">
                    <a:schemeClr val="accent4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9793-4734-B8DE-27E2C67FF203}"/>
              </c:ext>
            </c:extLst>
          </c:dPt>
          <c:dPt>
            <c:idx val="10"/>
            <c:bubble3D val="0"/>
            <c:spPr>
              <a:gradFill rotWithShape="1">
                <a:gsLst>
                  <a:gs pos="0">
                    <a:schemeClr val="accent5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9793-4734-B8DE-27E2C67FF203}"/>
              </c:ext>
            </c:extLst>
          </c:dPt>
          <c:dPt>
            <c:idx val="11"/>
            <c:bubble3D val="0"/>
            <c:spPr>
              <a:gradFill rotWithShape="1">
                <a:gsLst>
                  <a:gs pos="0">
                    <a:schemeClr val="accent6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9793-4734-B8DE-27E2C67FF203}"/>
              </c:ext>
            </c:extLst>
          </c:dPt>
          <c:dPt>
            <c:idx val="12"/>
            <c:bubble3D val="0"/>
            <c:spPr>
              <a:gradFill rotWithShape="1">
                <a:gsLst>
                  <a:gs pos="0">
                    <a:schemeClr val="accent1">
                      <a:lumMod val="80000"/>
                      <a:lumOff val="2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lumMod val="80000"/>
                      <a:lumOff val="2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80000"/>
                      <a:lumOff val="2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9793-4734-B8DE-27E2C67FF203}"/>
              </c:ext>
            </c:extLst>
          </c:dPt>
          <c:dPt>
            <c:idx val="13"/>
            <c:bubble3D val="0"/>
            <c:spPr>
              <a:gradFill rotWithShape="1">
                <a:gsLst>
                  <a:gs pos="0">
                    <a:schemeClr val="accent2">
                      <a:lumMod val="80000"/>
                      <a:lumOff val="2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lumMod val="80000"/>
                      <a:lumOff val="2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80000"/>
                      <a:lumOff val="2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9793-4734-B8DE-27E2C67FF203}"/>
              </c:ext>
            </c:extLst>
          </c:dPt>
          <c:cat>
            <c:strRef>
              <c:f>Sheet1!$W$2:$W$15</c:f>
              <c:strCache>
                <c:ptCount val="14"/>
                <c:pt idx="0">
                  <c:v>intergenic</c:v>
                </c:pt>
                <c:pt idx="1">
                  <c:v>mature</c:v>
                </c:pt>
                <c:pt idx="2">
                  <c:v>hairpin</c:v>
                </c:pt>
                <c:pt idx="3">
                  <c:v>Rfam other sncRNA</c:v>
                </c:pt>
                <c:pt idx="4">
                  <c:v>snRNA</c:v>
                </c:pt>
                <c:pt idx="5">
                  <c:v>unmap</c:v>
                </c:pt>
                <c:pt idx="6">
                  <c:v>intron</c:v>
                </c:pt>
                <c:pt idx="7">
                  <c:v>piRNA</c:v>
                </c:pt>
                <c:pt idx="8">
                  <c:v>rRNA</c:v>
                </c:pt>
                <c:pt idx="9">
                  <c:v>snoRNA</c:v>
                </c:pt>
                <c:pt idx="10">
                  <c:v>precursor</c:v>
                </c:pt>
                <c:pt idx="11">
                  <c:v>repeat</c:v>
                </c:pt>
                <c:pt idx="12">
                  <c:v>exon</c:v>
                </c:pt>
                <c:pt idx="13">
                  <c:v>tRNA</c:v>
                </c:pt>
              </c:strCache>
            </c:strRef>
          </c:cat>
          <c:val>
            <c:numRef>
              <c:f>Sheet1!$X$2:$X$15</c:f>
              <c:numCache>
                <c:formatCode>General</c:formatCode>
                <c:ptCount val="14"/>
                <c:pt idx="0">
                  <c:v>5.916666666666667</c:v>
                </c:pt>
                <c:pt idx="1">
                  <c:v>23.816666666666666</c:v>
                </c:pt>
                <c:pt idx="2">
                  <c:v>25.150000000000002</c:v>
                </c:pt>
                <c:pt idx="3">
                  <c:v>5.3866666666666667</c:v>
                </c:pt>
                <c:pt idx="4">
                  <c:v>2.6666666666666668E-2</c:v>
                </c:pt>
                <c:pt idx="5">
                  <c:v>6.2600000000000007</c:v>
                </c:pt>
                <c:pt idx="6">
                  <c:v>9.8566666666666674</c:v>
                </c:pt>
                <c:pt idx="7">
                  <c:v>0.5099999999999999</c:v>
                </c:pt>
                <c:pt idx="8">
                  <c:v>0.91666666666666663</c:v>
                </c:pt>
                <c:pt idx="9">
                  <c:v>0.54333333333333333</c:v>
                </c:pt>
                <c:pt idx="10">
                  <c:v>9.4766666666666666</c:v>
                </c:pt>
                <c:pt idx="11">
                  <c:v>9.8133333333333326</c:v>
                </c:pt>
                <c:pt idx="12">
                  <c:v>2.1566666666666667</c:v>
                </c:pt>
                <c:pt idx="13">
                  <c:v>0.15666666666666665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C-9793-4734-B8DE-27E2C67FF2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Sheet1!$Z$1</c:f>
              <c:strCache>
                <c:ptCount val="1"/>
                <c:pt idx="0">
                  <c:v>HUDEP1_E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E2B-44A3-AD1C-EA248C964ED4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E2B-44A3-AD1C-EA248C964ED4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EE2B-44A3-AD1C-EA248C964ED4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EE2B-44A3-AD1C-EA248C964ED4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EE2B-44A3-AD1C-EA248C964ED4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EE2B-44A3-AD1C-EA248C964ED4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EE2B-44A3-AD1C-EA248C964ED4}"/>
              </c:ext>
            </c:extLst>
          </c:dPt>
          <c:dPt>
            <c:idx val="7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EE2B-44A3-AD1C-EA248C964ED4}"/>
              </c:ext>
            </c:extLst>
          </c:dPt>
          <c:dPt>
            <c:idx val="8"/>
            <c:bubble3D val="0"/>
            <c:spPr>
              <a:gradFill rotWithShape="1">
                <a:gsLst>
                  <a:gs pos="0">
                    <a:schemeClr val="accent3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EE2B-44A3-AD1C-EA248C964ED4}"/>
              </c:ext>
            </c:extLst>
          </c:dPt>
          <c:dPt>
            <c:idx val="9"/>
            <c:bubble3D val="0"/>
            <c:spPr>
              <a:gradFill rotWithShape="1">
                <a:gsLst>
                  <a:gs pos="0">
                    <a:schemeClr val="accent4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EE2B-44A3-AD1C-EA248C964ED4}"/>
              </c:ext>
            </c:extLst>
          </c:dPt>
          <c:dPt>
            <c:idx val="10"/>
            <c:bubble3D val="0"/>
            <c:spPr>
              <a:gradFill rotWithShape="1">
                <a:gsLst>
                  <a:gs pos="0">
                    <a:schemeClr val="accent5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EE2B-44A3-AD1C-EA248C964ED4}"/>
              </c:ext>
            </c:extLst>
          </c:dPt>
          <c:dPt>
            <c:idx val="11"/>
            <c:bubble3D val="0"/>
            <c:spPr>
              <a:gradFill rotWithShape="1">
                <a:gsLst>
                  <a:gs pos="0">
                    <a:schemeClr val="accent6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EE2B-44A3-AD1C-EA248C964ED4}"/>
              </c:ext>
            </c:extLst>
          </c:dPt>
          <c:dPt>
            <c:idx val="12"/>
            <c:bubble3D val="0"/>
            <c:spPr>
              <a:gradFill rotWithShape="1">
                <a:gsLst>
                  <a:gs pos="0">
                    <a:schemeClr val="accent1">
                      <a:lumMod val="80000"/>
                      <a:lumOff val="2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lumMod val="80000"/>
                      <a:lumOff val="2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80000"/>
                      <a:lumOff val="2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EE2B-44A3-AD1C-EA248C964ED4}"/>
              </c:ext>
            </c:extLst>
          </c:dPt>
          <c:dPt>
            <c:idx val="13"/>
            <c:bubble3D val="0"/>
            <c:spPr>
              <a:gradFill rotWithShape="1">
                <a:gsLst>
                  <a:gs pos="0">
                    <a:schemeClr val="accent2">
                      <a:lumMod val="80000"/>
                      <a:lumOff val="2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lumMod val="80000"/>
                      <a:lumOff val="2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80000"/>
                      <a:lumOff val="2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EE2B-44A3-AD1C-EA248C964ED4}"/>
              </c:ext>
            </c:extLst>
          </c:dPt>
          <c:cat>
            <c:strRef>
              <c:f>Sheet1!$Y$2:$Y$15</c:f>
              <c:strCache>
                <c:ptCount val="14"/>
                <c:pt idx="0">
                  <c:v>intergenic</c:v>
                </c:pt>
                <c:pt idx="1">
                  <c:v>mature</c:v>
                </c:pt>
                <c:pt idx="2">
                  <c:v>hairpin</c:v>
                </c:pt>
                <c:pt idx="3">
                  <c:v>Rfam other sncRNA</c:v>
                </c:pt>
                <c:pt idx="4">
                  <c:v>snRNA</c:v>
                </c:pt>
                <c:pt idx="5">
                  <c:v>unmap</c:v>
                </c:pt>
                <c:pt idx="6">
                  <c:v>intron</c:v>
                </c:pt>
                <c:pt idx="7">
                  <c:v>piRNA</c:v>
                </c:pt>
                <c:pt idx="8">
                  <c:v>rRNA</c:v>
                </c:pt>
                <c:pt idx="9">
                  <c:v>snoRNA</c:v>
                </c:pt>
                <c:pt idx="10">
                  <c:v>precursor</c:v>
                </c:pt>
                <c:pt idx="11">
                  <c:v>repeat</c:v>
                </c:pt>
                <c:pt idx="12">
                  <c:v>exon</c:v>
                </c:pt>
                <c:pt idx="13">
                  <c:v>tRNA</c:v>
                </c:pt>
              </c:strCache>
            </c:strRef>
          </c:cat>
          <c:val>
            <c:numRef>
              <c:f>Sheet1!$Z$2:$Z$15</c:f>
              <c:numCache>
                <c:formatCode>General</c:formatCode>
                <c:ptCount val="14"/>
                <c:pt idx="0">
                  <c:v>4.9266666666666667</c:v>
                </c:pt>
                <c:pt idx="1">
                  <c:v>29.236666666666668</c:v>
                </c:pt>
                <c:pt idx="2">
                  <c:v>34.503333333333337</c:v>
                </c:pt>
                <c:pt idx="3">
                  <c:v>1.4433333333333334</c:v>
                </c:pt>
                <c:pt idx="4">
                  <c:v>8.3333333333333329E-2</c:v>
                </c:pt>
                <c:pt idx="5">
                  <c:v>7.6266666666666678</c:v>
                </c:pt>
                <c:pt idx="6">
                  <c:v>7.7100000000000009</c:v>
                </c:pt>
                <c:pt idx="7">
                  <c:v>7.3333333333333348E-2</c:v>
                </c:pt>
                <c:pt idx="8">
                  <c:v>0.19333333333333333</c:v>
                </c:pt>
                <c:pt idx="9">
                  <c:v>0.25333333333333335</c:v>
                </c:pt>
                <c:pt idx="10">
                  <c:v>2.5900000000000003</c:v>
                </c:pt>
                <c:pt idx="11">
                  <c:v>8.4533333333333331</c:v>
                </c:pt>
                <c:pt idx="12">
                  <c:v>2.8800000000000003</c:v>
                </c:pt>
                <c:pt idx="13">
                  <c:v>2.6666666666666668E-2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C-EE2B-44A3-AD1C-EA248C964ED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Sheet1!$AB$1</c:f>
              <c:strCache>
                <c:ptCount val="1"/>
                <c:pt idx="0">
                  <c:v>HUDEP1_L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FC4-4BBB-B40B-D49B9591A399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FC4-4BBB-B40B-D49B9591A399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3FC4-4BBB-B40B-D49B9591A399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3FC4-4BBB-B40B-D49B9591A399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3FC4-4BBB-B40B-D49B9591A399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3FC4-4BBB-B40B-D49B9591A399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3FC4-4BBB-B40B-D49B9591A399}"/>
              </c:ext>
            </c:extLst>
          </c:dPt>
          <c:dPt>
            <c:idx val="7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3FC4-4BBB-B40B-D49B9591A399}"/>
              </c:ext>
            </c:extLst>
          </c:dPt>
          <c:dPt>
            <c:idx val="8"/>
            <c:bubble3D val="0"/>
            <c:spPr>
              <a:gradFill rotWithShape="1">
                <a:gsLst>
                  <a:gs pos="0">
                    <a:schemeClr val="accent3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3FC4-4BBB-B40B-D49B9591A399}"/>
              </c:ext>
            </c:extLst>
          </c:dPt>
          <c:dPt>
            <c:idx val="9"/>
            <c:bubble3D val="0"/>
            <c:spPr>
              <a:gradFill rotWithShape="1">
                <a:gsLst>
                  <a:gs pos="0">
                    <a:schemeClr val="accent4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3FC4-4BBB-B40B-D49B9591A399}"/>
              </c:ext>
            </c:extLst>
          </c:dPt>
          <c:dPt>
            <c:idx val="10"/>
            <c:bubble3D val="0"/>
            <c:spPr>
              <a:gradFill rotWithShape="1">
                <a:gsLst>
                  <a:gs pos="0">
                    <a:schemeClr val="accent5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3FC4-4BBB-B40B-D49B9591A399}"/>
              </c:ext>
            </c:extLst>
          </c:dPt>
          <c:dPt>
            <c:idx val="11"/>
            <c:bubble3D val="0"/>
            <c:spPr>
              <a:gradFill rotWithShape="1">
                <a:gsLst>
                  <a:gs pos="0">
                    <a:schemeClr val="accent6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3FC4-4BBB-B40B-D49B9591A399}"/>
              </c:ext>
            </c:extLst>
          </c:dPt>
          <c:dPt>
            <c:idx val="12"/>
            <c:bubble3D val="0"/>
            <c:spPr>
              <a:gradFill rotWithShape="1">
                <a:gsLst>
                  <a:gs pos="0">
                    <a:schemeClr val="accent1">
                      <a:lumMod val="80000"/>
                      <a:lumOff val="2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lumMod val="80000"/>
                      <a:lumOff val="2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80000"/>
                      <a:lumOff val="2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3FC4-4BBB-B40B-D49B9591A399}"/>
              </c:ext>
            </c:extLst>
          </c:dPt>
          <c:dPt>
            <c:idx val="13"/>
            <c:bubble3D val="0"/>
            <c:spPr>
              <a:gradFill rotWithShape="1">
                <a:gsLst>
                  <a:gs pos="0">
                    <a:schemeClr val="accent2">
                      <a:lumMod val="80000"/>
                      <a:lumOff val="2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lumMod val="80000"/>
                      <a:lumOff val="2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80000"/>
                      <a:lumOff val="2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3FC4-4BBB-B40B-D49B9591A399}"/>
              </c:ext>
            </c:extLst>
          </c:dPt>
          <c:cat>
            <c:strRef>
              <c:f>Sheet1!$AA$2:$AA$15</c:f>
              <c:strCache>
                <c:ptCount val="14"/>
                <c:pt idx="0">
                  <c:v>intergenic</c:v>
                </c:pt>
                <c:pt idx="1">
                  <c:v>mature</c:v>
                </c:pt>
                <c:pt idx="2">
                  <c:v>hairpin</c:v>
                </c:pt>
                <c:pt idx="3">
                  <c:v>Rfam other sncRNA</c:v>
                </c:pt>
                <c:pt idx="4">
                  <c:v>snRNA</c:v>
                </c:pt>
                <c:pt idx="5">
                  <c:v>unmap</c:v>
                </c:pt>
                <c:pt idx="6">
                  <c:v>intron</c:v>
                </c:pt>
                <c:pt idx="7">
                  <c:v>piRNA</c:v>
                </c:pt>
                <c:pt idx="8">
                  <c:v>rRNA</c:v>
                </c:pt>
                <c:pt idx="9">
                  <c:v>snoRNA</c:v>
                </c:pt>
                <c:pt idx="10">
                  <c:v>precursor</c:v>
                </c:pt>
                <c:pt idx="11">
                  <c:v>repeat</c:v>
                </c:pt>
                <c:pt idx="12">
                  <c:v>exon</c:v>
                </c:pt>
                <c:pt idx="13">
                  <c:v>tRNA</c:v>
                </c:pt>
              </c:strCache>
            </c:strRef>
          </c:cat>
          <c:val>
            <c:numRef>
              <c:f>Sheet1!$AB$2:$AB$15</c:f>
              <c:numCache>
                <c:formatCode>General</c:formatCode>
                <c:ptCount val="14"/>
                <c:pt idx="0">
                  <c:v>11.56</c:v>
                </c:pt>
                <c:pt idx="1">
                  <c:v>17.2</c:v>
                </c:pt>
                <c:pt idx="2">
                  <c:v>26.133333333333329</c:v>
                </c:pt>
                <c:pt idx="3">
                  <c:v>5.03</c:v>
                </c:pt>
                <c:pt idx="4">
                  <c:v>5.6666666666666671E-2</c:v>
                </c:pt>
                <c:pt idx="5">
                  <c:v>2.6466666666666669</c:v>
                </c:pt>
                <c:pt idx="6">
                  <c:v>19.893333333333334</c:v>
                </c:pt>
                <c:pt idx="7">
                  <c:v>0.19999999999999998</c:v>
                </c:pt>
                <c:pt idx="8">
                  <c:v>2.6933333333333334</c:v>
                </c:pt>
                <c:pt idx="9">
                  <c:v>0.83333333333333337</c:v>
                </c:pt>
                <c:pt idx="10">
                  <c:v>2.7133333333333329</c:v>
                </c:pt>
                <c:pt idx="11">
                  <c:v>8.8066666666666666</c:v>
                </c:pt>
                <c:pt idx="12">
                  <c:v>2.186666666666667</c:v>
                </c:pt>
                <c:pt idx="13">
                  <c:v>0.04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C-3FC4-4BBB-B40B-D49B9591A3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Sheet1!$AD$1</c:f>
              <c:strCache>
                <c:ptCount val="1"/>
                <c:pt idx="0">
                  <c:v>HUDEP2_E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798-471F-B42F-47C378CD4148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798-471F-B42F-47C378CD4148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7798-471F-B42F-47C378CD4148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7798-471F-B42F-47C378CD4148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7798-471F-B42F-47C378CD4148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7798-471F-B42F-47C378CD4148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7798-471F-B42F-47C378CD4148}"/>
              </c:ext>
            </c:extLst>
          </c:dPt>
          <c:dPt>
            <c:idx val="7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7798-471F-B42F-47C378CD4148}"/>
              </c:ext>
            </c:extLst>
          </c:dPt>
          <c:dPt>
            <c:idx val="8"/>
            <c:bubble3D val="0"/>
            <c:spPr>
              <a:gradFill rotWithShape="1">
                <a:gsLst>
                  <a:gs pos="0">
                    <a:schemeClr val="accent3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7798-471F-B42F-47C378CD4148}"/>
              </c:ext>
            </c:extLst>
          </c:dPt>
          <c:dPt>
            <c:idx val="9"/>
            <c:bubble3D val="0"/>
            <c:spPr>
              <a:gradFill rotWithShape="1">
                <a:gsLst>
                  <a:gs pos="0">
                    <a:schemeClr val="accent4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7798-471F-B42F-47C378CD4148}"/>
              </c:ext>
            </c:extLst>
          </c:dPt>
          <c:dPt>
            <c:idx val="10"/>
            <c:bubble3D val="0"/>
            <c:spPr>
              <a:gradFill rotWithShape="1">
                <a:gsLst>
                  <a:gs pos="0">
                    <a:schemeClr val="accent5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7798-471F-B42F-47C378CD4148}"/>
              </c:ext>
            </c:extLst>
          </c:dPt>
          <c:dPt>
            <c:idx val="11"/>
            <c:bubble3D val="0"/>
            <c:spPr>
              <a:gradFill rotWithShape="1">
                <a:gsLst>
                  <a:gs pos="0">
                    <a:schemeClr val="accent6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7798-471F-B42F-47C378CD4148}"/>
              </c:ext>
            </c:extLst>
          </c:dPt>
          <c:dPt>
            <c:idx val="12"/>
            <c:bubble3D val="0"/>
            <c:spPr>
              <a:gradFill rotWithShape="1">
                <a:gsLst>
                  <a:gs pos="0">
                    <a:schemeClr val="accent1">
                      <a:lumMod val="80000"/>
                      <a:lumOff val="2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lumMod val="80000"/>
                      <a:lumOff val="2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80000"/>
                      <a:lumOff val="2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7798-471F-B42F-47C378CD4148}"/>
              </c:ext>
            </c:extLst>
          </c:dPt>
          <c:dPt>
            <c:idx val="13"/>
            <c:bubble3D val="0"/>
            <c:spPr>
              <a:gradFill rotWithShape="1">
                <a:gsLst>
                  <a:gs pos="0">
                    <a:schemeClr val="accent2">
                      <a:lumMod val="80000"/>
                      <a:lumOff val="2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lumMod val="80000"/>
                      <a:lumOff val="2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80000"/>
                      <a:lumOff val="2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7798-471F-B42F-47C378CD4148}"/>
              </c:ext>
            </c:extLst>
          </c:dPt>
          <c:cat>
            <c:strRef>
              <c:f>Sheet1!$AC$2:$AC$15</c:f>
              <c:strCache>
                <c:ptCount val="14"/>
                <c:pt idx="0">
                  <c:v>intergenic</c:v>
                </c:pt>
                <c:pt idx="1">
                  <c:v>mature</c:v>
                </c:pt>
                <c:pt idx="2">
                  <c:v>hairpin</c:v>
                </c:pt>
                <c:pt idx="3">
                  <c:v>Rfam other sncRNA</c:v>
                </c:pt>
                <c:pt idx="4">
                  <c:v>snRNA</c:v>
                </c:pt>
                <c:pt idx="5">
                  <c:v>unmap</c:v>
                </c:pt>
                <c:pt idx="6">
                  <c:v>intron</c:v>
                </c:pt>
                <c:pt idx="7">
                  <c:v>piRNA</c:v>
                </c:pt>
                <c:pt idx="8">
                  <c:v>rRNA</c:v>
                </c:pt>
                <c:pt idx="9">
                  <c:v>snoRNA</c:v>
                </c:pt>
                <c:pt idx="10">
                  <c:v>precursor</c:v>
                </c:pt>
                <c:pt idx="11">
                  <c:v>repeat</c:v>
                </c:pt>
                <c:pt idx="12">
                  <c:v>exon</c:v>
                </c:pt>
                <c:pt idx="13">
                  <c:v>tRNA</c:v>
                </c:pt>
              </c:strCache>
            </c:strRef>
          </c:cat>
          <c:val>
            <c:numRef>
              <c:f>Sheet1!$AD$2:$AD$15</c:f>
              <c:numCache>
                <c:formatCode>General</c:formatCode>
                <c:ptCount val="14"/>
                <c:pt idx="0">
                  <c:v>3.8966666666666665</c:v>
                </c:pt>
                <c:pt idx="1">
                  <c:v>31.7</c:v>
                </c:pt>
                <c:pt idx="2">
                  <c:v>24.966666666666665</c:v>
                </c:pt>
                <c:pt idx="3">
                  <c:v>4.1166666666666671</c:v>
                </c:pt>
                <c:pt idx="4">
                  <c:v>0.06</c:v>
                </c:pt>
                <c:pt idx="5">
                  <c:v>8.1466666666666665</c:v>
                </c:pt>
                <c:pt idx="6">
                  <c:v>8.1300000000000008</c:v>
                </c:pt>
                <c:pt idx="7">
                  <c:v>0.33</c:v>
                </c:pt>
                <c:pt idx="8">
                  <c:v>0.33666666666666667</c:v>
                </c:pt>
                <c:pt idx="9">
                  <c:v>0.42</c:v>
                </c:pt>
                <c:pt idx="10">
                  <c:v>4.293333333333333</c:v>
                </c:pt>
                <c:pt idx="11">
                  <c:v>11.123333333333333</c:v>
                </c:pt>
                <c:pt idx="12">
                  <c:v>2.4066666666666667</c:v>
                </c:pt>
                <c:pt idx="13">
                  <c:v>7.6666666666666661E-2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C-7798-471F-B42F-47C378CD41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Sheet1!$AF$1</c:f>
              <c:strCache>
                <c:ptCount val="1"/>
                <c:pt idx="0">
                  <c:v>HUDEP2_L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E20-47EB-91AC-C10595CCCB66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BE20-47EB-91AC-C10595CCCB66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BE20-47EB-91AC-C10595CCCB66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BE20-47EB-91AC-C10595CCCB66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BE20-47EB-91AC-C10595CCCB66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BE20-47EB-91AC-C10595CCCB66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BE20-47EB-91AC-C10595CCCB66}"/>
              </c:ext>
            </c:extLst>
          </c:dPt>
          <c:dPt>
            <c:idx val="7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BE20-47EB-91AC-C10595CCCB66}"/>
              </c:ext>
            </c:extLst>
          </c:dPt>
          <c:dPt>
            <c:idx val="8"/>
            <c:bubble3D val="0"/>
            <c:spPr>
              <a:gradFill rotWithShape="1">
                <a:gsLst>
                  <a:gs pos="0">
                    <a:schemeClr val="accent3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BE20-47EB-91AC-C10595CCCB66}"/>
              </c:ext>
            </c:extLst>
          </c:dPt>
          <c:dPt>
            <c:idx val="9"/>
            <c:bubble3D val="0"/>
            <c:spPr>
              <a:gradFill rotWithShape="1">
                <a:gsLst>
                  <a:gs pos="0">
                    <a:schemeClr val="accent4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BE20-47EB-91AC-C10595CCCB66}"/>
              </c:ext>
            </c:extLst>
          </c:dPt>
          <c:dPt>
            <c:idx val="10"/>
            <c:bubble3D val="0"/>
            <c:spPr>
              <a:gradFill rotWithShape="1">
                <a:gsLst>
                  <a:gs pos="0">
                    <a:schemeClr val="accent5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BE20-47EB-91AC-C10595CCCB66}"/>
              </c:ext>
            </c:extLst>
          </c:dPt>
          <c:dPt>
            <c:idx val="11"/>
            <c:bubble3D val="0"/>
            <c:spPr>
              <a:gradFill rotWithShape="1">
                <a:gsLst>
                  <a:gs pos="0">
                    <a:schemeClr val="accent6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BE20-47EB-91AC-C10595CCCB66}"/>
              </c:ext>
            </c:extLst>
          </c:dPt>
          <c:dPt>
            <c:idx val="12"/>
            <c:bubble3D val="0"/>
            <c:spPr>
              <a:gradFill rotWithShape="1">
                <a:gsLst>
                  <a:gs pos="0">
                    <a:schemeClr val="accent1">
                      <a:lumMod val="80000"/>
                      <a:lumOff val="2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lumMod val="80000"/>
                      <a:lumOff val="2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80000"/>
                      <a:lumOff val="2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BE20-47EB-91AC-C10595CCCB66}"/>
              </c:ext>
            </c:extLst>
          </c:dPt>
          <c:dPt>
            <c:idx val="13"/>
            <c:bubble3D val="0"/>
            <c:spPr>
              <a:gradFill rotWithShape="1">
                <a:gsLst>
                  <a:gs pos="0">
                    <a:schemeClr val="accent2">
                      <a:lumMod val="80000"/>
                      <a:lumOff val="2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lumMod val="80000"/>
                      <a:lumOff val="2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80000"/>
                      <a:lumOff val="2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BE20-47EB-91AC-C10595CCCB66}"/>
              </c:ext>
            </c:extLst>
          </c:dPt>
          <c:cat>
            <c:strRef>
              <c:f>Sheet1!$AE$2:$AE$15</c:f>
              <c:strCache>
                <c:ptCount val="14"/>
                <c:pt idx="0">
                  <c:v>intergenic</c:v>
                </c:pt>
                <c:pt idx="1">
                  <c:v>mature</c:v>
                </c:pt>
                <c:pt idx="2">
                  <c:v>hairpin</c:v>
                </c:pt>
                <c:pt idx="3">
                  <c:v>Rfam other sncRNA</c:v>
                </c:pt>
                <c:pt idx="4">
                  <c:v>snRNA</c:v>
                </c:pt>
                <c:pt idx="5">
                  <c:v>unmap</c:v>
                </c:pt>
                <c:pt idx="6">
                  <c:v>intron</c:v>
                </c:pt>
                <c:pt idx="7">
                  <c:v>piRNA</c:v>
                </c:pt>
                <c:pt idx="8">
                  <c:v>rRNA</c:v>
                </c:pt>
                <c:pt idx="9">
                  <c:v>snoRNA</c:v>
                </c:pt>
                <c:pt idx="10">
                  <c:v>precursor</c:v>
                </c:pt>
                <c:pt idx="11">
                  <c:v>repeat</c:v>
                </c:pt>
                <c:pt idx="12">
                  <c:v>exon</c:v>
                </c:pt>
                <c:pt idx="13">
                  <c:v>tRNA</c:v>
                </c:pt>
              </c:strCache>
            </c:strRef>
          </c:cat>
          <c:val>
            <c:numRef>
              <c:f>Sheet1!$AF$2:$AF$15</c:f>
              <c:numCache>
                <c:formatCode>General</c:formatCode>
                <c:ptCount val="14"/>
                <c:pt idx="0">
                  <c:v>4.6366666666666667</c:v>
                </c:pt>
                <c:pt idx="1">
                  <c:v>17.663333333333334</c:v>
                </c:pt>
                <c:pt idx="2">
                  <c:v>18.916666666666668</c:v>
                </c:pt>
                <c:pt idx="3">
                  <c:v>20.206666666666667</c:v>
                </c:pt>
                <c:pt idx="4">
                  <c:v>5.6666666666666671E-2</c:v>
                </c:pt>
                <c:pt idx="5">
                  <c:v>6.6366666666666667</c:v>
                </c:pt>
                <c:pt idx="6">
                  <c:v>8.39</c:v>
                </c:pt>
                <c:pt idx="7">
                  <c:v>1.2266666666666666</c:v>
                </c:pt>
                <c:pt idx="8">
                  <c:v>1.9333333333333336</c:v>
                </c:pt>
                <c:pt idx="9">
                  <c:v>1.19</c:v>
                </c:pt>
                <c:pt idx="10">
                  <c:v>3.4500000000000006</c:v>
                </c:pt>
                <c:pt idx="11">
                  <c:v>13.633333333333333</c:v>
                </c:pt>
                <c:pt idx="12">
                  <c:v>1.7566666666666666</c:v>
                </c:pt>
                <c:pt idx="13">
                  <c:v>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C-BE20-47EB-91AC-C10595CCCB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232145-DF13-4B7B-B964-FF6CD6A8AF2B}" type="datetimeFigureOut">
              <a:rPr lang="el-GR" smtClean="0"/>
              <a:t>29/3/2021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32ABEB-E0B7-41A0-A903-0968EF9FF95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49518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32ABEB-E0B7-41A0-A903-0968EF9FF959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282589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BC69-E286-4E6B-9825-81909DFADBFC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02420-6CBF-4B5C-B695-9AD0ABE9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334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BC69-E286-4E6B-9825-81909DFADBFC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02420-6CBF-4B5C-B695-9AD0ABE9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90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BC69-E286-4E6B-9825-81909DFADBFC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02420-6CBF-4B5C-B695-9AD0ABE9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608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BC69-E286-4E6B-9825-81909DFADBFC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02420-6CBF-4B5C-B695-9AD0ABE9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857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BC69-E286-4E6B-9825-81909DFADBFC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02420-6CBF-4B5C-B695-9AD0ABE9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090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BC69-E286-4E6B-9825-81909DFADBFC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02420-6CBF-4B5C-B695-9AD0ABE9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34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BC69-E286-4E6B-9825-81909DFADBFC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02420-6CBF-4B5C-B695-9AD0ABE9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277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BC69-E286-4E6B-9825-81909DFADBFC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02420-6CBF-4B5C-B695-9AD0ABE9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386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BC69-E286-4E6B-9825-81909DFADBFC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02420-6CBF-4B5C-B695-9AD0ABE9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344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BC69-E286-4E6B-9825-81909DFADBFC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02420-6CBF-4B5C-B695-9AD0ABE9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636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BC69-E286-4E6B-9825-81909DFADBFC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02420-6CBF-4B5C-B695-9AD0ABE9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808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5EBC69-E286-4E6B-9825-81909DFADBFC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002420-6CBF-4B5C-B695-9AD0ABE9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918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.xml"/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Relationship Id="rId9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640080" y="343693"/>
            <a:ext cx="9118064" cy="7884683"/>
            <a:chOff x="640080" y="343693"/>
            <a:chExt cx="9118064" cy="7884683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77C35CFD-D670-490C-8C0C-DD1E239DE42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40080" y="343693"/>
              <a:ext cx="5577840" cy="6170613"/>
              <a:chOff x="-228600" y="552450"/>
              <a:chExt cx="7439025" cy="8229600"/>
            </a:xfrm>
          </p:grpSpPr>
          <p:graphicFrame>
            <p:nvGraphicFramePr>
              <p:cNvPr id="3" name="Chart 2">
                <a:extLst>
                  <a:ext uri="{FF2B5EF4-FFF2-40B4-BE49-F238E27FC236}">
                    <a16:creationId xmlns:a16="http://schemas.microsoft.com/office/drawing/2014/main" id="{CBD916D9-D0CB-4B03-95D3-6F136D6542A6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374663852"/>
                  </p:ext>
                </p:extLst>
              </p:nvPr>
            </p:nvGraphicFramePr>
            <p:xfrm>
              <a:off x="-95250" y="552450"/>
              <a:ext cx="4572000" cy="27432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graphicFrame>
            <p:nvGraphicFramePr>
              <p:cNvPr id="4" name="Chart 3">
                <a:extLst>
                  <a:ext uri="{FF2B5EF4-FFF2-40B4-BE49-F238E27FC236}">
                    <a16:creationId xmlns:a16="http://schemas.microsoft.com/office/drawing/2014/main" id="{317F198A-1729-4CD3-893C-39E96335897D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220621485"/>
                  </p:ext>
                </p:extLst>
              </p:nvPr>
            </p:nvGraphicFramePr>
            <p:xfrm>
              <a:off x="2638425" y="552450"/>
              <a:ext cx="4572000" cy="27432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graphicFrame>
            <p:nvGraphicFramePr>
              <p:cNvPr id="5" name="Chart 4">
                <a:extLst>
                  <a:ext uri="{FF2B5EF4-FFF2-40B4-BE49-F238E27FC236}">
                    <a16:creationId xmlns:a16="http://schemas.microsoft.com/office/drawing/2014/main" id="{0D903D43-78AB-477A-815B-EF4EC34A95DB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804697008"/>
                  </p:ext>
                </p:extLst>
              </p:nvPr>
            </p:nvGraphicFramePr>
            <p:xfrm>
              <a:off x="-161925" y="3295650"/>
              <a:ext cx="4572000" cy="27432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graphicFrame>
            <p:nvGraphicFramePr>
              <p:cNvPr id="6" name="Chart 5">
                <a:extLst>
                  <a:ext uri="{FF2B5EF4-FFF2-40B4-BE49-F238E27FC236}">
                    <a16:creationId xmlns:a16="http://schemas.microsoft.com/office/drawing/2014/main" id="{6F43065C-76AE-4273-90F3-08E603E8E3AF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57650345"/>
                  </p:ext>
                </p:extLst>
              </p:nvPr>
            </p:nvGraphicFramePr>
            <p:xfrm>
              <a:off x="2638425" y="3295650"/>
              <a:ext cx="4572000" cy="27432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6"/>
              </a:graphicData>
            </a:graphic>
          </p:graphicFrame>
          <p:graphicFrame>
            <p:nvGraphicFramePr>
              <p:cNvPr id="7" name="Chart 6">
                <a:extLst>
                  <a:ext uri="{FF2B5EF4-FFF2-40B4-BE49-F238E27FC236}">
                    <a16:creationId xmlns:a16="http://schemas.microsoft.com/office/drawing/2014/main" id="{AD6033D4-3A2B-46AE-9306-7D8EEA1C2FE5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460638373"/>
                  </p:ext>
                </p:extLst>
              </p:nvPr>
            </p:nvGraphicFramePr>
            <p:xfrm>
              <a:off x="-228600" y="6038850"/>
              <a:ext cx="4572000" cy="27432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7"/>
              </a:graphicData>
            </a:graphic>
          </p:graphicFrame>
          <p:graphicFrame>
            <p:nvGraphicFramePr>
              <p:cNvPr id="8" name="Chart 7">
                <a:extLst>
                  <a:ext uri="{FF2B5EF4-FFF2-40B4-BE49-F238E27FC236}">
                    <a16:creationId xmlns:a16="http://schemas.microsoft.com/office/drawing/2014/main" id="{989D4008-DF1C-4023-8929-58FC4E7DC86A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215096627"/>
                  </p:ext>
                </p:extLst>
              </p:nvPr>
            </p:nvGraphicFramePr>
            <p:xfrm>
              <a:off x="2638425" y="6038850"/>
              <a:ext cx="4572000" cy="27432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8"/>
              </a:graphicData>
            </a:graphic>
          </p:graphicFrame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6B537238-5A9B-4E2B-ACDE-589B2DCE717A}"/>
                </a:ext>
              </a:extLst>
            </p:cNvPr>
            <p:cNvGrpSpPr/>
            <p:nvPr/>
          </p:nvGrpSpPr>
          <p:grpSpPr>
            <a:xfrm>
              <a:off x="1473640" y="6783653"/>
              <a:ext cx="8284504" cy="1444723"/>
              <a:chOff x="1714940" y="6783653"/>
              <a:chExt cx="8284504" cy="1444723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2B566BE9-84CD-4D9E-8BB5-3BB5D10339F0}"/>
                  </a:ext>
                </a:extLst>
              </p:cNvPr>
              <p:cNvGrpSpPr/>
              <p:nvPr/>
            </p:nvGrpSpPr>
            <p:grpSpPr>
              <a:xfrm>
                <a:off x="1714940" y="6783653"/>
                <a:ext cx="6769318" cy="1444723"/>
                <a:chOff x="1689540" y="6783653"/>
                <a:chExt cx="6769318" cy="1444723"/>
              </a:xfrm>
            </p:grpSpPr>
            <p:pic>
              <p:nvPicPr>
                <p:cNvPr id="9" name="Picture 8">
                  <a:extLst>
                    <a:ext uri="{FF2B5EF4-FFF2-40B4-BE49-F238E27FC236}">
                      <a16:creationId xmlns:a16="http://schemas.microsoft.com/office/drawing/2014/main" id="{BF459197-625F-48E7-88C0-C936576E56AD}"/>
                    </a:ext>
                  </a:extLst>
                </p:cNvPr>
                <p:cNvPicPr preferRelativeResize="0">
                  <a:picLocks/>
                </p:cNvPicPr>
                <p:nvPr/>
              </p:nvPicPr>
              <p:blipFill rotWithShape="1"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" r="96398"/>
                <a:stretch/>
              </p:blipFill>
              <p:spPr>
                <a:xfrm>
                  <a:off x="1689540" y="6792768"/>
                  <a:ext cx="148731" cy="1435608"/>
                </a:xfrm>
                <a:prstGeom prst="rect">
                  <a:avLst/>
                </a:prstGeom>
              </p:spPr>
            </p:pic>
            <p:pic>
              <p:nvPicPr>
                <p:cNvPr id="10" name="Picture 9">
                  <a:extLst>
                    <a:ext uri="{FF2B5EF4-FFF2-40B4-BE49-F238E27FC236}">
                      <a16:creationId xmlns:a16="http://schemas.microsoft.com/office/drawing/2014/main" id="{BA073886-61BE-4DB3-8A53-6E5752701F7F}"/>
                    </a:ext>
                  </a:extLst>
                </p:cNvPr>
                <p:cNvPicPr preferRelativeResize="0">
                  <a:picLocks/>
                </p:cNvPicPr>
                <p:nvPr/>
              </p:nvPicPr>
              <p:blipFill rotWithShape="1"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3505" r="32893"/>
                <a:stretch/>
              </p:blipFill>
              <p:spPr>
                <a:xfrm>
                  <a:off x="4819185" y="6792768"/>
                  <a:ext cx="148730" cy="1435608"/>
                </a:xfrm>
                <a:prstGeom prst="rect">
                  <a:avLst/>
                </a:prstGeom>
              </p:spPr>
            </p:pic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B6D6EBEE-43CC-45D6-9BE3-01187B093760}"/>
                    </a:ext>
                  </a:extLst>
                </p:cNvPr>
                <p:cNvSpPr txBox="1"/>
                <p:nvPr/>
              </p:nvSpPr>
              <p:spPr>
                <a:xfrm>
                  <a:off x="1811557" y="6801225"/>
                  <a:ext cx="5029200" cy="141961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en-US" sz="11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intergenic</a:t>
                  </a:r>
                </a:p>
                <a:p>
                  <a:pPr>
                    <a:lnSpc>
                      <a:spcPct val="150000"/>
                    </a:lnSpc>
                  </a:pPr>
                  <a:r>
                    <a:rPr lang="en-US" sz="115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Rfam</a:t>
                  </a:r>
                  <a:r>
                    <a:rPr lang="en-US" sz="11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other snRNA</a:t>
                  </a:r>
                </a:p>
                <a:p>
                  <a:pPr>
                    <a:lnSpc>
                      <a:spcPct val="150000"/>
                    </a:lnSpc>
                  </a:pPr>
                  <a:r>
                    <a:rPr lang="en-US" sz="11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Intron</a:t>
                  </a:r>
                </a:p>
                <a:p>
                  <a:pPr>
                    <a:lnSpc>
                      <a:spcPct val="150000"/>
                    </a:lnSpc>
                  </a:pPr>
                  <a:r>
                    <a:rPr lang="en-US" sz="11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snoRNA</a:t>
                  </a:r>
                </a:p>
                <a:p>
                  <a:pPr>
                    <a:lnSpc>
                      <a:spcPct val="150000"/>
                    </a:lnSpc>
                  </a:pPr>
                  <a:r>
                    <a:rPr lang="en-US" sz="11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exon</a:t>
                  </a:r>
                </a:p>
              </p:txBody>
            </p:sp>
            <p:pic>
              <p:nvPicPr>
                <p:cNvPr id="12" name="Picture 11">
                  <a:extLst>
                    <a:ext uri="{FF2B5EF4-FFF2-40B4-BE49-F238E27FC236}">
                      <a16:creationId xmlns:a16="http://schemas.microsoft.com/office/drawing/2014/main" id="{333A83D6-5DAF-4B73-AAFF-E361BB5280E6}"/>
                    </a:ext>
                  </a:extLst>
                </p:cNvPr>
                <p:cNvPicPr preferRelativeResize="0">
                  <a:picLocks/>
                </p:cNvPicPr>
                <p:nvPr/>
              </p:nvPicPr>
              <p:blipFill rotWithShape="1"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4907" r="61491"/>
                <a:stretch/>
              </p:blipFill>
              <p:spPr>
                <a:xfrm>
                  <a:off x="3304245" y="6792768"/>
                  <a:ext cx="148731" cy="1426464"/>
                </a:xfrm>
                <a:prstGeom prst="rect">
                  <a:avLst/>
                </a:prstGeom>
              </p:spPr>
            </p:pic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07BBFC8F-EC5E-449F-844F-57E4897F29DE}"/>
                    </a:ext>
                  </a:extLst>
                </p:cNvPr>
                <p:cNvSpPr txBox="1"/>
                <p:nvPr/>
              </p:nvSpPr>
              <p:spPr>
                <a:xfrm>
                  <a:off x="3429658" y="6783653"/>
                  <a:ext cx="5029200" cy="141961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en-US" sz="115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mature miRNA </a:t>
                  </a:r>
                  <a:endParaRPr lang="en-US" sz="115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>
                    <a:lnSpc>
                      <a:spcPct val="150000"/>
                    </a:lnSpc>
                  </a:pPr>
                  <a:r>
                    <a:rPr lang="en-US" sz="11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snRNA</a:t>
                  </a:r>
                </a:p>
                <a:p>
                  <a:pPr>
                    <a:lnSpc>
                      <a:spcPct val="150000"/>
                    </a:lnSpc>
                  </a:pPr>
                  <a:r>
                    <a:rPr lang="en-US" sz="115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piRNA</a:t>
                  </a:r>
                  <a:endParaRPr lang="en-US" sz="115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>
                    <a:lnSpc>
                      <a:spcPct val="150000"/>
                    </a:lnSpc>
                  </a:pPr>
                  <a:r>
                    <a:rPr lang="en-US" sz="115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precursor miRNA</a:t>
                  </a:r>
                  <a:endParaRPr lang="en-US" sz="115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>
                    <a:lnSpc>
                      <a:spcPct val="150000"/>
                    </a:lnSpc>
                  </a:pPr>
                  <a:r>
                    <a:rPr lang="en-US" sz="115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tRNA</a:t>
                  </a:r>
                </a:p>
              </p:txBody>
            </p:sp>
          </p:grp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6D557A3-D823-4EE5-A7B2-CC8E40247DE8}"/>
                  </a:ext>
                </a:extLst>
              </p:cNvPr>
              <p:cNvSpPr txBox="1"/>
              <p:nvPr/>
            </p:nvSpPr>
            <p:spPr>
              <a:xfrm>
                <a:off x="4970244" y="6791777"/>
                <a:ext cx="5029200" cy="14196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150" dirty="0">
                    <a:latin typeface="Arial" panose="020B0604020202020204" pitchFamily="34" charset="0"/>
                    <a:cs typeface="Arial" panose="020B0604020202020204" pitchFamily="34" charset="0"/>
                  </a:rPr>
                  <a:t>hairpin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1150" dirty="0">
                    <a:latin typeface="Arial" panose="020B0604020202020204" pitchFamily="34" charset="0"/>
                    <a:cs typeface="Arial" panose="020B0604020202020204" pitchFamily="34" charset="0"/>
                  </a:rPr>
                  <a:t>unmapped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1150" dirty="0">
                    <a:latin typeface="Arial" panose="020B0604020202020204" pitchFamily="34" charset="0"/>
                    <a:cs typeface="Arial" panose="020B0604020202020204" pitchFamily="34" charset="0"/>
                  </a:rPr>
                  <a:t>rRNA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1150" dirty="0">
                    <a:latin typeface="Arial" panose="020B0604020202020204" pitchFamily="34" charset="0"/>
                    <a:cs typeface="Arial" panose="020B0604020202020204" pitchFamily="34" charset="0"/>
                  </a:rPr>
                  <a:t>repeat</a:t>
                </a:r>
              </a:p>
              <a:p>
                <a:pPr>
                  <a:lnSpc>
                    <a:spcPct val="150000"/>
                  </a:lnSpc>
                </a:pPr>
                <a:endParaRPr lang="en-US" sz="115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18" name="TextBox 17"/>
          <p:cNvSpPr txBox="1"/>
          <p:nvPr/>
        </p:nvSpPr>
        <p:spPr>
          <a:xfrm>
            <a:off x="133436" y="8840524"/>
            <a:ext cx="65911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b="1" dirty="0"/>
              <a:t>Supplementary </a:t>
            </a:r>
            <a:r>
              <a:rPr lang="en-GB" sz="1200" b="1"/>
              <a:t>Figure </a:t>
            </a:r>
            <a:r>
              <a:rPr lang="en-GB" sz="1200" b="1" smtClean="0"/>
              <a:t>S1. </a:t>
            </a:r>
            <a:r>
              <a:rPr lang="en-GB" sz="1200" dirty="0" smtClean="0"/>
              <a:t>Average proportions </a:t>
            </a:r>
            <a:r>
              <a:rPr lang="en-GB" sz="1200" dirty="0"/>
              <a:t>of </a:t>
            </a:r>
            <a:r>
              <a:rPr lang="en-GB" sz="1200" dirty="0" err="1"/>
              <a:t>sncRNA</a:t>
            </a:r>
            <a:r>
              <a:rPr lang="en-GB" sz="1200" dirty="0"/>
              <a:t> reads per sample </a:t>
            </a:r>
            <a:r>
              <a:rPr lang="en-GB" sz="1200" dirty="0" smtClean="0"/>
              <a:t>type. </a:t>
            </a:r>
            <a:r>
              <a:rPr lang="en-GB" sz="1200" dirty="0" smtClean="0"/>
              <a:t>Differential expression and network analyses in this study </a:t>
            </a:r>
            <a:r>
              <a:rPr lang="en-GB" sz="1200" dirty="0" smtClean="0"/>
              <a:t>(n=3 per combination of cell type and stage) were </a:t>
            </a:r>
            <a:r>
              <a:rPr lang="en-GB" sz="1200" dirty="0" smtClean="0"/>
              <a:t>restricted to the category </a:t>
            </a:r>
            <a:r>
              <a:rPr lang="en-GB" sz="1200" i="1" dirty="0" smtClean="0"/>
              <a:t>mature miRNA</a:t>
            </a:r>
            <a:r>
              <a:rPr lang="en-GB" sz="1200" dirty="0" smtClean="0"/>
              <a:t>, only.</a:t>
            </a:r>
          </a:p>
          <a:p>
            <a:pPr algn="just"/>
            <a:r>
              <a:rPr lang="en-GB" sz="1200" dirty="0" smtClean="0"/>
              <a:t>snRNA: </a:t>
            </a:r>
            <a:r>
              <a:rPr lang="en-GB" sz="1200" dirty="0"/>
              <a:t>small nuclear </a:t>
            </a:r>
            <a:r>
              <a:rPr lang="en-GB" sz="1200" dirty="0" smtClean="0"/>
              <a:t>RNA, </a:t>
            </a:r>
            <a:r>
              <a:rPr lang="en-GB" sz="1200" dirty="0" err="1" smtClean="0"/>
              <a:t>snoRNA</a:t>
            </a:r>
            <a:r>
              <a:rPr lang="en-GB" sz="1200" dirty="0" smtClean="0"/>
              <a:t>: </a:t>
            </a:r>
            <a:r>
              <a:rPr lang="en-GB" sz="1200" dirty="0"/>
              <a:t>small nucleolar </a:t>
            </a:r>
            <a:r>
              <a:rPr lang="en-GB" sz="1200" dirty="0" smtClean="0"/>
              <a:t>RNA, </a:t>
            </a:r>
            <a:r>
              <a:rPr lang="en-GB" sz="1200" dirty="0" err="1" smtClean="0"/>
              <a:t>piRNA</a:t>
            </a:r>
            <a:r>
              <a:rPr lang="en-GB" sz="1200" dirty="0" smtClean="0"/>
              <a:t>: </a:t>
            </a:r>
            <a:r>
              <a:rPr lang="en-GB" sz="1200" dirty="0" err="1" smtClean="0"/>
              <a:t>piwi</a:t>
            </a:r>
            <a:r>
              <a:rPr lang="en-GB" sz="1200" dirty="0" smtClean="0"/>
              <a:t>-interacting RNA, tRNA: transfer RNA, </a:t>
            </a:r>
            <a:r>
              <a:rPr lang="en-GB" sz="1200" dirty="0" err="1" smtClean="0"/>
              <a:t>rRNA</a:t>
            </a:r>
            <a:r>
              <a:rPr lang="en-GB" sz="1200" dirty="0" smtClean="0"/>
              <a:t>: </a:t>
            </a:r>
            <a:r>
              <a:rPr lang="en-GB" sz="1200" dirty="0"/>
              <a:t>ribosomal </a:t>
            </a:r>
            <a:r>
              <a:rPr lang="en-GB" sz="1200" dirty="0" smtClean="0"/>
              <a:t>RNA</a:t>
            </a:r>
            <a:endParaRPr lang="en-GB" sz="1200" dirty="0"/>
          </a:p>
          <a:p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168208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3721</TotalTime>
  <Words>92</Words>
  <Application>Microsoft Office PowerPoint</Application>
  <PresentationFormat>A4 Paper (210x297 mm)</PresentationFormat>
  <Paragraphs>23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Panayiota L. Papasavva;Carsten W. Lederer</dc:creator>
  <cp:lastModifiedBy>Carsten W. Lederer</cp:lastModifiedBy>
  <cp:revision>167</cp:revision>
  <dcterms:created xsi:type="dcterms:W3CDTF">2020-09-17T07:29:27Z</dcterms:created>
  <dcterms:modified xsi:type="dcterms:W3CDTF">2021-03-29T15:26:56Z</dcterms:modified>
</cp:coreProperties>
</file>