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3"/>
  </p:notesMasterIdLst>
  <p:sldIdLst>
    <p:sldId id="289" r:id="rId2"/>
  </p:sldIdLst>
  <p:sldSz cx="6858000" cy="9906000" type="A4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10FD6"/>
    <a:srgbClr val="589A19"/>
    <a:srgbClr val="E90000"/>
    <a:srgbClr val="5D677A"/>
    <a:srgbClr val="71B1C4"/>
    <a:srgbClr val="FD4A4A"/>
    <a:srgbClr val="6DE464"/>
    <a:srgbClr val="E1563F"/>
    <a:srgbClr val="C7371F"/>
    <a:srgbClr val="61B2C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C083E6E3-FA7D-4D7B-A595-EF9225AFEA82}" styleName="Light Style 1 - Acc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860" autoAdjust="0"/>
    <p:restoredTop sz="96395" autoAdjust="0"/>
  </p:normalViewPr>
  <p:slideViewPr>
    <p:cSldViewPr snapToGrid="0">
      <p:cViewPr varScale="1">
        <p:scale>
          <a:sx n="78" d="100"/>
          <a:sy n="78" d="100"/>
        </p:scale>
        <p:origin x="2988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image" Target="../media/image1.emf"/><Relationship Id="rId6" Type="http://schemas.openxmlformats.org/officeDocument/2006/relationships/image" Target="../media/image6.emf"/><Relationship Id="rId5" Type="http://schemas.openxmlformats.org/officeDocument/2006/relationships/image" Target="../media/image5.emf"/><Relationship Id="rId4" Type="http://schemas.openxmlformats.org/officeDocument/2006/relationships/image" Target="../media/image4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F232145-DF13-4B7B-B964-FF6CD6A8AF2B}" type="datetimeFigureOut">
              <a:rPr lang="el-GR" smtClean="0"/>
              <a:t>29/3/2021</a:t>
            </a:fld>
            <a:endParaRPr lang="el-G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360613" y="1143000"/>
            <a:ext cx="21367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l-G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732ABEB-E0B7-41A0-A903-0968EF9FF959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8495185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5EBC69-E286-4E6B-9825-81909DFADBFC}" type="datetimeFigureOut">
              <a:rPr lang="en-US" smtClean="0"/>
              <a:t>3/29/2021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02420-6CBF-4B5C-B695-9AD0ABE90F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43344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5EBC69-E286-4E6B-9825-81909DFADBFC}" type="datetimeFigureOut">
              <a:rPr lang="en-US" smtClean="0"/>
              <a:t>3/29/2021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02420-6CBF-4B5C-B695-9AD0ABE90F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7907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5EBC69-E286-4E6B-9825-81909DFADBFC}" type="datetimeFigureOut">
              <a:rPr lang="en-US" smtClean="0"/>
              <a:t>3/29/2021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02420-6CBF-4B5C-B695-9AD0ABE90F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36084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5EBC69-E286-4E6B-9825-81909DFADBFC}" type="datetimeFigureOut">
              <a:rPr lang="en-US" smtClean="0"/>
              <a:t>3/29/2021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02420-6CBF-4B5C-B695-9AD0ABE90F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38577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5EBC69-E286-4E6B-9825-81909DFADBFC}" type="datetimeFigureOut">
              <a:rPr lang="en-US" smtClean="0"/>
              <a:t>3/29/2021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02420-6CBF-4B5C-B695-9AD0ABE90F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80909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5EBC69-E286-4E6B-9825-81909DFADBFC}" type="datetimeFigureOut">
              <a:rPr lang="en-US" smtClean="0"/>
              <a:t>3/29/2021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02420-6CBF-4B5C-B695-9AD0ABE90F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2345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5EBC69-E286-4E6B-9825-81909DFADBFC}" type="datetimeFigureOut">
              <a:rPr lang="en-US" smtClean="0"/>
              <a:t>3/29/2021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02420-6CBF-4B5C-B695-9AD0ABE90F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42770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5EBC69-E286-4E6B-9825-81909DFADBFC}" type="datetimeFigureOut">
              <a:rPr lang="en-US" smtClean="0"/>
              <a:t>3/29/2021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02420-6CBF-4B5C-B695-9AD0ABE90F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13865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5EBC69-E286-4E6B-9825-81909DFADBFC}" type="datetimeFigureOut">
              <a:rPr lang="en-US" smtClean="0"/>
              <a:t>3/29/2021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02420-6CBF-4B5C-B695-9AD0ABE90F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53444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5EBC69-E286-4E6B-9825-81909DFADBFC}" type="datetimeFigureOut">
              <a:rPr lang="en-US" smtClean="0"/>
              <a:t>3/29/2021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02420-6CBF-4B5C-B695-9AD0ABE90F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46369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5EBC69-E286-4E6B-9825-81909DFADBFC}" type="datetimeFigureOut">
              <a:rPr lang="en-US" smtClean="0"/>
              <a:t>3/29/2021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02420-6CBF-4B5C-B695-9AD0ABE90F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28087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5EBC69-E286-4E6B-9825-81909DFADBFC}" type="datetimeFigureOut">
              <a:rPr lang="en-US" smtClean="0"/>
              <a:t>3/29/2021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002420-6CBF-4B5C-B695-9AD0ABE90F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09181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emf"/><Relationship Id="rId13" Type="http://schemas.openxmlformats.org/officeDocument/2006/relationships/image" Target="../media/image5.emf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12" Type="http://schemas.openxmlformats.org/officeDocument/2006/relationships/oleObject" Target="../embeddings/oleObject5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.emf"/><Relationship Id="rId11" Type="http://schemas.openxmlformats.org/officeDocument/2006/relationships/image" Target="../media/image7.png"/><Relationship Id="rId5" Type="http://schemas.openxmlformats.org/officeDocument/2006/relationships/oleObject" Target="../embeddings/oleObject2.bin"/><Relationship Id="rId15" Type="http://schemas.openxmlformats.org/officeDocument/2006/relationships/image" Target="../media/image6.emf"/><Relationship Id="rId10" Type="http://schemas.openxmlformats.org/officeDocument/2006/relationships/image" Target="../media/image4.emf"/><Relationship Id="rId4" Type="http://schemas.openxmlformats.org/officeDocument/2006/relationships/image" Target="../media/image1.emf"/><Relationship Id="rId9" Type="http://schemas.openxmlformats.org/officeDocument/2006/relationships/oleObject" Target="../embeddings/oleObject4.bin"/><Relationship Id="rId14" Type="http://schemas.openxmlformats.org/officeDocument/2006/relationships/oleObject" Target="../embeddings/oleObject6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7" name="Group 396">
            <a:extLst>
              <a:ext uri="{FF2B5EF4-FFF2-40B4-BE49-F238E27FC236}">
                <a16:creationId xmlns:a16="http://schemas.microsoft.com/office/drawing/2014/main" id="{89E46651-9B59-4613-A13D-154270378637}"/>
              </a:ext>
            </a:extLst>
          </p:cNvPr>
          <p:cNvGrpSpPr/>
          <p:nvPr/>
        </p:nvGrpSpPr>
        <p:grpSpPr>
          <a:xfrm>
            <a:off x="70692" y="229166"/>
            <a:ext cx="6991204" cy="8710048"/>
            <a:chOff x="70692" y="229166"/>
            <a:chExt cx="6991204" cy="8710048"/>
          </a:xfrm>
        </p:grpSpPr>
        <p:graphicFrame>
          <p:nvGraphicFramePr>
            <p:cNvPr id="284" name="Object 283">
              <a:extLst>
                <a:ext uri="{FF2B5EF4-FFF2-40B4-BE49-F238E27FC236}">
                  <a16:creationId xmlns:a16="http://schemas.microsoft.com/office/drawing/2014/main" id="{294A76B3-C47C-4480-B9A2-5B9A3F4E0B0C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553094439"/>
                </p:ext>
              </p:extLst>
            </p:nvPr>
          </p:nvGraphicFramePr>
          <p:xfrm>
            <a:off x="70692" y="6267102"/>
            <a:ext cx="3706551" cy="267181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170" name="Prism 8" r:id="rId3" imgW="3947087" imgH="2844857" progId="Prism8.Document">
                    <p:embed/>
                  </p:oleObj>
                </mc:Choice>
                <mc:Fallback>
                  <p:oleObj name="Prism 8" r:id="rId3" imgW="3947087" imgH="2844857" progId="Prism8.Document">
                    <p:embed/>
                    <p:pic>
                      <p:nvPicPr>
                        <p:cNvPr id="35" name="Object 34">
                          <a:extLst>
                            <a:ext uri="{FF2B5EF4-FFF2-40B4-BE49-F238E27FC236}">
                              <a16:creationId xmlns:a16="http://schemas.microsoft.com/office/drawing/2014/main" id="{1E68F711-24D7-40DB-A4F0-0275ED479C08}"/>
                            </a:ext>
                          </a:extLst>
                        </p:cNvPr>
                        <p:cNvPicPr/>
                        <p:nvPr/>
                      </p:nvPicPr>
                      <p:blipFill>
                        <a:blip r:embed="rId4"/>
                        <a:stretch>
                          <a:fillRect/>
                        </a:stretch>
                      </p:blipFill>
                      <p:spPr>
                        <a:xfrm>
                          <a:off x="70692" y="6267102"/>
                          <a:ext cx="3706551" cy="2671818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49" name="Object 348">
              <a:extLst>
                <a:ext uri="{FF2B5EF4-FFF2-40B4-BE49-F238E27FC236}">
                  <a16:creationId xmlns:a16="http://schemas.microsoft.com/office/drawing/2014/main" id="{1F5F01FE-3330-4156-8B8A-44DD7D872B5E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52116647"/>
                </p:ext>
              </p:extLst>
            </p:nvPr>
          </p:nvGraphicFramePr>
          <p:xfrm>
            <a:off x="3452813" y="6369050"/>
            <a:ext cx="3533775" cy="257016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171" name="Prism 9" r:id="rId5" imgW="3938084" imgH="2863225" progId="Prism9.Document">
                    <p:embed/>
                  </p:oleObj>
                </mc:Choice>
                <mc:Fallback>
                  <p:oleObj name="Prism 9" r:id="rId5" imgW="3938084" imgH="2863225" progId="Prism9.Document">
                    <p:embed/>
                    <p:pic>
                      <p:nvPicPr>
                        <p:cNvPr id="203" name="Object 202">
                          <a:extLst>
                            <a:ext uri="{FF2B5EF4-FFF2-40B4-BE49-F238E27FC236}">
                              <a16:creationId xmlns:a16="http://schemas.microsoft.com/office/drawing/2014/main" id="{471D2612-B0F1-47AC-BB7C-51E0829C10CE}"/>
                            </a:ext>
                          </a:extLst>
                        </p:cNvPr>
                        <p:cNvPicPr/>
                        <p:nvPr/>
                      </p:nvPicPr>
                      <p:blipFill>
                        <a:blip r:embed="rId6"/>
                        <a:stretch>
                          <a:fillRect/>
                        </a:stretch>
                      </p:blipFill>
                      <p:spPr>
                        <a:xfrm>
                          <a:off x="3452813" y="6369050"/>
                          <a:ext cx="3533775" cy="2570164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pSp>
          <p:nvGrpSpPr>
            <p:cNvPr id="393" name="Group 392">
              <a:extLst>
                <a:ext uri="{FF2B5EF4-FFF2-40B4-BE49-F238E27FC236}">
                  <a16:creationId xmlns:a16="http://schemas.microsoft.com/office/drawing/2014/main" id="{64E3CEA8-7A94-4F32-8B14-5325E80687FF}"/>
                </a:ext>
              </a:extLst>
            </p:cNvPr>
            <p:cNvGrpSpPr/>
            <p:nvPr/>
          </p:nvGrpSpPr>
          <p:grpSpPr>
            <a:xfrm>
              <a:off x="112221" y="229166"/>
              <a:ext cx="6949675" cy="8063905"/>
              <a:chOff x="112221" y="229166"/>
              <a:chExt cx="6949675" cy="8063905"/>
            </a:xfrm>
          </p:grpSpPr>
          <p:graphicFrame>
            <p:nvGraphicFramePr>
              <p:cNvPr id="42" name="Object 41">
                <a:extLst>
                  <a:ext uri="{FF2B5EF4-FFF2-40B4-BE49-F238E27FC236}">
                    <a16:creationId xmlns:a16="http://schemas.microsoft.com/office/drawing/2014/main" id="{0839A206-3A4C-4692-84DC-201608E69A6C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3348090320"/>
                  </p:ext>
                </p:extLst>
              </p:nvPr>
            </p:nvGraphicFramePr>
            <p:xfrm>
              <a:off x="116583" y="3281310"/>
              <a:ext cx="3657600" cy="266065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172" name="Prism 8" r:id="rId7" imgW="3938084" imgH="2863225" progId="Prism8.Document">
                      <p:embed/>
                    </p:oleObj>
                  </mc:Choice>
                  <mc:Fallback>
                    <p:oleObj name="Prism 8" r:id="rId7" imgW="3938084" imgH="2863225" progId="Prism8.Document">
                      <p:embed/>
                      <p:pic>
                        <p:nvPicPr>
                          <p:cNvPr id="243" name="Object 242">
                            <a:extLst>
                              <a:ext uri="{FF2B5EF4-FFF2-40B4-BE49-F238E27FC236}">
                                <a16:creationId xmlns:a16="http://schemas.microsoft.com/office/drawing/2014/main" id="{C297F0D0-2514-4EEB-9CFC-6B4A34FD7D1E}"/>
                              </a:ext>
                            </a:extLst>
                          </p:cNvPr>
                          <p:cNvPicPr/>
                          <p:nvPr/>
                        </p:nvPicPr>
                        <p:blipFill>
                          <a:blip r:embed="rId8"/>
                          <a:stretch>
                            <a:fillRect/>
                          </a:stretch>
                        </p:blipFill>
                        <p:spPr>
                          <a:xfrm>
                            <a:off x="116583" y="3281310"/>
                            <a:ext cx="3657600" cy="2660650"/>
                          </a:xfrm>
                          <a:prstGeom prst="rect">
                            <a:avLst/>
                          </a:prstGeom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44" name="TextBox 14">
                <a:extLst>
                  <a:ext uri="{FF2B5EF4-FFF2-40B4-BE49-F238E27FC236}">
                    <a16:creationId xmlns:a16="http://schemas.microsoft.com/office/drawing/2014/main" id="{CE2B290A-3B20-4B99-95A9-E57E60B05D08}"/>
                  </a:ext>
                </a:extLst>
              </p:cNvPr>
              <p:cNvSpPr txBox="1"/>
              <p:nvPr/>
            </p:nvSpPr>
            <p:spPr>
              <a:xfrm>
                <a:off x="1707948" y="3852773"/>
                <a:ext cx="781052" cy="184986"/>
              </a:xfrm>
              <a:prstGeom prst="rect">
                <a:avLst/>
              </a:prstGeom>
              <a:noFill/>
              <a:ln w="9525" cmpd="sng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wrap="square" rtlCol="0" anchor="t"/>
              <a:lstStyle>
                <a:lvl1pPr marL="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sz="850" b="1" dirty="0"/>
                  <a:t>miR-15b-5p</a:t>
                </a:r>
              </a:p>
            </p:txBody>
          </p:sp>
          <p:graphicFrame>
            <p:nvGraphicFramePr>
              <p:cNvPr id="120" name="Object 119">
                <a:extLst>
                  <a:ext uri="{FF2B5EF4-FFF2-40B4-BE49-F238E27FC236}">
                    <a16:creationId xmlns:a16="http://schemas.microsoft.com/office/drawing/2014/main" id="{BBC948B6-D2AA-43D9-8A7B-4EBF1AB4A842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3680921603"/>
                  </p:ext>
                </p:extLst>
              </p:nvPr>
            </p:nvGraphicFramePr>
            <p:xfrm>
              <a:off x="112221" y="487490"/>
              <a:ext cx="3657600" cy="2659538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173" name="Prism 8" r:id="rId9" imgW="3938084" imgH="2863225" progId="Prism8.Document">
                      <p:embed/>
                    </p:oleObj>
                  </mc:Choice>
                  <mc:Fallback>
                    <p:oleObj name="Prism 8" r:id="rId9" imgW="3938084" imgH="2863225" progId="Prism8.Document">
                      <p:embed/>
                      <p:pic>
                        <p:nvPicPr>
                          <p:cNvPr id="239" name="Object 238">
                            <a:extLst>
                              <a:ext uri="{FF2B5EF4-FFF2-40B4-BE49-F238E27FC236}">
                                <a16:creationId xmlns:a16="http://schemas.microsoft.com/office/drawing/2014/main" id="{790D001B-AB95-465E-80CD-C45214FE5049}"/>
                              </a:ext>
                            </a:extLst>
                          </p:cNvPr>
                          <p:cNvPicPr/>
                          <p:nvPr/>
                        </p:nvPicPr>
                        <p:blipFill>
                          <a:blip r:embed="rId10"/>
                          <a:stretch>
                            <a:fillRect/>
                          </a:stretch>
                        </p:blipFill>
                        <p:spPr>
                          <a:xfrm>
                            <a:off x="112221" y="487490"/>
                            <a:ext cx="3657600" cy="2659538"/>
                          </a:xfrm>
                          <a:prstGeom prst="rect">
                            <a:avLst/>
                          </a:prstGeom>
                        </p:spPr>
                      </p:pic>
                    </p:oleObj>
                  </mc:Fallback>
                </mc:AlternateContent>
              </a:graphicData>
            </a:graphic>
          </p:graphicFrame>
          <p:pic>
            <p:nvPicPr>
              <p:cNvPr id="121" name="Picture 120">
                <a:extLst>
                  <a:ext uri="{FF2B5EF4-FFF2-40B4-BE49-F238E27FC236}">
                    <a16:creationId xmlns:a16="http://schemas.microsoft.com/office/drawing/2014/main" id="{1C5076B0-307C-41A0-B6A3-5F24E521B21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2542749" y="1469791"/>
                <a:ext cx="60965" cy="54869"/>
              </a:xfrm>
              <a:prstGeom prst="rect">
                <a:avLst/>
              </a:prstGeom>
            </p:spPr>
          </p:pic>
          <p:sp>
            <p:nvSpPr>
              <p:cNvPr id="122" name="TextBox 16">
                <a:extLst>
                  <a:ext uri="{FF2B5EF4-FFF2-40B4-BE49-F238E27FC236}">
                    <a16:creationId xmlns:a16="http://schemas.microsoft.com/office/drawing/2014/main" id="{4E744073-FB4F-460B-9355-B9920930BD9A}"/>
                  </a:ext>
                </a:extLst>
              </p:cNvPr>
              <p:cNvSpPr txBox="1"/>
              <p:nvPr/>
            </p:nvSpPr>
            <p:spPr>
              <a:xfrm>
                <a:off x="1768457" y="1045882"/>
                <a:ext cx="742951" cy="171450"/>
              </a:xfrm>
              <a:prstGeom prst="rect">
                <a:avLst/>
              </a:prstGeom>
              <a:noFill/>
              <a:ln w="9525" cmpd="sng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wrap="square" rtlCol="0" anchor="t"/>
              <a:lstStyle>
                <a:lvl1pPr marL="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sz="850" b="1" dirty="0"/>
                  <a:t>miR-15b-5p</a:t>
                </a:r>
              </a:p>
            </p:txBody>
          </p:sp>
          <p:graphicFrame>
            <p:nvGraphicFramePr>
              <p:cNvPr id="65" name="Object 64">
                <a:extLst>
                  <a:ext uri="{FF2B5EF4-FFF2-40B4-BE49-F238E27FC236}">
                    <a16:creationId xmlns:a16="http://schemas.microsoft.com/office/drawing/2014/main" id="{C6E40DC1-B14C-4AFC-85B2-9D65609B91D3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467974493"/>
                  </p:ext>
                </p:extLst>
              </p:nvPr>
            </p:nvGraphicFramePr>
            <p:xfrm>
              <a:off x="3404296" y="476400"/>
              <a:ext cx="3657600" cy="266065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174" name="Prism 8" r:id="rId12" imgW="3938084" imgH="2863225" progId="Prism8.Document">
                      <p:embed/>
                    </p:oleObj>
                  </mc:Choice>
                  <mc:Fallback>
                    <p:oleObj name="Prism 8" r:id="rId12" imgW="3938084" imgH="2863225" progId="Prism8.Document">
                      <p:embed/>
                      <p:pic>
                        <p:nvPicPr>
                          <p:cNvPr id="241" name="Object 240">
                            <a:extLst>
                              <a:ext uri="{FF2B5EF4-FFF2-40B4-BE49-F238E27FC236}">
                                <a16:creationId xmlns:a16="http://schemas.microsoft.com/office/drawing/2014/main" id="{6322FBD2-6559-430F-B5F9-6F8DB480E0F6}"/>
                              </a:ext>
                            </a:extLst>
                          </p:cNvPr>
                          <p:cNvPicPr/>
                          <p:nvPr/>
                        </p:nvPicPr>
                        <p:blipFill>
                          <a:blip r:embed="rId13"/>
                          <a:stretch>
                            <a:fillRect/>
                          </a:stretch>
                        </p:blipFill>
                        <p:spPr>
                          <a:xfrm>
                            <a:off x="3404296" y="476400"/>
                            <a:ext cx="3657600" cy="2660650"/>
                          </a:xfrm>
                          <a:prstGeom prst="rect">
                            <a:avLst/>
                          </a:prstGeom>
                        </p:spPr>
                      </p:pic>
                    </p:oleObj>
                  </mc:Fallback>
                </mc:AlternateContent>
              </a:graphicData>
            </a:graphic>
          </p:graphicFrame>
          <p:grpSp>
            <p:nvGrpSpPr>
              <p:cNvPr id="66" name="Group 65">
                <a:extLst>
                  <a:ext uri="{FF2B5EF4-FFF2-40B4-BE49-F238E27FC236}">
                    <a16:creationId xmlns:a16="http://schemas.microsoft.com/office/drawing/2014/main" id="{DEFECCE0-33EA-45FC-A6AA-2AAC142A0242}"/>
                  </a:ext>
                </a:extLst>
              </p:cNvPr>
              <p:cNvGrpSpPr/>
              <p:nvPr/>
            </p:nvGrpSpPr>
            <p:grpSpPr>
              <a:xfrm>
                <a:off x="232282" y="229166"/>
                <a:ext cx="5996410" cy="4509740"/>
                <a:chOff x="169674" y="422691"/>
                <a:chExt cx="5996410" cy="4509740"/>
              </a:xfrm>
            </p:grpSpPr>
            <p:grpSp>
              <p:nvGrpSpPr>
                <p:cNvPr id="70" name="Group 69">
                  <a:extLst>
                    <a:ext uri="{FF2B5EF4-FFF2-40B4-BE49-F238E27FC236}">
                      <a16:creationId xmlns:a16="http://schemas.microsoft.com/office/drawing/2014/main" id="{24728624-3B69-4982-98AF-DDC21431BBB7}"/>
                    </a:ext>
                  </a:extLst>
                </p:cNvPr>
                <p:cNvGrpSpPr/>
                <p:nvPr/>
              </p:nvGrpSpPr>
              <p:grpSpPr>
                <a:xfrm>
                  <a:off x="634392" y="1065702"/>
                  <a:ext cx="2735074" cy="1135955"/>
                  <a:chOff x="751124" y="-5091907"/>
                  <a:chExt cx="2735074" cy="1135955"/>
                </a:xfrm>
              </p:grpSpPr>
              <p:sp>
                <p:nvSpPr>
                  <p:cNvPr id="105" name="TextBox 21">
                    <a:extLst>
                      <a:ext uri="{FF2B5EF4-FFF2-40B4-BE49-F238E27FC236}">
                        <a16:creationId xmlns:a16="http://schemas.microsoft.com/office/drawing/2014/main" id="{54B0B07F-614E-4DBE-846C-2C3807B57E43}"/>
                      </a:ext>
                    </a:extLst>
                  </p:cNvPr>
                  <p:cNvSpPr txBox="1"/>
                  <p:nvPr/>
                </p:nvSpPr>
                <p:spPr>
                  <a:xfrm>
                    <a:off x="751124" y="-4629732"/>
                    <a:ext cx="781050" cy="180975"/>
                  </a:xfrm>
                  <a:prstGeom prst="rect">
                    <a:avLst/>
                  </a:prstGeom>
                  <a:noFill/>
                  <a:ln w="9525" cmpd="sng">
                    <a:noFill/>
                  </a:ln>
                </p:spPr>
                <p:style>
                  <a:lnRef idx="0">
                    <a:scrgbClr r="0" g="0" b="0"/>
                  </a:lnRef>
                  <a:fillRef idx="0">
                    <a:scrgbClr r="0" g="0" b="0"/>
                  </a:fillRef>
                  <a:effectRef idx="0">
                    <a:scrgbClr r="0" g="0" b="0"/>
                  </a:effectRef>
                  <a:fontRef idx="minor">
                    <a:schemeClr val="dk1"/>
                  </a:fontRef>
                </p:style>
                <p:txBody>
                  <a:bodyPr wrap="square" rtlCol="0" anchor="t"/>
                  <a:lstStyle>
                    <a:lvl1pPr marL="0" indent="0">
                      <a:defRPr sz="11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indent="0">
                      <a:defRPr sz="11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indent="0">
                      <a:defRPr sz="11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indent="0">
                      <a:defRPr sz="11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indent="0">
                      <a:defRPr sz="11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indent="0">
                      <a:defRPr sz="11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indent="0">
                      <a:defRPr sz="11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indent="0">
                      <a:defRPr sz="11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indent="0">
                      <a:defRPr sz="11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r>
                      <a:rPr lang="en-US" sz="850" b="1" dirty="0">
                        <a:cs typeface="Arial" panose="020B0604020202020204" pitchFamily="34" charset="0"/>
                      </a:rPr>
                      <a:t>miR-181a-3p</a:t>
                    </a:r>
                  </a:p>
                </p:txBody>
              </p:sp>
              <p:grpSp>
                <p:nvGrpSpPr>
                  <p:cNvPr id="106" name="Group 105">
                    <a:extLst>
                      <a:ext uri="{FF2B5EF4-FFF2-40B4-BE49-F238E27FC236}">
                        <a16:creationId xmlns:a16="http://schemas.microsoft.com/office/drawing/2014/main" id="{0FB227FB-6316-4ED3-9071-B620EF72862F}"/>
                      </a:ext>
                    </a:extLst>
                  </p:cNvPr>
                  <p:cNvGrpSpPr/>
                  <p:nvPr/>
                </p:nvGrpSpPr>
                <p:grpSpPr>
                  <a:xfrm>
                    <a:off x="1092890" y="-5091907"/>
                    <a:ext cx="2393308" cy="1135955"/>
                    <a:chOff x="-911649" y="-8405916"/>
                    <a:chExt cx="2393308" cy="1135955"/>
                  </a:xfrm>
                </p:grpSpPr>
                <p:sp>
                  <p:nvSpPr>
                    <p:cNvPr id="107" name="TextBox 2">
                      <a:extLst>
                        <a:ext uri="{FF2B5EF4-FFF2-40B4-BE49-F238E27FC236}">
                          <a16:creationId xmlns:a16="http://schemas.microsoft.com/office/drawing/2014/main" id="{6110BE4C-F994-4D00-9523-EBFC3718D837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640846" y="-8398221"/>
                      <a:ext cx="742951" cy="171450"/>
                    </a:xfrm>
                    <a:prstGeom prst="rect">
                      <a:avLst/>
                    </a:prstGeom>
                    <a:noFill/>
                    <a:ln w="9525" cmpd="sng">
                      <a:noFill/>
                    </a:ln>
                  </p:spPr>
                  <p:style>
                    <a:lnRef idx="0">
                      <a:scrgbClr r="0" g="0" b="0"/>
                    </a:lnRef>
                    <a:fillRef idx="0">
                      <a:scrgbClr r="0" g="0" b="0"/>
                    </a:fillRef>
                    <a:effectRef idx="0">
                      <a:scrgbClr r="0" g="0" b="0"/>
                    </a:effectRef>
                    <a:fontRef idx="minor">
                      <a:schemeClr val="dk1"/>
                    </a:fontRef>
                  </p:style>
                  <p:txBody>
                    <a:bodyPr wrap="square" rtlCol="0" anchor="t"/>
                    <a:lstStyle>
                      <a:lvl1pPr marL="0" indent="0">
                        <a:defRPr sz="11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indent="0">
                        <a:defRPr sz="11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indent="0">
                        <a:defRPr sz="11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indent="0">
                        <a:defRPr sz="11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indent="0">
                        <a:defRPr sz="11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indent="0">
                        <a:defRPr sz="11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indent="0">
                        <a:defRPr sz="11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indent="0">
                        <a:defRPr sz="11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indent="0">
                        <a:defRPr sz="11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r>
                        <a:rPr lang="en-US" sz="850" b="1" dirty="0"/>
                        <a:t>miR-451a</a:t>
                      </a:r>
                    </a:p>
                  </p:txBody>
                </p:sp>
                <p:sp>
                  <p:nvSpPr>
                    <p:cNvPr id="110" name="TextBox 12">
                      <a:extLst>
                        <a:ext uri="{FF2B5EF4-FFF2-40B4-BE49-F238E27FC236}">
                          <a16:creationId xmlns:a16="http://schemas.microsoft.com/office/drawing/2014/main" id="{E519500A-B5D7-4D0B-A324-46E037BC1F5F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738708" y="-7725703"/>
                      <a:ext cx="742951" cy="171450"/>
                    </a:xfrm>
                    <a:prstGeom prst="rect">
                      <a:avLst/>
                    </a:prstGeom>
                    <a:noFill/>
                    <a:ln w="9525" cmpd="sng">
                      <a:noFill/>
                    </a:ln>
                  </p:spPr>
                  <p:style>
                    <a:lnRef idx="0">
                      <a:scrgbClr r="0" g="0" b="0"/>
                    </a:lnRef>
                    <a:fillRef idx="0">
                      <a:scrgbClr r="0" g="0" b="0"/>
                    </a:fillRef>
                    <a:effectRef idx="0">
                      <a:scrgbClr r="0" g="0" b="0"/>
                    </a:effectRef>
                    <a:fontRef idx="minor">
                      <a:schemeClr val="dk1"/>
                    </a:fontRef>
                  </p:style>
                  <p:txBody>
                    <a:bodyPr wrap="square" rtlCol="0" anchor="t"/>
                    <a:lstStyle>
                      <a:lvl1pPr marL="0" indent="0">
                        <a:defRPr sz="11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indent="0">
                        <a:defRPr sz="11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indent="0">
                        <a:defRPr sz="11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indent="0">
                        <a:defRPr sz="11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indent="0">
                        <a:defRPr sz="11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indent="0">
                        <a:defRPr sz="11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indent="0">
                        <a:defRPr sz="11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indent="0">
                        <a:defRPr sz="11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indent="0">
                        <a:defRPr sz="11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r>
                        <a:rPr lang="en-US" sz="850" b="1" dirty="0"/>
                        <a:t>miR-96-5p</a:t>
                      </a:r>
                    </a:p>
                  </p:txBody>
                </p:sp>
                <p:sp>
                  <p:nvSpPr>
                    <p:cNvPr id="111" name="TextBox 16">
                      <a:extLst>
                        <a:ext uri="{FF2B5EF4-FFF2-40B4-BE49-F238E27FC236}">
                          <a16:creationId xmlns:a16="http://schemas.microsoft.com/office/drawing/2014/main" id="{599C1474-B55C-42CF-ABAD-1BB5D7B4D30B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69143" y="-8405916"/>
                      <a:ext cx="742951" cy="171450"/>
                    </a:xfrm>
                    <a:prstGeom prst="rect">
                      <a:avLst/>
                    </a:prstGeom>
                    <a:noFill/>
                    <a:ln w="9525" cmpd="sng">
                      <a:noFill/>
                    </a:ln>
                  </p:spPr>
                  <p:style>
                    <a:lnRef idx="0">
                      <a:scrgbClr r="0" g="0" b="0"/>
                    </a:lnRef>
                    <a:fillRef idx="0">
                      <a:scrgbClr r="0" g="0" b="0"/>
                    </a:fillRef>
                    <a:effectRef idx="0">
                      <a:scrgbClr r="0" g="0" b="0"/>
                    </a:effectRef>
                    <a:fontRef idx="minor">
                      <a:schemeClr val="dk1"/>
                    </a:fontRef>
                  </p:style>
                  <p:txBody>
                    <a:bodyPr wrap="square" rtlCol="0" anchor="t"/>
                    <a:lstStyle>
                      <a:lvl1pPr marL="0" indent="0">
                        <a:defRPr sz="11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indent="0">
                        <a:defRPr sz="11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indent="0">
                        <a:defRPr sz="11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indent="0">
                        <a:defRPr sz="11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indent="0">
                        <a:defRPr sz="11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indent="0">
                        <a:defRPr sz="11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indent="0">
                        <a:defRPr sz="11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indent="0">
                        <a:defRPr sz="11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indent="0">
                        <a:defRPr sz="11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r>
                        <a:rPr lang="en-US" sz="850" b="1" dirty="0"/>
                        <a:t>miR-16-5p</a:t>
                      </a:r>
                    </a:p>
                  </p:txBody>
                </p:sp>
                <p:sp>
                  <p:nvSpPr>
                    <p:cNvPr id="112" name="TextBox 17">
                      <a:extLst>
                        <a:ext uri="{FF2B5EF4-FFF2-40B4-BE49-F238E27FC236}">
                          <a16:creationId xmlns:a16="http://schemas.microsoft.com/office/drawing/2014/main" id="{95C7DEB5-09B7-4E9A-8EF7-4D0354C0C6CD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567392" y="-7903538"/>
                      <a:ext cx="838200" cy="209550"/>
                    </a:xfrm>
                    <a:prstGeom prst="rect">
                      <a:avLst/>
                    </a:prstGeom>
                    <a:noFill/>
                    <a:ln w="9525" cmpd="sng">
                      <a:noFill/>
                    </a:ln>
                  </p:spPr>
                  <p:style>
                    <a:lnRef idx="0">
                      <a:scrgbClr r="0" g="0" b="0"/>
                    </a:lnRef>
                    <a:fillRef idx="0">
                      <a:scrgbClr r="0" g="0" b="0"/>
                    </a:fillRef>
                    <a:effectRef idx="0">
                      <a:scrgbClr r="0" g="0" b="0"/>
                    </a:effectRef>
                    <a:fontRef idx="minor">
                      <a:schemeClr val="dk1"/>
                    </a:fontRef>
                  </p:style>
                  <p:txBody>
                    <a:bodyPr wrap="square" rtlCol="0" anchor="t"/>
                    <a:lstStyle>
                      <a:lvl1pPr marL="0" indent="0">
                        <a:defRPr sz="11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indent="0">
                        <a:defRPr sz="11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indent="0">
                        <a:defRPr sz="11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indent="0">
                        <a:defRPr sz="11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indent="0">
                        <a:defRPr sz="11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indent="0">
                        <a:defRPr sz="11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indent="0">
                        <a:defRPr sz="11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indent="0">
                        <a:defRPr sz="11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indent="0">
                        <a:defRPr sz="11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r>
                        <a:rPr lang="en-US" sz="850" b="1" dirty="0"/>
                        <a:t>miR-182-5p</a:t>
                      </a:r>
                    </a:p>
                    <a:p>
                      <a:endParaRPr lang="en-US" sz="850" b="1" dirty="0"/>
                    </a:p>
                  </p:txBody>
                </p:sp>
                <p:sp>
                  <p:nvSpPr>
                    <p:cNvPr id="113" name="TextBox 18">
                      <a:extLst>
                        <a:ext uri="{FF2B5EF4-FFF2-40B4-BE49-F238E27FC236}">
                          <a16:creationId xmlns:a16="http://schemas.microsoft.com/office/drawing/2014/main" id="{74364E71-7B3B-46B1-BA1A-F37AC4CE9236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292222" y="-8141894"/>
                      <a:ext cx="742951" cy="171450"/>
                    </a:xfrm>
                    <a:prstGeom prst="rect">
                      <a:avLst/>
                    </a:prstGeom>
                    <a:noFill/>
                    <a:ln w="9525" cmpd="sng">
                      <a:noFill/>
                    </a:ln>
                  </p:spPr>
                  <p:style>
                    <a:lnRef idx="0">
                      <a:scrgbClr r="0" g="0" b="0"/>
                    </a:lnRef>
                    <a:fillRef idx="0">
                      <a:scrgbClr r="0" g="0" b="0"/>
                    </a:fillRef>
                    <a:effectRef idx="0">
                      <a:scrgbClr r="0" g="0" b="0"/>
                    </a:effectRef>
                    <a:fontRef idx="minor">
                      <a:schemeClr val="dk1"/>
                    </a:fontRef>
                  </p:style>
                  <p:txBody>
                    <a:bodyPr wrap="square" rtlCol="0" anchor="t"/>
                    <a:lstStyle>
                      <a:lvl1pPr marL="0" indent="0">
                        <a:defRPr sz="11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indent="0">
                        <a:defRPr sz="11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indent="0">
                        <a:defRPr sz="11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indent="0">
                        <a:defRPr sz="11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indent="0">
                        <a:defRPr sz="11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indent="0">
                        <a:defRPr sz="11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indent="0">
                        <a:defRPr sz="11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indent="0">
                        <a:defRPr sz="11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indent="0">
                        <a:defRPr sz="11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r>
                        <a:rPr lang="en-US" sz="850" b="1" dirty="0"/>
                        <a:t>miR-22-3p</a:t>
                      </a:r>
                    </a:p>
                  </p:txBody>
                </p:sp>
                <p:sp>
                  <p:nvSpPr>
                    <p:cNvPr id="114" name="TextBox 19">
                      <a:extLst>
                        <a:ext uri="{FF2B5EF4-FFF2-40B4-BE49-F238E27FC236}">
                          <a16:creationId xmlns:a16="http://schemas.microsoft.com/office/drawing/2014/main" id="{953F4921-A046-47A5-AA44-879BD6B7EE6D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-911649" y="-8137507"/>
                      <a:ext cx="742951" cy="171450"/>
                    </a:xfrm>
                    <a:prstGeom prst="rect">
                      <a:avLst/>
                    </a:prstGeom>
                    <a:noFill/>
                    <a:ln w="9525" cmpd="sng">
                      <a:noFill/>
                    </a:ln>
                  </p:spPr>
                  <p:style>
                    <a:lnRef idx="0">
                      <a:scrgbClr r="0" g="0" b="0"/>
                    </a:lnRef>
                    <a:fillRef idx="0">
                      <a:scrgbClr r="0" g="0" b="0"/>
                    </a:fillRef>
                    <a:effectRef idx="0">
                      <a:scrgbClr r="0" g="0" b="0"/>
                    </a:effectRef>
                    <a:fontRef idx="minor">
                      <a:schemeClr val="dk1"/>
                    </a:fontRef>
                  </p:style>
                  <p:txBody>
                    <a:bodyPr wrap="square" rtlCol="0" anchor="t"/>
                    <a:lstStyle>
                      <a:lvl1pPr marL="0" indent="0">
                        <a:defRPr sz="11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indent="0">
                        <a:defRPr sz="11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indent="0">
                        <a:defRPr sz="11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indent="0">
                        <a:defRPr sz="11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indent="0">
                        <a:defRPr sz="11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indent="0">
                        <a:defRPr sz="11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indent="0">
                        <a:defRPr sz="11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indent="0">
                        <a:defRPr sz="11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indent="0">
                        <a:defRPr sz="11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r>
                        <a:rPr lang="en-US" sz="850" b="1" dirty="0"/>
                        <a:t>miR-222-3p</a:t>
                      </a:r>
                    </a:p>
                  </p:txBody>
                </p:sp>
                <p:sp>
                  <p:nvSpPr>
                    <p:cNvPr id="115" name="TextBox 20">
                      <a:extLst>
                        <a:ext uri="{FF2B5EF4-FFF2-40B4-BE49-F238E27FC236}">
                          <a16:creationId xmlns:a16="http://schemas.microsoft.com/office/drawing/2014/main" id="{1AF60F99-B7E3-4904-9886-CC1342610395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-521703" y="-7971770"/>
                      <a:ext cx="742951" cy="171450"/>
                    </a:xfrm>
                    <a:prstGeom prst="rect">
                      <a:avLst/>
                    </a:prstGeom>
                    <a:noFill/>
                    <a:ln w="9525" cmpd="sng">
                      <a:noFill/>
                    </a:ln>
                  </p:spPr>
                  <p:style>
                    <a:lnRef idx="0">
                      <a:scrgbClr r="0" g="0" b="0"/>
                    </a:lnRef>
                    <a:fillRef idx="0">
                      <a:scrgbClr r="0" g="0" b="0"/>
                    </a:fillRef>
                    <a:effectRef idx="0">
                      <a:scrgbClr r="0" g="0" b="0"/>
                    </a:effectRef>
                    <a:fontRef idx="minor">
                      <a:schemeClr val="dk1"/>
                    </a:fontRef>
                  </p:style>
                  <p:txBody>
                    <a:bodyPr wrap="square" rtlCol="0" anchor="t"/>
                    <a:lstStyle>
                      <a:lvl1pPr marL="0" indent="0">
                        <a:defRPr sz="11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indent="0">
                        <a:defRPr sz="11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indent="0">
                        <a:defRPr sz="11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indent="0">
                        <a:defRPr sz="11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indent="0">
                        <a:defRPr sz="11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indent="0">
                        <a:defRPr sz="11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indent="0">
                        <a:defRPr sz="11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indent="0">
                        <a:defRPr sz="11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indent="0">
                        <a:defRPr sz="11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r>
                        <a:rPr lang="en-US" sz="850" b="1" dirty="0"/>
                        <a:t>miR-221-3p</a:t>
                      </a:r>
                    </a:p>
                  </p:txBody>
                </p:sp>
                <p:sp>
                  <p:nvSpPr>
                    <p:cNvPr id="116" name="TextBox 22">
                      <a:extLst>
                        <a:ext uri="{FF2B5EF4-FFF2-40B4-BE49-F238E27FC236}">
                          <a16:creationId xmlns:a16="http://schemas.microsoft.com/office/drawing/2014/main" id="{E48058D9-5EE7-4021-8907-42F15E915514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-846234" y="-7717572"/>
                      <a:ext cx="742951" cy="171450"/>
                    </a:xfrm>
                    <a:prstGeom prst="rect">
                      <a:avLst/>
                    </a:prstGeom>
                    <a:noFill/>
                    <a:ln w="9525" cmpd="sng">
                      <a:noFill/>
                    </a:ln>
                  </p:spPr>
                  <p:style>
                    <a:lnRef idx="0">
                      <a:scrgbClr r="0" g="0" b="0"/>
                    </a:lnRef>
                    <a:fillRef idx="0">
                      <a:scrgbClr r="0" g="0" b="0"/>
                    </a:fillRef>
                    <a:effectRef idx="0">
                      <a:scrgbClr r="0" g="0" b="0"/>
                    </a:effectRef>
                    <a:fontRef idx="minor">
                      <a:schemeClr val="dk1"/>
                    </a:fontRef>
                  </p:style>
                  <p:txBody>
                    <a:bodyPr wrap="square" rtlCol="0" anchor="t"/>
                    <a:lstStyle>
                      <a:lvl1pPr marL="0" indent="0">
                        <a:defRPr sz="11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indent="0">
                        <a:defRPr sz="11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indent="0">
                        <a:defRPr sz="11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indent="0">
                        <a:defRPr sz="11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indent="0">
                        <a:defRPr sz="11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indent="0">
                        <a:defRPr sz="11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indent="0">
                        <a:defRPr sz="11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indent="0">
                        <a:defRPr sz="11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indent="0">
                        <a:defRPr sz="11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r>
                        <a:rPr lang="en-US" sz="850" b="1" dirty="0"/>
                        <a:t>miR-223-5p</a:t>
                      </a:r>
                    </a:p>
                  </p:txBody>
                </p:sp>
                <p:sp>
                  <p:nvSpPr>
                    <p:cNvPr id="117" name="TextBox 23">
                      <a:extLst>
                        <a:ext uri="{FF2B5EF4-FFF2-40B4-BE49-F238E27FC236}">
                          <a16:creationId xmlns:a16="http://schemas.microsoft.com/office/drawing/2014/main" id="{65503BEC-98C1-4A4B-904A-591D920BA494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516261" y="-7441411"/>
                      <a:ext cx="838200" cy="171450"/>
                    </a:xfrm>
                    <a:prstGeom prst="rect">
                      <a:avLst/>
                    </a:prstGeom>
                    <a:noFill/>
                    <a:ln w="9525" cmpd="sng">
                      <a:noFill/>
                    </a:ln>
                  </p:spPr>
                  <p:style>
                    <a:lnRef idx="0">
                      <a:scrgbClr r="0" g="0" b="0"/>
                    </a:lnRef>
                    <a:fillRef idx="0">
                      <a:scrgbClr r="0" g="0" b="0"/>
                    </a:fillRef>
                    <a:effectRef idx="0">
                      <a:scrgbClr r="0" g="0" b="0"/>
                    </a:effectRef>
                    <a:fontRef idx="minor">
                      <a:schemeClr val="dk1"/>
                    </a:fontRef>
                  </p:style>
                  <p:txBody>
                    <a:bodyPr wrap="square" rtlCol="0" anchor="t"/>
                    <a:lstStyle>
                      <a:lvl1pPr marL="0" indent="0">
                        <a:defRPr sz="11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indent="0">
                        <a:defRPr sz="11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indent="0">
                        <a:defRPr sz="11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indent="0">
                        <a:defRPr sz="11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indent="0">
                        <a:defRPr sz="11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indent="0">
                        <a:defRPr sz="11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indent="0">
                        <a:defRPr sz="11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indent="0">
                        <a:defRPr sz="11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indent="0">
                        <a:defRPr sz="11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r>
                        <a:rPr lang="en-US" sz="850" b="1" dirty="0"/>
                        <a:t>miR-4732-3p</a:t>
                      </a:r>
                    </a:p>
                  </p:txBody>
                </p:sp>
              </p:grpSp>
            </p:grpSp>
            <p:grpSp>
              <p:nvGrpSpPr>
                <p:cNvPr id="71" name="Group 70">
                  <a:extLst>
                    <a:ext uri="{FF2B5EF4-FFF2-40B4-BE49-F238E27FC236}">
                      <a16:creationId xmlns:a16="http://schemas.microsoft.com/office/drawing/2014/main" id="{113A41CB-A4A5-4699-8A57-5FA5F7FB02B0}"/>
                    </a:ext>
                  </a:extLst>
                </p:cNvPr>
                <p:cNvGrpSpPr/>
                <p:nvPr/>
              </p:nvGrpSpPr>
              <p:grpSpPr>
                <a:xfrm>
                  <a:off x="4351500" y="1053086"/>
                  <a:ext cx="1799838" cy="1146141"/>
                  <a:chOff x="2106448" y="-5855351"/>
                  <a:chExt cx="1799838" cy="1146141"/>
                </a:xfrm>
              </p:grpSpPr>
              <p:sp>
                <p:nvSpPr>
                  <p:cNvPr id="91" name="TextBox 3">
                    <a:extLst>
                      <a:ext uri="{FF2B5EF4-FFF2-40B4-BE49-F238E27FC236}">
                        <a16:creationId xmlns:a16="http://schemas.microsoft.com/office/drawing/2014/main" id="{2F4705C4-C4A5-41E3-969A-7E01476117F2}"/>
                      </a:ext>
                    </a:extLst>
                  </p:cNvPr>
                  <p:cNvSpPr txBox="1"/>
                  <p:nvPr/>
                </p:nvSpPr>
                <p:spPr>
                  <a:xfrm>
                    <a:off x="3163335" y="-5855351"/>
                    <a:ext cx="742951" cy="154305"/>
                  </a:xfrm>
                  <a:prstGeom prst="rect">
                    <a:avLst/>
                  </a:prstGeom>
                  <a:noFill/>
                  <a:ln w="9525" cmpd="sng">
                    <a:noFill/>
                  </a:ln>
                </p:spPr>
                <p:style>
                  <a:lnRef idx="0">
                    <a:scrgbClr r="0" g="0" b="0"/>
                  </a:lnRef>
                  <a:fillRef idx="0">
                    <a:scrgbClr r="0" g="0" b="0"/>
                  </a:fillRef>
                  <a:effectRef idx="0">
                    <a:scrgbClr r="0" g="0" b="0"/>
                  </a:effectRef>
                  <a:fontRef idx="minor">
                    <a:schemeClr val="dk1"/>
                  </a:fontRef>
                </p:style>
                <p:txBody>
                  <a:bodyPr wrap="square" rtlCol="0" anchor="t"/>
                  <a:lstStyle>
                    <a:lvl1pPr marL="0" indent="0">
                      <a:defRPr sz="11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indent="0">
                      <a:defRPr sz="11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indent="0">
                      <a:defRPr sz="11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indent="0">
                      <a:defRPr sz="11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indent="0">
                      <a:defRPr sz="11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indent="0">
                      <a:defRPr sz="11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indent="0">
                      <a:defRPr sz="11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indent="0">
                      <a:defRPr sz="11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indent="0">
                      <a:defRPr sz="11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r>
                      <a:rPr lang="en-US" sz="850" b="1" dirty="0"/>
                      <a:t>miR-451a</a:t>
                    </a:r>
                  </a:p>
                </p:txBody>
              </p:sp>
              <p:sp>
                <p:nvSpPr>
                  <p:cNvPr id="93" name="TextBox 7">
                    <a:extLst>
                      <a:ext uri="{FF2B5EF4-FFF2-40B4-BE49-F238E27FC236}">
                        <a16:creationId xmlns:a16="http://schemas.microsoft.com/office/drawing/2014/main" id="{C4B7AD85-D49E-467E-823D-C95036656113}"/>
                      </a:ext>
                    </a:extLst>
                  </p:cNvPr>
                  <p:cNvSpPr txBox="1"/>
                  <p:nvPr/>
                </p:nvSpPr>
                <p:spPr>
                  <a:xfrm>
                    <a:off x="2106448" y="-4863515"/>
                    <a:ext cx="742951" cy="154305"/>
                  </a:xfrm>
                  <a:prstGeom prst="rect">
                    <a:avLst/>
                  </a:prstGeom>
                  <a:noFill/>
                  <a:ln w="9525" cmpd="sng">
                    <a:noFill/>
                  </a:ln>
                </p:spPr>
                <p:style>
                  <a:lnRef idx="0">
                    <a:scrgbClr r="0" g="0" b="0"/>
                  </a:lnRef>
                  <a:fillRef idx="0">
                    <a:scrgbClr r="0" g="0" b="0"/>
                  </a:fillRef>
                  <a:effectRef idx="0">
                    <a:scrgbClr r="0" g="0" b="0"/>
                  </a:effectRef>
                  <a:fontRef idx="minor">
                    <a:schemeClr val="dk1"/>
                  </a:fontRef>
                </p:style>
                <p:txBody>
                  <a:bodyPr wrap="square" rtlCol="0" anchor="t"/>
                  <a:lstStyle>
                    <a:lvl1pPr marL="0" indent="0">
                      <a:defRPr sz="11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indent="0">
                      <a:defRPr sz="11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indent="0">
                      <a:defRPr sz="11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indent="0">
                      <a:defRPr sz="11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indent="0">
                      <a:defRPr sz="11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indent="0">
                      <a:defRPr sz="11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indent="0">
                      <a:defRPr sz="11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indent="0">
                      <a:defRPr sz="11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indent="0">
                      <a:defRPr sz="11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r>
                      <a:rPr lang="en-US" sz="850" b="1" dirty="0"/>
                      <a:t>miR-96-5p</a:t>
                    </a:r>
                  </a:p>
                </p:txBody>
              </p:sp>
            </p:grpSp>
            <p:sp>
              <p:nvSpPr>
                <p:cNvPr id="72" name="TextBox 13">
                  <a:extLst>
                    <a:ext uri="{FF2B5EF4-FFF2-40B4-BE49-F238E27FC236}">
                      <a16:creationId xmlns:a16="http://schemas.microsoft.com/office/drawing/2014/main" id="{400ACD75-291A-49B2-A0C9-2E59135E228C}"/>
                    </a:ext>
                  </a:extLst>
                </p:cNvPr>
                <p:cNvSpPr txBox="1"/>
                <p:nvPr/>
              </p:nvSpPr>
              <p:spPr>
                <a:xfrm>
                  <a:off x="5346934" y="2266506"/>
                  <a:ext cx="819150" cy="171450"/>
                </a:xfrm>
                <a:prstGeom prst="rect">
                  <a:avLst/>
                </a:prstGeom>
                <a:noFill/>
                <a:ln w="9525" cmpd="sng">
                  <a:noFill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dk1"/>
                </a:fontRef>
              </p:style>
              <p:txBody>
                <a:bodyPr wrap="square" rtlCol="0" anchor="t"/>
                <a:lstStyle>
                  <a:lvl1pPr marL="0" indent="0">
                    <a:defRPr sz="11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indent="0">
                    <a:defRPr sz="11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indent="0">
                    <a:defRPr sz="11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indent="0">
                    <a:defRPr sz="11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indent="0">
                    <a:defRPr sz="11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indent="0">
                    <a:defRPr sz="11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indent="0">
                    <a:defRPr sz="11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indent="0">
                    <a:defRPr sz="11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indent="0">
                    <a:defRPr sz="11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r>
                    <a:rPr lang="en-US" sz="850" b="1" dirty="0"/>
                    <a:t>miR-181a-3p</a:t>
                  </a:r>
                </a:p>
              </p:txBody>
            </p:sp>
            <p:grpSp>
              <p:nvGrpSpPr>
                <p:cNvPr id="73" name="Group 72">
                  <a:extLst>
                    <a:ext uri="{FF2B5EF4-FFF2-40B4-BE49-F238E27FC236}">
                      <a16:creationId xmlns:a16="http://schemas.microsoft.com/office/drawing/2014/main" id="{FE7E7AEB-B999-4DF3-810C-C156268F2CA2}"/>
                    </a:ext>
                  </a:extLst>
                </p:cNvPr>
                <p:cNvGrpSpPr/>
                <p:nvPr/>
              </p:nvGrpSpPr>
              <p:grpSpPr>
                <a:xfrm>
                  <a:off x="937116" y="3876979"/>
                  <a:ext cx="2464211" cy="1055452"/>
                  <a:chOff x="937116" y="4285539"/>
                  <a:chExt cx="2464211" cy="1055452"/>
                </a:xfrm>
              </p:grpSpPr>
              <p:sp>
                <p:nvSpPr>
                  <p:cNvPr id="78" name="TextBox 10">
                    <a:extLst>
                      <a:ext uri="{FF2B5EF4-FFF2-40B4-BE49-F238E27FC236}">
                        <a16:creationId xmlns:a16="http://schemas.microsoft.com/office/drawing/2014/main" id="{D0453B82-F0C2-469E-A222-E2196CE40510}"/>
                      </a:ext>
                    </a:extLst>
                  </p:cNvPr>
                  <p:cNvSpPr txBox="1"/>
                  <p:nvPr/>
                </p:nvSpPr>
                <p:spPr>
                  <a:xfrm>
                    <a:off x="2497772" y="4311350"/>
                    <a:ext cx="781052" cy="184986"/>
                  </a:xfrm>
                  <a:prstGeom prst="rect">
                    <a:avLst/>
                  </a:prstGeom>
                  <a:noFill/>
                  <a:ln w="9525" cmpd="sng">
                    <a:noFill/>
                  </a:ln>
                </p:spPr>
                <p:style>
                  <a:lnRef idx="0">
                    <a:scrgbClr r="0" g="0" b="0"/>
                  </a:lnRef>
                  <a:fillRef idx="0">
                    <a:scrgbClr r="0" g="0" b="0"/>
                  </a:fillRef>
                  <a:effectRef idx="0">
                    <a:scrgbClr r="0" g="0" b="0"/>
                  </a:effectRef>
                  <a:fontRef idx="minor">
                    <a:schemeClr val="dk1"/>
                  </a:fontRef>
                </p:style>
                <p:txBody>
                  <a:bodyPr wrap="square" rtlCol="0" anchor="t"/>
                  <a:lstStyle>
                    <a:lvl1pPr marL="0" indent="0">
                      <a:defRPr sz="11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indent="0">
                      <a:defRPr sz="11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indent="0">
                      <a:defRPr sz="11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indent="0">
                      <a:defRPr sz="11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indent="0">
                      <a:defRPr sz="11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indent="0">
                      <a:defRPr sz="11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indent="0">
                      <a:defRPr sz="11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indent="0">
                      <a:defRPr sz="11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indent="0">
                      <a:defRPr sz="11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r>
                      <a:rPr lang="en-US" sz="850" b="1" dirty="0"/>
                      <a:t>miR-451a</a:t>
                    </a:r>
                  </a:p>
                </p:txBody>
              </p:sp>
              <p:grpSp>
                <p:nvGrpSpPr>
                  <p:cNvPr id="79" name="Group 78">
                    <a:extLst>
                      <a:ext uri="{FF2B5EF4-FFF2-40B4-BE49-F238E27FC236}">
                        <a16:creationId xmlns:a16="http://schemas.microsoft.com/office/drawing/2014/main" id="{EDCAC68C-68D7-4CF8-B60B-ACBF3E5D049A}"/>
                      </a:ext>
                    </a:extLst>
                  </p:cNvPr>
                  <p:cNvGrpSpPr/>
                  <p:nvPr/>
                </p:nvGrpSpPr>
                <p:grpSpPr>
                  <a:xfrm>
                    <a:off x="937116" y="4285539"/>
                    <a:ext cx="2464211" cy="1055452"/>
                    <a:chOff x="1472424" y="1972055"/>
                    <a:chExt cx="2464211" cy="1055452"/>
                  </a:xfrm>
                </p:grpSpPr>
                <p:sp>
                  <p:nvSpPr>
                    <p:cNvPr id="81" name="TextBox 4">
                      <a:extLst>
                        <a:ext uri="{FF2B5EF4-FFF2-40B4-BE49-F238E27FC236}">
                          <a16:creationId xmlns:a16="http://schemas.microsoft.com/office/drawing/2014/main" id="{12111A10-91F0-496E-833B-A51A21D8E2EE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2383268" y="1972055"/>
                      <a:ext cx="781052" cy="184986"/>
                    </a:xfrm>
                    <a:prstGeom prst="rect">
                      <a:avLst/>
                    </a:prstGeom>
                    <a:noFill/>
                    <a:ln w="9525" cmpd="sng">
                      <a:noFill/>
                    </a:ln>
                  </p:spPr>
                  <p:style>
                    <a:lnRef idx="0">
                      <a:scrgbClr r="0" g="0" b="0"/>
                    </a:lnRef>
                    <a:fillRef idx="0">
                      <a:scrgbClr r="0" g="0" b="0"/>
                    </a:fillRef>
                    <a:effectRef idx="0">
                      <a:scrgbClr r="0" g="0" b="0"/>
                    </a:effectRef>
                    <a:fontRef idx="minor">
                      <a:schemeClr val="dk1"/>
                    </a:fontRef>
                  </p:style>
                  <p:txBody>
                    <a:bodyPr wrap="square" rtlCol="0" anchor="t"/>
                    <a:lstStyle>
                      <a:lvl1pPr marL="0" indent="0">
                        <a:defRPr sz="11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indent="0">
                        <a:defRPr sz="11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indent="0">
                        <a:defRPr sz="11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indent="0">
                        <a:defRPr sz="11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indent="0">
                        <a:defRPr sz="11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indent="0">
                        <a:defRPr sz="11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indent="0">
                        <a:defRPr sz="11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indent="0">
                        <a:defRPr sz="11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indent="0">
                        <a:defRPr sz="11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r>
                        <a:rPr lang="en-US" sz="850" b="1" dirty="0"/>
                        <a:t>miR-16-5p</a:t>
                      </a:r>
                    </a:p>
                  </p:txBody>
                </p:sp>
                <p:sp>
                  <p:nvSpPr>
                    <p:cNvPr id="82" name="TextBox 5">
                      <a:extLst>
                        <a:ext uri="{FF2B5EF4-FFF2-40B4-BE49-F238E27FC236}">
                          <a16:creationId xmlns:a16="http://schemas.microsoft.com/office/drawing/2014/main" id="{716252CF-39FE-4DDA-8B56-A90ECEE85F4B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3093922" y="2863075"/>
                      <a:ext cx="842713" cy="164432"/>
                    </a:xfrm>
                    <a:prstGeom prst="rect">
                      <a:avLst/>
                    </a:prstGeom>
                    <a:noFill/>
                    <a:ln w="9525" cmpd="sng">
                      <a:noFill/>
                    </a:ln>
                  </p:spPr>
                  <p:style>
                    <a:lnRef idx="0">
                      <a:scrgbClr r="0" g="0" b="0"/>
                    </a:lnRef>
                    <a:fillRef idx="0">
                      <a:scrgbClr r="0" g="0" b="0"/>
                    </a:fillRef>
                    <a:effectRef idx="0">
                      <a:scrgbClr r="0" g="0" b="0"/>
                    </a:effectRef>
                    <a:fontRef idx="minor">
                      <a:schemeClr val="dk1"/>
                    </a:fontRef>
                  </p:style>
                  <p:txBody>
                    <a:bodyPr wrap="square" rtlCol="0" anchor="t"/>
                    <a:lstStyle>
                      <a:lvl1pPr marL="0" indent="0">
                        <a:defRPr sz="11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indent="0">
                        <a:defRPr sz="11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indent="0">
                        <a:defRPr sz="11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indent="0">
                        <a:defRPr sz="11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indent="0">
                        <a:defRPr sz="11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indent="0">
                        <a:defRPr sz="11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indent="0">
                        <a:defRPr sz="11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indent="0">
                        <a:defRPr sz="11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indent="0">
                        <a:defRPr sz="11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r>
                        <a:rPr lang="en-US" sz="850" b="1" dirty="0"/>
                        <a:t>miR-4732-3p</a:t>
                      </a:r>
                    </a:p>
                  </p:txBody>
                </p:sp>
                <p:sp>
                  <p:nvSpPr>
                    <p:cNvPr id="84" name="TextBox 9">
                      <a:extLst>
                        <a:ext uri="{FF2B5EF4-FFF2-40B4-BE49-F238E27FC236}">
                          <a16:creationId xmlns:a16="http://schemas.microsoft.com/office/drawing/2014/main" id="{F1805535-7088-4384-BE34-4ABA797E915A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1472424" y="2623069"/>
                      <a:ext cx="852990" cy="215817"/>
                    </a:xfrm>
                    <a:prstGeom prst="rect">
                      <a:avLst/>
                    </a:prstGeom>
                    <a:noFill/>
                    <a:ln w="9525" cmpd="sng">
                      <a:noFill/>
                    </a:ln>
                  </p:spPr>
                  <p:style>
                    <a:lnRef idx="0">
                      <a:scrgbClr r="0" g="0" b="0"/>
                    </a:lnRef>
                    <a:fillRef idx="0">
                      <a:scrgbClr r="0" g="0" b="0"/>
                    </a:fillRef>
                    <a:effectRef idx="0">
                      <a:scrgbClr r="0" g="0" b="0"/>
                    </a:effectRef>
                    <a:fontRef idx="minor">
                      <a:schemeClr val="dk1"/>
                    </a:fontRef>
                  </p:style>
                  <p:txBody>
                    <a:bodyPr wrap="square" rtlCol="0" anchor="t"/>
                    <a:lstStyle>
                      <a:lvl1pPr marL="0" indent="0">
                        <a:defRPr sz="11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indent="0">
                        <a:defRPr sz="11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indent="0">
                        <a:defRPr sz="11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indent="0">
                        <a:defRPr sz="11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indent="0">
                        <a:defRPr sz="11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indent="0">
                        <a:defRPr sz="11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indent="0">
                        <a:defRPr sz="11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indent="0">
                        <a:defRPr sz="11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indent="0">
                        <a:defRPr sz="11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r>
                        <a:rPr lang="en-US" sz="850" b="1" dirty="0"/>
                        <a:t>miR-181a-3p</a:t>
                      </a:r>
                    </a:p>
                  </p:txBody>
                </p:sp>
                <p:sp>
                  <p:nvSpPr>
                    <p:cNvPr id="87" name="TextBox 14">
                      <a:extLst>
                        <a:ext uri="{FF2B5EF4-FFF2-40B4-BE49-F238E27FC236}">
                          <a16:creationId xmlns:a16="http://schemas.microsoft.com/office/drawing/2014/main" id="{A134113A-1452-44B3-8F20-29F389E2055B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2734227" y="2394708"/>
                      <a:ext cx="781052" cy="184986"/>
                    </a:xfrm>
                    <a:prstGeom prst="rect">
                      <a:avLst/>
                    </a:prstGeom>
                    <a:noFill/>
                    <a:ln w="9525" cmpd="sng">
                      <a:noFill/>
                    </a:ln>
                  </p:spPr>
                  <p:style>
                    <a:lnRef idx="0">
                      <a:scrgbClr r="0" g="0" b="0"/>
                    </a:lnRef>
                    <a:fillRef idx="0">
                      <a:scrgbClr r="0" g="0" b="0"/>
                    </a:fillRef>
                    <a:effectRef idx="0">
                      <a:scrgbClr r="0" g="0" b="0"/>
                    </a:effectRef>
                    <a:fontRef idx="minor">
                      <a:schemeClr val="dk1"/>
                    </a:fontRef>
                  </p:style>
                  <p:txBody>
                    <a:bodyPr wrap="square" rtlCol="0" anchor="t"/>
                    <a:lstStyle>
                      <a:lvl1pPr marL="0" indent="0">
                        <a:defRPr sz="11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indent="0">
                        <a:defRPr sz="11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indent="0">
                        <a:defRPr sz="11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indent="0">
                        <a:defRPr sz="11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indent="0">
                        <a:defRPr sz="11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indent="0">
                        <a:defRPr sz="11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indent="0">
                        <a:defRPr sz="11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indent="0">
                        <a:defRPr sz="11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indent="0">
                        <a:defRPr sz="11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r>
                        <a:rPr lang="en-US" sz="850" b="1" dirty="0"/>
                        <a:t>miR-182-5p</a:t>
                      </a:r>
                    </a:p>
                  </p:txBody>
                </p:sp>
                <p:sp>
                  <p:nvSpPr>
                    <p:cNvPr id="90" name="TextBox 17">
                      <a:extLst>
                        <a:ext uri="{FF2B5EF4-FFF2-40B4-BE49-F238E27FC236}">
                          <a16:creationId xmlns:a16="http://schemas.microsoft.com/office/drawing/2014/main" id="{48B564E4-37C4-447F-9E92-DFCB7809DA22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2932398" y="2664920"/>
                      <a:ext cx="760498" cy="184986"/>
                    </a:xfrm>
                    <a:prstGeom prst="rect">
                      <a:avLst/>
                    </a:prstGeom>
                    <a:noFill/>
                    <a:ln w="9525" cmpd="sng">
                      <a:noFill/>
                    </a:ln>
                  </p:spPr>
                  <p:style>
                    <a:lnRef idx="0">
                      <a:scrgbClr r="0" g="0" b="0"/>
                    </a:lnRef>
                    <a:fillRef idx="0">
                      <a:scrgbClr r="0" g="0" b="0"/>
                    </a:fillRef>
                    <a:effectRef idx="0">
                      <a:scrgbClr r="0" g="0" b="0"/>
                    </a:effectRef>
                    <a:fontRef idx="minor">
                      <a:schemeClr val="dk1"/>
                    </a:fontRef>
                  </p:style>
                  <p:txBody>
                    <a:bodyPr wrap="square" rtlCol="0" anchor="t"/>
                    <a:lstStyle>
                      <a:lvl1pPr marL="0" indent="0">
                        <a:defRPr sz="11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indent="0">
                        <a:defRPr sz="11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indent="0">
                        <a:defRPr sz="11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indent="0">
                        <a:defRPr sz="11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indent="0">
                        <a:defRPr sz="11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indent="0">
                        <a:defRPr sz="11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indent="0">
                        <a:defRPr sz="11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indent="0">
                        <a:defRPr sz="11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indent="0">
                        <a:defRPr sz="11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r>
                        <a:rPr lang="en-US" sz="850" b="1" dirty="0"/>
                        <a:t>miR-96-5p</a:t>
                      </a:r>
                    </a:p>
                  </p:txBody>
                </p:sp>
              </p:grpSp>
            </p:grpSp>
            <p:sp>
              <p:nvSpPr>
                <p:cNvPr id="74" name="TextBox 73">
                  <a:extLst>
                    <a:ext uri="{FF2B5EF4-FFF2-40B4-BE49-F238E27FC236}">
                      <a16:creationId xmlns:a16="http://schemas.microsoft.com/office/drawing/2014/main" id="{47C8AF1D-2C9D-4791-AE88-9562D3DA7DAF}"/>
                    </a:ext>
                  </a:extLst>
                </p:cNvPr>
                <p:cNvSpPr txBox="1"/>
                <p:nvPr/>
              </p:nvSpPr>
              <p:spPr>
                <a:xfrm>
                  <a:off x="169685" y="3196292"/>
                  <a:ext cx="256374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4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c</a:t>
                  </a:r>
                  <a:endParaRPr lang="el-GR" sz="1400" b="1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75" name="TextBox 74">
                  <a:extLst>
                    <a:ext uri="{FF2B5EF4-FFF2-40B4-BE49-F238E27FC236}">
                      <a16:creationId xmlns:a16="http://schemas.microsoft.com/office/drawing/2014/main" id="{7EFC8DCF-A319-4827-B204-FA64167E7587}"/>
                    </a:ext>
                  </a:extLst>
                </p:cNvPr>
                <p:cNvSpPr txBox="1"/>
                <p:nvPr/>
              </p:nvSpPr>
              <p:spPr>
                <a:xfrm>
                  <a:off x="169674" y="422691"/>
                  <a:ext cx="256374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4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a</a:t>
                  </a:r>
                  <a:endParaRPr lang="el-GR" sz="1400" b="1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76" name="TextBox 75">
                  <a:extLst>
                    <a:ext uri="{FF2B5EF4-FFF2-40B4-BE49-F238E27FC236}">
                      <a16:creationId xmlns:a16="http://schemas.microsoft.com/office/drawing/2014/main" id="{6598BF33-010D-4616-BB51-CB32BC31E7A2}"/>
                    </a:ext>
                  </a:extLst>
                </p:cNvPr>
                <p:cNvSpPr txBox="1"/>
                <p:nvPr/>
              </p:nvSpPr>
              <p:spPr>
                <a:xfrm>
                  <a:off x="3499728" y="425443"/>
                  <a:ext cx="256374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4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b</a:t>
                  </a:r>
                  <a:endParaRPr lang="el-GR" sz="1400" b="1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77" name="TextBox 76">
                  <a:extLst>
                    <a:ext uri="{FF2B5EF4-FFF2-40B4-BE49-F238E27FC236}">
                      <a16:creationId xmlns:a16="http://schemas.microsoft.com/office/drawing/2014/main" id="{49158C93-6AEF-4A3D-BC73-968566012E5D}"/>
                    </a:ext>
                  </a:extLst>
                </p:cNvPr>
                <p:cNvSpPr txBox="1"/>
                <p:nvPr/>
              </p:nvSpPr>
              <p:spPr>
                <a:xfrm>
                  <a:off x="3508288" y="3196292"/>
                  <a:ext cx="256374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4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d</a:t>
                  </a:r>
                  <a:endParaRPr lang="el-GR" sz="1400" b="1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p:sp>
            <p:nvSpPr>
              <p:cNvPr id="67" name="TextBox 66">
                <a:extLst>
                  <a:ext uri="{FF2B5EF4-FFF2-40B4-BE49-F238E27FC236}">
                    <a16:creationId xmlns:a16="http://schemas.microsoft.com/office/drawing/2014/main" id="{06037A10-3FBA-4652-A677-CBB94EC31CD8}"/>
                  </a:ext>
                </a:extLst>
              </p:cNvPr>
              <p:cNvSpPr txBox="1"/>
              <p:nvPr/>
            </p:nvSpPr>
            <p:spPr>
              <a:xfrm>
                <a:off x="1090984" y="349843"/>
                <a:ext cx="1909900" cy="2539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05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CD34_L vs CD34_E</a:t>
                </a:r>
              </a:p>
            </p:txBody>
          </p:sp>
          <p:sp>
            <p:nvSpPr>
              <p:cNvPr id="68" name="TextBox 67">
                <a:extLst>
                  <a:ext uri="{FF2B5EF4-FFF2-40B4-BE49-F238E27FC236}">
                    <a16:creationId xmlns:a16="http://schemas.microsoft.com/office/drawing/2014/main" id="{E9E98311-6D88-4BCA-BF36-FA8A744E5889}"/>
                  </a:ext>
                </a:extLst>
              </p:cNvPr>
              <p:cNvSpPr txBox="1"/>
              <p:nvPr/>
            </p:nvSpPr>
            <p:spPr>
              <a:xfrm>
                <a:off x="4464636" y="346196"/>
                <a:ext cx="1909900" cy="2539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05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HUDEP1_L vs HUDEP1_E</a:t>
                </a:r>
              </a:p>
            </p:txBody>
          </p:sp>
          <p:sp>
            <p:nvSpPr>
              <p:cNvPr id="69" name="TextBox 68">
                <a:extLst>
                  <a:ext uri="{FF2B5EF4-FFF2-40B4-BE49-F238E27FC236}">
                    <a16:creationId xmlns:a16="http://schemas.microsoft.com/office/drawing/2014/main" id="{7BFDBA5E-C6B8-4EA1-9850-F8BECD39169E}"/>
                  </a:ext>
                </a:extLst>
              </p:cNvPr>
              <p:cNvSpPr txBox="1"/>
              <p:nvPr/>
            </p:nvSpPr>
            <p:spPr>
              <a:xfrm>
                <a:off x="1090984" y="3149826"/>
                <a:ext cx="1909900" cy="2539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05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HUDEP2_L vs HUDEP2_E</a:t>
                </a:r>
              </a:p>
            </p:txBody>
          </p:sp>
          <p:sp>
            <p:nvSpPr>
              <p:cNvPr id="4" name="Flowchart: Connector 3">
                <a:extLst>
                  <a:ext uri="{FF2B5EF4-FFF2-40B4-BE49-F238E27FC236}">
                    <a16:creationId xmlns:a16="http://schemas.microsoft.com/office/drawing/2014/main" id="{F6661A1F-53ED-4636-A24A-42AF802F185B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625935" y="1022762"/>
                <a:ext cx="64008" cy="64008"/>
              </a:xfrm>
              <a:prstGeom prst="flowChartConnector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5" name="Flowchart: Connector 4">
                <a:extLst>
                  <a:ext uri="{FF2B5EF4-FFF2-40B4-BE49-F238E27FC236}">
                    <a16:creationId xmlns:a16="http://schemas.microsoft.com/office/drawing/2014/main" id="{3786588B-F736-446D-A756-60DB07CBEE7F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737536" y="1724013"/>
                <a:ext cx="64008" cy="64008"/>
              </a:xfrm>
              <a:prstGeom prst="flowChartConnector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6" name="Flowchart: Connector 5">
                <a:extLst>
                  <a:ext uri="{FF2B5EF4-FFF2-40B4-BE49-F238E27FC236}">
                    <a16:creationId xmlns:a16="http://schemas.microsoft.com/office/drawing/2014/main" id="{B9A4FAED-EF6F-43D2-836A-7686F3390406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471544" y="1888486"/>
                <a:ext cx="64008" cy="64008"/>
              </a:xfrm>
              <a:prstGeom prst="flowChartConnector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7" name="Flowchart: Connector 6">
                <a:extLst>
                  <a:ext uri="{FF2B5EF4-FFF2-40B4-BE49-F238E27FC236}">
                    <a16:creationId xmlns:a16="http://schemas.microsoft.com/office/drawing/2014/main" id="{4C41638D-330D-438D-BDF0-29A440F8FA4E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535552" y="1459156"/>
                <a:ext cx="64008" cy="64008"/>
              </a:xfrm>
              <a:prstGeom prst="flowChartConnector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0" name="Flowchart: Connector 9">
                <a:extLst>
                  <a:ext uri="{FF2B5EF4-FFF2-40B4-BE49-F238E27FC236}">
                    <a16:creationId xmlns:a16="http://schemas.microsoft.com/office/drawing/2014/main" id="{C099BFD6-037D-41F3-9D43-20B50C23BD0E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697957" y="1485624"/>
                <a:ext cx="64008" cy="64008"/>
              </a:xfrm>
              <a:prstGeom prst="flowChartConnector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2" name="Flowchart: Connector 11">
                <a:extLst>
                  <a:ext uri="{FF2B5EF4-FFF2-40B4-BE49-F238E27FC236}">
                    <a16:creationId xmlns:a16="http://schemas.microsoft.com/office/drawing/2014/main" id="{E0303B25-9A49-4E87-A1AF-472DDD7D6678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245574" y="1208163"/>
                <a:ext cx="64008" cy="64008"/>
              </a:xfrm>
              <a:prstGeom prst="flowChartConnector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3" name="Flowchart: Connector 12">
                <a:extLst>
                  <a:ext uri="{FF2B5EF4-FFF2-40B4-BE49-F238E27FC236}">
                    <a16:creationId xmlns:a16="http://schemas.microsoft.com/office/drawing/2014/main" id="{0F10EBD9-D75C-4D0C-B23E-CFC630BC807D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724690" y="1642723"/>
                <a:ext cx="64008" cy="64008"/>
              </a:xfrm>
              <a:prstGeom prst="flowChartConnector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6" name="Flowchart: Connector 15">
                <a:extLst>
                  <a:ext uri="{FF2B5EF4-FFF2-40B4-BE49-F238E27FC236}">
                    <a16:creationId xmlns:a16="http://schemas.microsoft.com/office/drawing/2014/main" id="{F1F7FFB1-67ED-48EC-A87A-546C7F960F9B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389601" y="1442576"/>
                <a:ext cx="64008" cy="64008"/>
              </a:xfrm>
              <a:prstGeom prst="flowChartConnector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7" name="Flowchart: Connector 16">
                <a:extLst>
                  <a:ext uri="{FF2B5EF4-FFF2-40B4-BE49-F238E27FC236}">
                    <a16:creationId xmlns:a16="http://schemas.microsoft.com/office/drawing/2014/main" id="{9ADE468B-3BE2-497D-89BB-39246644A01F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163672" y="1040742"/>
                <a:ext cx="64008" cy="64008"/>
              </a:xfrm>
              <a:prstGeom prst="flowChartConnector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8" name="Flowchart: Connector 17">
                <a:extLst>
                  <a:ext uri="{FF2B5EF4-FFF2-40B4-BE49-F238E27FC236}">
                    <a16:creationId xmlns:a16="http://schemas.microsoft.com/office/drawing/2014/main" id="{7D76B47E-838C-4519-A1B1-709BE0BE31AA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660944" y="1257728"/>
                <a:ext cx="64008" cy="64008"/>
              </a:xfrm>
              <a:prstGeom prst="flowChartConnector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9" name="Flowchart: Connector 18">
                <a:extLst>
                  <a:ext uri="{FF2B5EF4-FFF2-40B4-BE49-F238E27FC236}">
                    <a16:creationId xmlns:a16="http://schemas.microsoft.com/office/drawing/2014/main" id="{D49C572F-5AD0-4493-A4CD-5E42E5E1F40F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170297" y="1211998"/>
                <a:ext cx="64008" cy="64008"/>
              </a:xfrm>
              <a:prstGeom prst="flowChartConnector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2" name="Flowchart: Connector 21">
                <a:extLst>
                  <a:ext uri="{FF2B5EF4-FFF2-40B4-BE49-F238E27FC236}">
                    <a16:creationId xmlns:a16="http://schemas.microsoft.com/office/drawing/2014/main" id="{5176F101-ECA1-4EA7-AF17-F65BF58DE3E0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5017379" y="1927649"/>
                <a:ext cx="64008" cy="64008"/>
              </a:xfrm>
              <a:prstGeom prst="flowChartConnector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9" name="Flowchart: Connector 28">
                <a:extLst>
                  <a:ext uri="{FF2B5EF4-FFF2-40B4-BE49-F238E27FC236}">
                    <a16:creationId xmlns:a16="http://schemas.microsoft.com/office/drawing/2014/main" id="{763CBC0C-80A8-4BD0-8872-A80A18909154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5525057" y="1005110"/>
                <a:ext cx="64008" cy="64008"/>
              </a:xfrm>
              <a:prstGeom prst="flowChartConnector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31" name="Flowchart: Connector 30">
                <a:extLst>
                  <a:ext uri="{FF2B5EF4-FFF2-40B4-BE49-F238E27FC236}">
                    <a16:creationId xmlns:a16="http://schemas.microsoft.com/office/drawing/2014/main" id="{64611784-DB5C-4D73-BCD1-555902686136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5496349" y="2097563"/>
                <a:ext cx="64008" cy="64008"/>
              </a:xfrm>
              <a:prstGeom prst="flowChartConnector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35" name="Flowchart: Connector 34">
                <a:extLst>
                  <a:ext uri="{FF2B5EF4-FFF2-40B4-BE49-F238E27FC236}">
                    <a16:creationId xmlns:a16="http://schemas.microsoft.com/office/drawing/2014/main" id="{C79AB8BE-8004-4A5B-B5D5-7AB22AF28232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338701" y="3995945"/>
                <a:ext cx="64008" cy="64008"/>
              </a:xfrm>
              <a:prstGeom prst="flowChartConnector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36" name="Flowchart: Connector 35">
                <a:extLst>
                  <a:ext uri="{FF2B5EF4-FFF2-40B4-BE49-F238E27FC236}">
                    <a16:creationId xmlns:a16="http://schemas.microsoft.com/office/drawing/2014/main" id="{B6339BAA-3A30-4460-A2E0-76416CE57485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335733" y="3857247"/>
                <a:ext cx="64008" cy="64008"/>
              </a:xfrm>
              <a:prstGeom prst="flowChartConnector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38" name="Flowchart: Connector 37">
                <a:extLst>
                  <a:ext uri="{FF2B5EF4-FFF2-40B4-BE49-F238E27FC236}">
                    <a16:creationId xmlns:a16="http://schemas.microsoft.com/office/drawing/2014/main" id="{A668BE33-C92D-4767-AFD4-71F47E2D7186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652462" y="3862550"/>
                <a:ext cx="64008" cy="64008"/>
              </a:xfrm>
              <a:prstGeom prst="flowChartConnector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40" name="Flowchart: Connector 39">
                <a:extLst>
                  <a:ext uri="{FF2B5EF4-FFF2-40B4-BE49-F238E27FC236}">
                    <a16:creationId xmlns:a16="http://schemas.microsoft.com/office/drawing/2014/main" id="{52CC26E0-BFB1-436E-874B-AF6F3D87E418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434672" y="4008877"/>
                <a:ext cx="64008" cy="64008"/>
              </a:xfrm>
              <a:prstGeom prst="flowChartConnector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41" name="TextBox 14">
                <a:extLst>
                  <a:ext uri="{FF2B5EF4-FFF2-40B4-BE49-F238E27FC236}">
                    <a16:creationId xmlns:a16="http://schemas.microsoft.com/office/drawing/2014/main" id="{FDD3ABFF-5F63-45E6-81B8-CE97D90C087E}"/>
                  </a:ext>
                </a:extLst>
              </p:cNvPr>
              <p:cNvSpPr txBox="1"/>
              <p:nvPr/>
            </p:nvSpPr>
            <p:spPr>
              <a:xfrm>
                <a:off x="2455960" y="3928816"/>
                <a:ext cx="781052" cy="184986"/>
              </a:xfrm>
              <a:prstGeom prst="rect">
                <a:avLst/>
              </a:prstGeom>
              <a:noFill/>
              <a:ln w="9525" cmpd="sng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wrap="square" rtlCol="0" anchor="t"/>
              <a:lstStyle>
                <a:lvl1pPr marL="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sz="850" b="1" dirty="0"/>
                  <a:t>miR-22-3p</a:t>
                </a:r>
              </a:p>
            </p:txBody>
          </p:sp>
          <p:graphicFrame>
            <p:nvGraphicFramePr>
              <p:cNvPr id="170" name="Object 169">
                <a:extLst>
                  <a:ext uri="{FF2B5EF4-FFF2-40B4-BE49-F238E27FC236}">
                    <a16:creationId xmlns:a16="http://schemas.microsoft.com/office/drawing/2014/main" id="{A33776A9-A359-4ECE-9357-E2696D763A68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3814640254"/>
                  </p:ext>
                </p:extLst>
              </p:nvPr>
            </p:nvGraphicFramePr>
            <p:xfrm>
              <a:off x="3425825" y="3328988"/>
              <a:ext cx="3575050" cy="2600325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175" name="Prism 9" r:id="rId14" imgW="3938084" imgH="2863225" progId="Prism9.Document">
                      <p:embed/>
                    </p:oleObj>
                  </mc:Choice>
                  <mc:Fallback>
                    <p:oleObj name="Prism 9" r:id="rId14" imgW="3938084" imgH="2863225" progId="Prism9.Document">
                      <p:embed/>
                      <p:pic>
                        <p:nvPicPr>
                          <p:cNvPr id="97" name="Object 96">
                            <a:extLst>
                              <a:ext uri="{FF2B5EF4-FFF2-40B4-BE49-F238E27FC236}">
                                <a16:creationId xmlns:a16="http://schemas.microsoft.com/office/drawing/2014/main" id="{3435053A-2914-49EA-A9D4-147592D0177D}"/>
                              </a:ext>
                            </a:extLst>
                          </p:cNvPr>
                          <p:cNvPicPr/>
                          <p:nvPr/>
                        </p:nvPicPr>
                        <p:blipFill>
                          <a:blip r:embed="rId15"/>
                          <a:stretch>
                            <a:fillRect/>
                          </a:stretch>
                        </p:blipFill>
                        <p:spPr>
                          <a:xfrm>
                            <a:off x="3425825" y="3328988"/>
                            <a:ext cx="3575050" cy="2600325"/>
                          </a:xfrm>
                          <a:prstGeom prst="rect">
                            <a:avLst/>
                          </a:prstGeom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175" name="TextBox 5">
                <a:extLst>
                  <a:ext uri="{FF2B5EF4-FFF2-40B4-BE49-F238E27FC236}">
                    <a16:creationId xmlns:a16="http://schemas.microsoft.com/office/drawing/2014/main" id="{EDC3D342-3003-4C8B-B2D3-066C082CFA1F}"/>
                  </a:ext>
                </a:extLst>
              </p:cNvPr>
              <p:cNvSpPr txBox="1"/>
              <p:nvPr/>
            </p:nvSpPr>
            <p:spPr>
              <a:xfrm>
                <a:off x="5830662" y="4537439"/>
                <a:ext cx="875178" cy="232759"/>
              </a:xfrm>
              <a:prstGeom prst="rect">
                <a:avLst/>
              </a:prstGeom>
              <a:noFill/>
              <a:ln w="9525" cmpd="sng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wrap="square" rtlCol="0" anchor="t"/>
              <a:lstStyle>
                <a:lvl1pPr marL="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85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miR-106a-5p</a:t>
                </a:r>
              </a:p>
            </p:txBody>
          </p:sp>
          <p:sp>
            <p:nvSpPr>
              <p:cNvPr id="176" name="TextBox 6">
                <a:extLst>
                  <a:ext uri="{FF2B5EF4-FFF2-40B4-BE49-F238E27FC236}">
                    <a16:creationId xmlns:a16="http://schemas.microsoft.com/office/drawing/2014/main" id="{BA3F6D97-628D-494A-A1C1-13C08AA1EBC3}"/>
                  </a:ext>
                </a:extLst>
              </p:cNvPr>
              <p:cNvSpPr txBox="1"/>
              <p:nvPr/>
            </p:nvSpPr>
            <p:spPr>
              <a:xfrm>
                <a:off x="3960454" y="4126341"/>
                <a:ext cx="875178" cy="232759"/>
              </a:xfrm>
              <a:prstGeom prst="rect">
                <a:avLst/>
              </a:prstGeom>
              <a:noFill/>
              <a:ln w="9525" cmpd="sng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wrap="square" rtlCol="0" anchor="t"/>
              <a:lstStyle>
                <a:lvl1pPr marL="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85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miR-222-3p</a:t>
                </a:r>
              </a:p>
            </p:txBody>
          </p:sp>
          <p:sp>
            <p:nvSpPr>
              <p:cNvPr id="177" name="TextBox 7">
                <a:extLst>
                  <a:ext uri="{FF2B5EF4-FFF2-40B4-BE49-F238E27FC236}">
                    <a16:creationId xmlns:a16="http://schemas.microsoft.com/office/drawing/2014/main" id="{6CF40E1A-541E-4E72-B39B-4E36E1C0071B}"/>
                  </a:ext>
                </a:extLst>
              </p:cNvPr>
              <p:cNvSpPr txBox="1"/>
              <p:nvPr/>
            </p:nvSpPr>
            <p:spPr>
              <a:xfrm>
                <a:off x="4478843" y="4303792"/>
                <a:ext cx="875178" cy="232759"/>
              </a:xfrm>
              <a:prstGeom prst="rect">
                <a:avLst/>
              </a:prstGeom>
              <a:noFill/>
              <a:ln w="9525" cmpd="sng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wrap="square" rtlCol="0" anchor="t"/>
              <a:lstStyle>
                <a:lvl1pPr marL="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85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miR-221-3p</a:t>
                </a:r>
              </a:p>
            </p:txBody>
          </p:sp>
          <p:sp>
            <p:nvSpPr>
              <p:cNvPr id="178" name="TextBox 8">
                <a:extLst>
                  <a:ext uri="{FF2B5EF4-FFF2-40B4-BE49-F238E27FC236}">
                    <a16:creationId xmlns:a16="http://schemas.microsoft.com/office/drawing/2014/main" id="{D8A5792F-EDCF-43F9-B277-F8D8916F8B38}"/>
                  </a:ext>
                </a:extLst>
              </p:cNvPr>
              <p:cNvSpPr txBox="1"/>
              <p:nvPr/>
            </p:nvSpPr>
            <p:spPr>
              <a:xfrm>
                <a:off x="4507140" y="4001960"/>
                <a:ext cx="875178" cy="232759"/>
              </a:xfrm>
              <a:prstGeom prst="rect">
                <a:avLst/>
              </a:prstGeom>
              <a:noFill/>
              <a:ln w="9525" cmpd="sng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wrap="square" rtlCol="0" anchor="t"/>
              <a:lstStyle>
                <a:lvl1pPr marL="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85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miR-34a-5p</a:t>
                </a:r>
              </a:p>
            </p:txBody>
          </p:sp>
          <p:sp>
            <p:nvSpPr>
              <p:cNvPr id="183" name="TextBox 16">
                <a:extLst>
                  <a:ext uri="{FF2B5EF4-FFF2-40B4-BE49-F238E27FC236}">
                    <a16:creationId xmlns:a16="http://schemas.microsoft.com/office/drawing/2014/main" id="{A14D5355-BE35-40F5-9028-20B086567A61}"/>
                  </a:ext>
                </a:extLst>
              </p:cNvPr>
              <p:cNvSpPr txBox="1"/>
              <p:nvPr/>
            </p:nvSpPr>
            <p:spPr>
              <a:xfrm>
                <a:off x="5943002" y="4806218"/>
                <a:ext cx="875178" cy="232759"/>
              </a:xfrm>
              <a:prstGeom prst="rect">
                <a:avLst/>
              </a:prstGeom>
              <a:noFill/>
              <a:ln w="9525" cmpd="sng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wrap="square" rtlCol="0" anchor="t"/>
              <a:lstStyle>
                <a:lvl1pPr marL="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85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miR-196a-5p</a:t>
                </a:r>
              </a:p>
            </p:txBody>
          </p:sp>
          <p:sp>
            <p:nvSpPr>
              <p:cNvPr id="184" name="TextBox 17">
                <a:extLst>
                  <a:ext uri="{FF2B5EF4-FFF2-40B4-BE49-F238E27FC236}">
                    <a16:creationId xmlns:a16="http://schemas.microsoft.com/office/drawing/2014/main" id="{5D9F8A8C-C069-464A-A91D-CBF0F8C3861C}"/>
                  </a:ext>
                </a:extLst>
              </p:cNvPr>
              <p:cNvSpPr txBox="1"/>
              <p:nvPr/>
            </p:nvSpPr>
            <p:spPr>
              <a:xfrm>
                <a:off x="5910602" y="4398758"/>
                <a:ext cx="875178" cy="232759"/>
              </a:xfrm>
              <a:prstGeom prst="rect">
                <a:avLst/>
              </a:prstGeom>
              <a:noFill/>
              <a:ln w="9525" cmpd="sng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wrap="square" rtlCol="0" anchor="t"/>
              <a:lstStyle>
                <a:lvl1pPr marL="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85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miR-125b-5p</a:t>
                </a:r>
              </a:p>
            </p:txBody>
          </p:sp>
          <p:sp>
            <p:nvSpPr>
              <p:cNvPr id="185" name="TextBox 12">
                <a:extLst>
                  <a:ext uri="{FF2B5EF4-FFF2-40B4-BE49-F238E27FC236}">
                    <a16:creationId xmlns:a16="http://schemas.microsoft.com/office/drawing/2014/main" id="{972B8DBF-FFC7-4CB1-A280-881F65000F40}"/>
                  </a:ext>
                </a:extLst>
              </p:cNvPr>
              <p:cNvSpPr txBox="1"/>
              <p:nvPr/>
            </p:nvSpPr>
            <p:spPr>
              <a:xfrm>
                <a:off x="5873000" y="4132608"/>
                <a:ext cx="875178" cy="232759"/>
              </a:xfrm>
              <a:prstGeom prst="rect">
                <a:avLst/>
              </a:prstGeom>
              <a:noFill/>
              <a:ln w="9525" cmpd="sng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wrap="square" rtlCol="0" anchor="t"/>
              <a:lstStyle>
                <a:lvl1pPr marL="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85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miR-363-3p</a:t>
                </a:r>
              </a:p>
            </p:txBody>
          </p:sp>
          <p:sp>
            <p:nvSpPr>
              <p:cNvPr id="186" name="TextBox 185">
                <a:extLst>
                  <a:ext uri="{FF2B5EF4-FFF2-40B4-BE49-F238E27FC236}">
                    <a16:creationId xmlns:a16="http://schemas.microsoft.com/office/drawing/2014/main" id="{6DCA73FA-7614-4009-9113-1FE215856308}"/>
                  </a:ext>
                </a:extLst>
              </p:cNvPr>
              <p:cNvSpPr txBox="1"/>
              <p:nvPr/>
            </p:nvSpPr>
            <p:spPr>
              <a:xfrm>
                <a:off x="3519268" y="3004314"/>
                <a:ext cx="250598" cy="30084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l-GR" sz="14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187" name="TextBox 186">
                <a:extLst>
                  <a:ext uri="{FF2B5EF4-FFF2-40B4-BE49-F238E27FC236}">
                    <a16:creationId xmlns:a16="http://schemas.microsoft.com/office/drawing/2014/main" id="{E1E6EB86-D1D2-4F9F-A40A-43CF9C6025F9}"/>
                  </a:ext>
                </a:extLst>
              </p:cNvPr>
              <p:cNvSpPr txBox="1"/>
              <p:nvPr/>
            </p:nvSpPr>
            <p:spPr>
              <a:xfrm>
                <a:off x="4605834" y="3143564"/>
                <a:ext cx="1627504" cy="2539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5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HUDEP2_L vs CD34_L</a:t>
                </a:r>
              </a:p>
            </p:txBody>
          </p:sp>
          <p:sp>
            <p:nvSpPr>
              <p:cNvPr id="190" name="Flowchart: Connector 189">
                <a:extLst>
                  <a:ext uri="{FF2B5EF4-FFF2-40B4-BE49-F238E27FC236}">
                    <a16:creationId xmlns:a16="http://schemas.microsoft.com/office/drawing/2014/main" id="{E9730493-BA3E-4989-BCF9-8A3CA36D3FB5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4638745" y="4501285"/>
                <a:ext cx="43839" cy="43839"/>
              </a:xfrm>
              <a:prstGeom prst="flowChartConnector">
                <a:avLst/>
              </a:prstGeom>
              <a:solidFill>
                <a:srgbClr val="E1563F"/>
              </a:solidFill>
              <a:ln>
                <a:solidFill>
                  <a:srgbClr val="E1563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03" name="TextBox 2">
                <a:extLst>
                  <a:ext uri="{FF2B5EF4-FFF2-40B4-BE49-F238E27FC236}">
                    <a16:creationId xmlns:a16="http://schemas.microsoft.com/office/drawing/2014/main" id="{460F3623-200F-4E40-8A73-6108598577AB}"/>
                  </a:ext>
                </a:extLst>
              </p:cNvPr>
              <p:cNvSpPr txBox="1"/>
              <p:nvPr/>
            </p:nvSpPr>
            <p:spPr>
              <a:xfrm>
                <a:off x="3991502" y="4381482"/>
                <a:ext cx="763452" cy="186209"/>
              </a:xfrm>
              <a:prstGeom prst="rect">
                <a:avLst/>
              </a:prstGeom>
              <a:noFill/>
              <a:ln w="9525" cmpd="sng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wrap="square" rtlCol="0" anchor="t"/>
              <a:lstStyle>
                <a:lvl1pPr marL="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85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miR-143-3p</a:t>
                </a:r>
              </a:p>
            </p:txBody>
          </p:sp>
          <p:sp>
            <p:nvSpPr>
              <p:cNvPr id="208" name="TextBox 15">
                <a:extLst>
                  <a:ext uri="{FF2B5EF4-FFF2-40B4-BE49-F238E27FC236}">
                    <a16:creationId xmlns:a16="http://schemas.microsoft.com/office/drawing/2014/main" id="{6987717D-435C-4716-832B-1F9A7204004E}"/>
                  </a:ext>
                </a:extLst>
              </p:cNvPr>
              <p:cNvSpPr txBox="1"/>
              <p:nvPr/>
            </p:nvSpPr>
            <p:spPr>
              <a:xfrm>
                <a:off x="4428816" y="4573161"/>
                <a:ext cx="875178" cy="232759"/>
              </a:xfrm>
              <a:prstGeom prst="rect">
                <a:avLst/>
              </a:prstGeom>
              <a:noFill/>
              <a:ln w="9525" cmpd="sng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wrap="square" rtlCol="0" anchor="t"/>
              <a:lstStyle>
                <a:lvl1pPr marL="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85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miR-181a-3p</a:t>
                </a:r>
              </a:p>
            </p:txBody>
          </p:sp>
          <p:sp>
            <p:nvSpPr>
              <p:cNvPr id="286" name="TextBox 10">
                <a:extLst>
                  <a:ext uri="{FF2B5EF4-FFF2-40B4-BE49-F238E27FC236}">
                    <a16:creationId xmlns:a16="http://schemas.microsoft.com/office/drawing/2014/main" id="{98591F22-B464-49C3-9D69-1FB320AF2E5B}"/>
                  </a:ext>
                </a:extLst>
              </p:cNvPr>
              <p:cNvSpPr txBox="1"/>
              <p:nvPr/>
            </p:nvSpPr>
            <p:spPr>
              <a:xfrm>
                <a:off x="641283" y="7312841"/>
                <a:ext cx="697775" cy="161025"/>
              </a:xfrm>
              <a:prstGeom prst="rect">
                <a:avLst/>
              </a:prstGeom>
              <a:noFill/>
              <a:ln w="9525" cmpd="sng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wrap="square" rtlCol="0" anchor="t"/>
              <a:lstStyle>
                <a:lvl1pPr marL="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sz="850" b="1" dirty="0"/>
                  <a:t>miR-221-3p</a:t>
                </a:r>
              </a:p>
            </p:txBody>
          </p:sp>
          <p:sp>
            <p:nvSpPr>
              <p:cNvPr id="290" name="TextBox 10">
                <a:extLst>
                  <a:ext uri="{FF2B5EF4-FFF2-40B4-BE49-F238E27FC236}">
                    <a16:creationId xmlns:a16="http://schemas.microsoft.com/office/drawing/2014/main" id="{0B130F21-56EE-460C-A415-A4D46DD3ACFD}"/>
                  </a:ext>
                </a:extLst>
              </p:cNvPr>
              <p:cNvSpPr txBox="1"/>
              <p:nvPr/>
            </p:nvSpPr>
            <p:spPr>
              <a:xfrm>
                <a:off x="1233255" y="7584771"/>
                <a:ext cx="868081" cy="161025"/>
              </a:xfrm>
              <a:prstGeom prst="rect">
                <a:avLst/>
              </a:prstGeom>
              <a:noFill/>
              <a:ln w="9525" cmpd="sng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wrap="square" rtlCol="0" anchor="t"/>
              <a:lstStyle>
                <a:lvl1pPr marL="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sz="850" b="1" dirty="0"/>
                  <a:t>miR-181a-3p</a:t>
                </a:r>
              </a:p>
            </p:txBody>
          </p:sp>
          <p:sp>
            <p:nvSpPr>
              <p:cNvPr id="291" name="TextBox 10">
                <a:extLst>
                  <a:ext uri="{FF2B5EF4-FFF2-40B4-BE49-F238E27FC236}">
                    <a16:creationId xmlns:a16="http://schemas.microsoft.com/office/drawing/2014/main" id="{C8C77B59-8194-4382-BE87-1F5C16F90A5E}"/>
                  </a:ext>
                </a:extLst>
              </p:cNvPr>
              <p:cNvSpPr txBox="1"/>
              <p:nvPr/>
            </p:nvSpPr>
            <p:spPr>
              <a:xfrm>
                <a:off x="686348" y="7054518"/>
                <a:ext cx="697775" cy="161025"/>
              </a:xfrm>
              <a:prstGeom prst="rect">
                <a:avLst/>
              </a:prstGeom>
              <a:noFill/>
              <a:ln w="9525" cmpd="sng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wrap="square" rtlCol="0" anchor="t"/>
              <a:lstStyle>
                <a:lvl1pPr marL="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sz="850" b="1" dirty="0"/>
                  <a:t>miR-222-3p</a:t>
                </a:r>
              </a:p>
            </p:txBody>
          </p:sp>
          <p:sp>
            <p:nvSpPr>
              <p:cNvPr id="293" name="TextBox 10">
                <a:extLst>
                  <a:ext uri="{FF2B5EF4-FFF2-40B4-BE49-F238E27FC236}">
                    <a16:creationId xmlns:a16="http://schemas.microsoft.com/office/drawing/2014/main" id="{441E6A70-9915-4635-ACCE-1CE2938861CA}"/>
                  </a:ext>
                </a:extLst>
              </p:cNvPr>
              <p:cNvSpPr txBox="1"/>
              <p:nvPr/>
            </p:nvSpPr>
            <p:spPr>
              <a:xfrm>
                <a:off x="2749306" y="6988705"/>
                <a:ext cx="697775" cy="161025"/>
              </a:xfrm>
              <a:prstGeom prst="rect">
                <a:avLst/>
              </a:prstGeom>
              <a:noFill/>
              <a:ln w="9525" cmpd="sng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wrap="square" rtlCol="0" anchor="t"/>
              <a:lstStyle>
                <a:lvl1pPr marL="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sz="850" b="1" dirty="0"/>
                  <a:t>miR-363-3p</a:t>
                </a:r>
              </a:p>
            </p:txBody>
          </p:sp>
          <p:sp>
            <p:nvSpPr>
              <p:cNvPr id="295" name="TextBox 10">
                <a:extLst>
                  <a:ext uri="{FF2B5EF4-FFF2-40B4-BE49-F238E27FC236}">
                    <a16:creationId xmlns:a16="http://schemas.microsoft.com/office/drawing/2014/main" id="{F9AEE76F-F677-45A9-9FE1-6A12D2BFFF5B}"/>
                  </a:ext>
                </a:extLst>
              </p:cNvPr>
              <p:cNvSpPr txBox="1"/>
              <p:nvPr/>
            </p:nvSpPr>
            <p:spPr>
              <a:xfrm>
                <a:off x="2185793" y="7435319"/>
                <a:ext cx="837779" cy="211904"/>
              </a:xfrm>
              <a:prstGeom prst="rect">
                <a:avLst/>
              </a:prstGeom>
              <a:noFill/>
              <a:ln w="9525" cmpd="sng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wrap="square" rtlCol="0" anchor="t"/>
              <a:lstStyle>
                <a:lvl1pPr marL="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sz="850" b="1" dirty="0"/>
                  <a:t>miR-106a-5p</a:t>
                </a:r>
              </a:p>
            </p:txBody>
          </p:sp>
          <p:sp>
            <p:nvSpPr>
              <p:cNvPr id="297" name="TextBox 296">
                <a:extLst>
                  <a:ext uri="{FF2B5EF4-FFF2-40B4-BE49-F238E27FC236}">
                    <a16:creationId xmlns:a16="http://schemas.microsoft.com/office/drawing/2014/main" id="{C3A92730-9712-4FA1-A1F7-A0F5C68A50A6}"/>
                  </a:ext>
                </a:extLst>
              </p:cNvPr>
              <p:cNvSpPr txBox="1"/>
              <p:nvPr/>
            </p:nvSpPr>
            <p:spPr>
              <a:xfrm>
                <a:off x="1079514" y="6113349"/>
                <a:ext cx="1932840" cy="2539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05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HUDEP1_L vs CD34_L</a:t>
                </a:r>
              </a:p>
            </p:txBody>
          </p:sp>
          <p:sp>
            <p:nvSpPr>
              <p:cNvPr id="298" name="Flowchart: Connector 297">
                <a:extLst>
                  <a:ext uri="{FF2B5EF4-FFF2-40B4-BE49-F238E27FC236}">
                    <a16:creationId xmlns:a16="http://schemas.microsoft.com/office/drawing/2014/main" id="{5A4AE189-1812-4EE4-95A9-52C9B22EA5F0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042115" y="7489122"/>
                <a:ext cx="64800" cy="64800"/>
              </a:xfrm>
              <a:prstGeom prst="flowChartConnector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300" name="Flowchart: Connector 299">
                <a:extLst>
                  <a:ext uri="{FF2B5EF4-FFF2-40B4-BE49-F238E27FC236}">
                    <a16:creationId xmlns:a16="http://schemas.microsoft.com/office/drawing/2014/main" id="{9C0EF52D-C8AF-475C-AA87-72E35351585A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638463" y="7580509"/>
                <a:ext cx="64800" cy="64800"/>
              </a:xfrm>
              <a:prstGeom prst="flowChartConnector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305" name="Flowchart: Connector 304">
                <a:extLst>
                  <a:ext uri="{FF2B5EF4-FFF2-40B4-BE49-F238E27FC236}">
                    <a16:creationId xmlns:a16="http://schemas.microsoft.com/office/drawing/2014/main" id="{8D56B870-CD34-442E-A5DD-6D0357F758D5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782261" y="7167824"/>
                <a:ext cx="64800" cy="64800"/>
              </a:xfrm>
              <a:prstGeom prst="flowChartConnector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308" name="Flowchart: Connector 307">
                <a:extLst>
                  <a:ext uri="{FF2B5EF4-FFF2-40B4-BE49-F238E27FC236}">
                    <a16:creationId xmlns:a16="http://schemas.microsoft.com/office/drawing/2014/main" id="{5FD6F73C-A740-43F2-A0BC-A5DAC71307B2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198408" y="7246844"/>
                <a:ext cx="64800" cy="64800"/>
              </a:xfrm>
              <a:prstGeom prst="flowChartConnector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311" name="Flowchart: Connector 310">
                <a:extLst>
                  <a:ext uri="{FF2B5EF4-FFF2-40B4-BE49-F238E27FC236}">
                    <a16:creationId xmlns:a16="http://schemas.microsoft.com/office/drawing/2014/main" id="{208DBF65-5818-4413-8E2D-8A54D0905601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472048" y="4506400"/>
                <a:ext cx="63504" cy="63504"/>
              </a:xfrm>
              <a:prstGeom prst="flowChartConnector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312" name="Flowchart: Connector 311">
                <a:extLst>
                  <a:ext uri="{FF2B5EF4-FFF2-40B4-BE49-F238E27FC236}">
                    <a16:creationId xmlns:a16="http://schemas.microsoft.com/office/drawing/2014/main" id="{7C6B73B1-9E3B-40B4-B4C7-0CDC5CF28F82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587395" y="4277330"/>
                <a:ext cx="64008" cy="64008"/>
              </a:xfrm>
              <a:prstGeom prst="flowChartConnector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313" name="Flowchart: Connector 312">
                <a:extLst>
                  <a:ext uri="{FF2B5EF4-FFF2-40B4-BE49-F238E27FC236}">
                    <a16:creationId xmlns:a16="http://schemas.microsoft.com/office/drawing/2014/main" id="{A250C913-36B1-46A8-B1EC-7D60BB23B7F4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643287" y="4610555"/>
                <a:ext cx="63504" cy="63504"/>
              </a:xfrm>
              <a:prstGeom prst="flowChartConnector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315" name="Flowchart: Connector 314">
                <a:extLst>
                  <a:ext uri="{FF2B5EF4-FFF2-40B4-BE49-F238E27FC236}">
                    <a16:creationId xmlns:a16="http://schemas.microsoft.com/office/drawing/2014/main" id="{D358D980-120B-44AF-985A-0C8488424722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4634764" y="4486781"/>
                <a:ext cx="64800" cy="64800"/>
              </a:xfrm>
              <a:prstGeom prst="flowChartConnector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316" name="Flowchart: Connector 315">
                <a:extLst>
                  <a:ext uri="{FF2B5EF4-FFF2-40B4-BE49-F238E27FC236}">
                    <a16:creationId xmlns:a16="http://schemas.microsoft.com/office/drawing/2014/main" id="{42B5D22F-F611-45DC-BA3D-1D814BD570A2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4480413" y="4295983"/>
                <a:ext cx="64008" cy="64008"/>
              </a:xfrm>
              <a:prstGeom prst="flowChartConnector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317" name="Flowchart: Connector 316">
                <a:extLst>
                  <a:ext uri="{FF2B5EF4-FFF2-40B4-BE49-F238E27FC236}">
                    <a16:creationId xmlns:a16="http://schemas.microsoft.com/office/drawing/2014/main" id="{0C789D55-365E-46AE-8965-D255071F3313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4886737" y="4578550"/>
                <a:ext cx="64800" cy="64800"/>
              </a:xfrm>
              <a:prstGeom prst="flowChartConnector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318" name="Flowchart: Connector 317">
                <a:extLst>
                  <a:ext uri="{FF2B5EF4-FFF2-40B4-BE49-F238E27FC236}">
                    <a16:creationId xmlns:a16="http://schemas.microsoft.com/office/drawing/2014/main" id="{1452840F-ABBC-4053-A2A8-5C947AAA3005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569425" y="4497297"/>
                <a:ext cx="64008" cy="64008"/>
              </a:xfrm>
              <a:prstGeom prst="flowChartConnector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319" name="Flowchart: Connector 318">
                <a:extLst>
                  <a:ext uri="{FF2B5EF4-FFF2-40B4-BE49-F238E27FC236}">
                    <a16:creationId xmlns:a16="http://schemas.microsoft.com/office/drawing/2014/main" id="{E46E83A4-0760-4BD7-A47E-26B5D5722267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865214" y="4515592"/>
                <a:ext cx="64008" cy="64008"/>
              </a:xfrm>
              <a:prstGeom prst="flowChartConnector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320" name="TextBox 3">
                <a:extLst>
                  <a:ext uri="{FF2B5EF4-FFF2-40B4-BE49-F238E27FC236}">
                    <a16:creationId xmlns:a16="http://schemas.microsoft.com/office/drawing/2014/main" id="{B7ADF0E0-CAE0-43D1-9661-F717CCB64D69}"/>
                  </a:ext>
                </a:extLst>
              </p:cNvPr>
              <p:cNvSpPr txBox="1"/>
              <p:nvPr/>
            </p:nvSpPr>
            <p:spPr>
              <a:xfrm>
                <a:off x="1671426" y="4307002"/>
                <a:ext cx="760498" cy="184986"/>
              </a:xfrm>
              <a:prstGeom prst="rect">
                <a:avLst/>
              </a:prstGeom>
              <a:noFill/>
              <a:ln w="9525" cmpd="sng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wrap="square" rtlCol="0" anchor="t"/>
              <a:lstStyle>
                <a:lvl1pPr marL="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sz="850" b="1" dirty="0"/>
                  <a:t>miR-223-5p</a:t>
                </a:r>
              </a:p>
            </p:txBody>
          </p:sp>
          <p:sp>
            <p:nvSpPr>
              <p:cNvPr id="321" name="Flowchart: Connector 320">
                <a:extLst>
                  <a:ext uri="{FF2B5EF4-FFF2-40B4-BE49-F238E27FC236}">
                    <a16:creationId xmlns:a16="http://schemas.microsoft.com/office/drawing/2014/main" id="{DF46823D-7CCA-4063-9259-143E8A3855AB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4575535" y="4524920"/>
                <a:ext cx="64008" cy="64008"/>
              </a:xfrm>
              <a:prstGeom prst="flowChartConnector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322" name="Flowchart: Connector 321">
                <a:extLst>
                  <a:ext uri="{FF2B5EF4-FFF2-40B4-BE49-F238E27FC236}">
                    <a16:creationId xmlns:a16="http://schemas.microsoft.com/office/drawing/2014/main" id="{2FCC5032-3224-4175-B830-D85D6407F1A4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4907024" y="4201695"/>
                <a:ext cx="64800" cy="64800"/>
              </a:xfrm>
              <a:prstGeom prst="flowChartConnector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323" name="Flowchart: Connector 322">
                <a:extLst>
                  <a:ext uri="{FF2B5EF4-FFF2-40B4-BE49-F238E27FC236}">
                    <a16:creationId xmlns:a16="http://schemas.microsoft.com/office/drawing/2014/main" id="{448F2002-4D9C-4949-845F-0EC82A74034F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6138508" y="4802829"/>
                <a:ext cx="64800" cy="64800"/>
              </a:xfrm>
              <a:prstGeom prst="flowChartConnector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324" name="Flowchart: Connector 323">
                <a:extLst>
                  <a:ext uri="{FF2B5EF4-FFF2-40B4-BE49-F238E27FC236}">
                    <a16:creationId xmlns:a16="http://schemas.microsoft.com/office/drawing/2014/main" id="{767E3A32-0852-4DE6-A708-ED92FF4B05CF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5870361" y="4682957"/>
                <a:ext cx="64800" cy="64800"/>
              </a:xfrm>
              <a:prstGeom prst="flowChartConnector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325" name="Flowchart: Connector 324">
                <a:extLst>
                  <a:ext uri="{FF2B5EF4-FFF2-40B4-BE49-F238E27FC236}">
                    <a16:creationId xmlns:a16="http://schemas.microsoft.com/office/drawing/2014/main" id="{1CEBF905-290C-49DA-ADD8-DC0E7D002106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5878202" y="4288828"/>
                <a:ext cx="64800" cy="64800"/>
              </a:xfrm>
              <a:prstGeom prst="flowChartConnector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326" name="Flowchart: Connector 325">
                <a:extLst>
                  <a:ext uri="{FF2B5EF4-FFF2-40B4-BE49-F238E27FC236}">
                    <a16:creationId xmlns:a16="http://schemas.microsoft.com/office/drawing/2014/main" id="{196C3C18-3512-41B9-90FE-3870DB811C00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5928492" y="4497406"/>
                <a:ext cx="64800" cy="64800"/>
              </a:xfrm>
              <a:prstGeom prst="flowChartConnector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327" name="Flowchart: Connector 326">
                <a:extLst>
                  <a:ext uri="{FF2B5EF4-FFF2-40B4-BE49-F238E27FC236}">
                    <a16:creationId xmlns:a16="http://schemas.microsoft.com/office/drawing/2014/main" id="{F1D22A92-99C0-4BB6-B3A9-2418F6251547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676077" y="7614200"/>
                <a:ext cx="64800" cy="64800"/>
              </a:xfrm>
              <a:prstGeom prst="flowChartConnector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328" name="TextBox 327">
                <a:extLst>
                  <a:ext uri="{FF2B5EF4-FFF2-40B4-BE49-F238E27FC236}">
                    <a16:creationId xmlns:a16="http://schemas.microsoft.com/office/drawing/2014/main" id="{96C248E2-92B5-4876-A1FC-BCFF8ABA59B9}"/>
                  </a:ext>
                </a:extLst>
              </p:cNvPr>
              <p:cNvSpPr txBox="1"/>
              <p:nvPr/>
            </p:nvSpPr>
            <p:spPr>
              <a:xfrm>
                <a:off x="271008" y="5950425"/>
                <a:ext cx="178921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sz="1400" b="1" dirty="0">
                    <a:solidFill>
                      <a:prstClr val="black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e</a:t>
                </a:r>
                <a:endParaRPr kumimoji="0" lang="el-GR" sz="14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329" name="Flowchart: Connector 328">
                <a:extLst>
                  <a:ext uri="{FF2B5EF4-FFF2-40B4-BE49-F238E27FC236}">
                    <a16:creationId xmlns:a16="http://schemas.microsoft.com/office/drawing/2014/main" id="{B25CFC5C-3B54-4E1F-8B1A-3687A2ED836A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5819117" y="4715357"/>
                <a:ext cx="64800" cy="64800"/>
              </a:xfrm>
              <a:prstGeom prst="flowChartConnector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330" name="TextBox 16">
                <a:extLst>
                  <a:ext uri="{FF2B5EF4-FFF2-40B4-BE49-F238E27FC236}">
                    <a16:creationId xmlns:a16="http://schemas.microsoft.com/office/drawing/2014/main" id="{964761AC-C217-41D1-95C4-250422B15B31}"/>
                  </a:ext>
                </a:extLst>
              </p:cNvPr>
              <p:cNvSpPr txBox="1"/>
              <p:nvPr/>
            </p:nvSpPr>
            <p:spPr>
              <a:xfrm>
                <a:off x="5277190" y="4711515"/>
                <a:ext cx="875178" cy="232759"/>
              </a:xfrm>
              <a:prstGeom prst="rect">
                <a:avLst/>
              </a:prstGeom>
              <a:noFill/>
              <a:ln w="9525" cmpd="sng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wrap="square" rtlCol="0" anchor="t"/>
              <a:lstStyle>
                <a:lvl1pPr marL="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85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miR-18b-5p</a:t>
                </a:r>
              </a:p>
            </p:txBody>
          </p:sp>
          <p:sp>
            <p:nvSpPr>
              <p:cNvPr id="331" name="Flowchart: Connector 330">
                <a:extLst>
                  <a:ext uri="{FF2B5EF4-FFF2-40B4-BE49-F238E27FC236}">
                    <a16:creationId xmlns:a16="http://schemas.microsoft.com/office/drawing/2014/main" id="{01CBB3B7-09E2-4811-B218-530CCC960E4E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5993292" y="4391550"/>
                <a:ext cx="64800" cy="64800"/>
              </a:xfrm>
              <a:prstGeom prst="flowChartConnector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332" name="TextBox 16">
                <a:extLst>
                  <a:ext uri="{FF2B5EF4-FFF2-40B4-BE49-F238E27FC236}">
                    <a16:creationId xmlns:a16="http://schemas.microsoft.com/office/drawing/2014/main" id="{54E661D9-E94C-4AE2-8467-21B697DCE6B2}"/>
                  </a:ext>
                </a:extLst>
              </p:cNvPr>
              <p:cNvSpPr txBox="1"/>
              <p:nvPr/>
            </p:nvSpPr>
            <p:spPr>
              <a:xfrm>
                <a:off x="6041123" y="4263207"/>
                <a:ext cx="875178" cy="232759"/>
              </a:xfrm>
              <a:prstGeom prst="rect">
                <a:avLst/>
              </a:prstGeom>
              <a:noFill/>
              <a:ln w="9525" cmpd="sng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wrap="square" rtlCol="0" anchor="t"/>
              <a:lstStyle>
                <a:lvl1pPr marL="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85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miR-20b-5p</a:t>
                </a:r>
              </a:p>
            </p:txBody>
          </p:sp>
          <p:sp>
            <p:nvSpPr>
              <p:cNvPr id="333" name="TextBox 16">
                <a:extLst>
                  <a:ext uri="{FF2B5EF4-FFF2-40B4-BE49-F238E27FC236}">
                    <a16:creationId xmlns:a16="http://schemas.microsoft.com/office/drawing/2014/main" id="{DF2D1746-CFF7-49AF-9293-888B5044CF84}"/>
                  </a:ext>
                </a:extLst>
              </p:cNvPr>
              <p:cNvSpPr txBox="1"/>
              <p:nvPr/>
            </p:nvSpPr>
            <p:spPr>
              <a:xfrm>
                <a:off x="5784083" y="5007820"/>
                <a:ext cx="1277813" cy="339843"/>
              </a:xfrm>
              <a:prstGeom prst="rect">
                <a:avLst/>
              </a:prstGeom>
              <a:noFill/>
              <a:ln w="9525" cmpd="sng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wrap="square" rtlCol="0" anchor="t"/>
              <a:lstStyle>
                <a:lvl1pPr marL="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85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miR-92a-2-5p</a:t>
                </a:r>
              </a:p>
            </p:txBody>
          </p:sp>
          <p:sp>
            <p:nvSpPr>
              <p:cNvPr id="334" name="Flowchart: Connector 333">
                <a:extLst>
                  <a:ext uri="{FF2B5EF4-FFF2-40B4-BE49-F238E27FC236}">
                    <a16:creationId xmlns:a16="http://schemas.microsoft.com/office/drawing/2014/main" id="{4044BE2E-C2F3-4381-95BF-98E030AFD6CE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5813402" y="5134434"/>
                <a:ext cx="64800" cy="64800"/>
              </a:xfrm>
              <a:prstGeom prst="flowChartConnector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335" name="Flowchart: Connector 334">
                <a:extLst>
                  <a:ext uri="{FF2B5EF4-FFF2-40B4-BE49-F238E27FC236}">
                    <a16:creationId xmlns:a16="http://schemas.microsoft.com/office/drawing/2014/main" id="{9C3CB878-5968-4E7B-9A32-7246994E9792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886106" y="7271083"/>
                <a:ext cx="64800" cy="64800"/>
              </a:xfrm>
              <a:prstGeom prst="flowChartConnector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336" name="TextBox 16">
                <a:extLst>
                  <a:ext uri="{FF2B5EF4-FFF2-40B4-BE49-F238E27FC236}">
                    <a16:creationId xmlns:a16="http://schemas.microsoft.com/office/drawing/2014/main" id="{2AA19BE3-84A3-4770-9759-B665562102AB}"/>
                  </a:ext>
                </a:extLst>
              </p:cNvPr>
              <p:cNvSpPr txBox="1"/>
              <p:nvPr/>
            </p:nvSpPr>
            <p:spPr>
              <a:xfrm>
                <a:off x="2890325" y="7215543"/>
                <a:ext cx="875178" cy="232759"/>
              </a:xfrm>
              <a:prstGeom prst="rect">
                <a:avLst/>
              </a:prstGeom>
              <a:noFill/>
              <a:ln w="9525" cmpd="sng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wrap="square" rtlCol="0" anchor="t"/>
              <a:lstStyle>
                <a:lvl1pPr marL="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85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miR-20b-5p</a:t>
                </a:r>
              </a:p>
            </p:txBody>
          </p:sp>
          <p:sp>
            <p:nvSpPr>
              <p:cNvPr id="337" name="Flowchart: Connector 336">
                <a:extLst>
                  <a:ext uri="{FF2B5EF4-FFF2-40B4-BE49-F238E27FC236}">
                    <a16:creationId xmlns:a16="http://schemas.microsoft.com/office/drawing/2014/main" id="{95A4A8A7-2DE5-4042-AFBA-47643DAC71B8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906889" y="7569655"/>
                <a:ext cx="64800" cy="64800"/>
              </a:xfrm>
              <a:prstGeom prst="flowChartConnector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338" name="TextBox 16">
                <a:extLst>
                  <a:ext uri="{FF2B5EF4-FFF2-40B4-BE49-F238E27FC236}">
                    <a16:creationId xmlns:a16="http://schemas.microsoft.com/office/drawing/2014/main" id="{1AF2D781-7D50-4F23-ABA3-A66BD566827C}"/>
                  </a:ext>
                </a:extLst>
              </p:cNvPr>
              <p:cNvSpPr txBox="1"/>
              <p:nvPr/>
            </p:nvSpPr>
            <p:spPr>
              <a:xfrm>
                <a:off x="2923478" y="7505092"/>
                <a:ext cx="875178" cy="232759"/>
              </a:xfrm>
              <a:prstGeom prst="rect">
                <a:avLst/>
              </a:prstGeom>
              <a:noFill/>
              <a:ln w="9525" cmpd="sng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wrap="square" rtlCol="0" anchor="t"/>
              <a:lstStyle>
                <a:lvl1pPr marL="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85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miR-18b-5p</a:t>
                </a:r>
              </a:p>
            </p:txBody>
          </p:sp>
          <p:sp>
            <p:nvSpPr>
              <p:cNvPr id="339" name="Flowchart: Connector 338">
                <a:extLst>
                  <a:ext uri="{FF2B5EF4-FFF2-40B4-BE49-F238E27FC236}">
                    <a16:creationId xmlns:a16="http://schemas.microsoft.com/office/drawing/2014/main" id="{83EDA3C7-4269-4BE4-9091-C3B987586459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717556" y="8036918"/>
                <a:ext cx="64800" cy="64800"/>
              </a:xfrm>
              <a:prstGeom prst="flowChartConnector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340" name="TextBox 16">
                <a:extLst>
                  <a:ext uri="{FF2B5EF4-FFF2-40B4-BE49-F238E27FC236}">
                    <a16:creationId xmlns:a16="http://schemas.microsoft.com/office/drawing/2014/main" id="{87623DDC-2784-46EC-8127-F90C9F85F982}"/>
                  </a:ext>
                </a:extLst>
              </p:cNvPr>
              <p:cNvSpPr txBox="1"/>
              <p:nvPr/>
            </p:nvSpPr>
            <p:spPr>
              <a:xfrm>
                <a:off x="2749306" y="7953228"/>
                <a:ext cx="1277813" cy="339843"/>
              </a:xfrm>
              <a:prstGeom prst="rect">
                <a:avLst/>
              </a:prstGeom>
              <a:noFill/>
              <a:ln w="9525" cmpd="sng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wrap="square" rtlCol="0" anchor="t"/>
              <a:lstStyle>
                <a:lvl1pPr marL="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85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miR-92a-2-5p</a:t>
                </a:r>
              </a:p>
            </p:txBody>
          </p:sp>
          <p:sp>
            <p:nvSpPr>
              <p:cNvPr id="341" name="Flowchart: Connector 340">
                <a:extLst>
                  <a:ext uri="{FF2B5EF4-FFF2-40B4-BE49-F238E27FC236}">
                    <a16:creationId xmlns:a16="http://schemas.microsoft.com/office/drawing/2014/main" id="{83E29F3F-2720-4E79-BFC2-820B769F6F43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4100616" y="4601074"/>
                <a:ext cx="63504" cy="63504"/>
              </a:xfrm>
              <a:prstGeom prst="flowChartConnector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342" name="TextBox 2">
                <a:extLst>
                  <a:ext uri="{FF2B5EF4-FFF2-40B4-BE49-F238E27FC236}">
                    <a16:creationId xmlns:a16="http://schemas.microsoft.com/office/drawing/2014/main" id="{3E882973-975A-4186-ABD1-B3D752F1FE71}"/>
                  </a:ext>
                </a:extLst>
              </p:cNvPr>
              <p:cNvSpPr txBox="1"/>
              <p:nvPr/>
            </p:nvSpPr>
            <p:spPr>
              <a:xfrm>
                <a:off x="3706535" y="4626989"/>
                <a:ext cx="796614" cy="238859"/>
              </a:xfrm>
              <a:prstGeom prst="rect">
                <a:avLst/>
              </a:prstGeom>
              <a:noFill/>
              <a:ln w="9525" cmpd="sng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wrap="square" rtlCol="0" anchor="t"/>
              <a:lstStyle>
                <a:lvl1pPr marL="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85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miR-4707-3p</a:t>
                </a:r>
              </a:p>
            </p:txBody>
          </p:sp>
          <p:sp>
            <p:nvSpPr>
              <p:cNvPr id="343" name="Flowchart: Connector 342">
                <a:extLst>
                  <a:ext uri="{FF2B5EF4-FFF2-40B4-BE49-F238E27FC236}">
                    <a16:creationId xmlns:a16="http://schemas.microsoft.com/office/drawing/2014/main" id="{EE311024-04FC-4D35-9294-1A4ADC4F8E72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925370" y="7565598"/>
                <a:ext cx="64800" cy="64800"/>
              </a:xfrm>
              <a:prstGeom prst="flowChartConnector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344" name="TextBox 2">
                <a:extLst>
                  <a:ext uri="{FF2B5EF4-FFF2-40B4-BE49-F238E27FC236}">
                    <a16:creationId xmlns:a16="http://schemas.microsoft.com/office/drawing/2014/main" id="{886F4FC2-FB4C-49D8-A701-2C70FE5B9396}"/>
                  </a:ext>
                </a:extLst>
              </p:cNvPr>
              <p:cNvSpPr txBox="1"/>
              <p:nvPr/>
            </p:nvSpPr>
            <p:spPr>
              <a:xfrm>
                <a:off x="534284" y="7656466"/>
                <a:ext cx="796614" cy="238859"/>
              </a:xfrm>
              <a:prstGeom prst="rect">
                <a:avLst/>
              </a:prstGeom>
              <a:noFill/>
              <a:ln w="9525" cmpd="sng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wrap="square" rtlCol="0" anchor="t"/>
              <a:lstStyle>
                <a:lvl1pPr marL="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85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miR-4707-3p</a:t>
                </a:r>
              </a:p>
            </p:txBody>
          </p:sp>
          <p:sp>
            <p:nvSpPr>
              <p:cNvPr id="345" name="Flowchart: Connector 344">
                <a:extLst>
                  <a:ext uri="{FF2B5EF4-FFF2-40B4-BE49-F238E27FC236}">
                    <a16:creationId xmlns:a16="http://schemas.microsoft.com/office/drawing/2014/main" id="{DC5653DF-891C-448F-B9EB-E28AC2813D20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651093" y="7487522"/>
                <a:ext cx="64800" cy="64800"/>
              </a:xfrm>
              <a:prstGeom prst="flowChartConnector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346" name="TextBox 2">
                <a:extLst>
                  <a:ext uri="{FF2B5EF4-FFF2-40B4-BE49-F238E27FC236}">
                    <a16:creationId xmlns:a16="http://schemas.microsoft.com/office/drawing/2014/main" id="{A64D2A11-3CF3-4F9B-B7D9-BED9F6DDE745}"/>
                  </a:ext>
                </a:extLst>
              </p:cNvPr>
              <p:cNvSpPr txBox="1"/>
              <p:nvPr/>
            </p:nvSpPr>
            <p:spPr>
              <a:xfrm>
                <a:off x="1301767" y="7304535"/>
                <a:ext cx="763452" cy="186209"/>
              </a:xfrm>
              <a:prstGeom prst="rect">
                <a:avLst/>
              </a:prstGeom>
              <a:noFill/>
              <a:ln w="9525" cmpd="sng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wrap="square" rtlCol="0" anchor="t"/>
              <a:lstStyle>
                <a:lvl1pPr marL="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85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miR-143-3p</a:t>
                </a:r>
              </a:p>
            </p:txBody>
          </p:sp>
          <p:sp>
            <p:nvSpPr>
              <p:cNvPr id="350" name="TextBox 349">
                <a:extLst>
                  <a:ext uri="{FF2B5EF4-FFF2-40B4-BE49-F238E27FC236}">
                    <a16:creationId xmlns:a16="http://schemas.microsoft.com/office/drawing/2014/main" id="{74AD8288-5CD0-4839-A1CB-CC3AD4AE9BE3}"/>
                  </a:ext>
                </a:extLst>
              </p:cNvPr>
              <p:cNvSpPr txBox="1"/>
              <p:nvPr/>
            </p:nvSpPr>
            <p:spPr>
              <a:xfrm>
                <a:off x="3562336" y="5950425"/>
                <a:ext cx="17385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sz="1400" b="1" dirty="0">
                    <a:solidFill>
                      <a:prstClr val="black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f</a:t>
                </a:r>
                <a:endParaRPr kumimoji="0" lang="el-GR" sz="14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351" name="TextBox 350">
                <a:extLst>
                  <a:ext uri="{FF2B5EF4-FFF2-40B4-BE49-F238E27FC236}">
                    <a16:creationId xmlns:a16="http://schemas.microsoft.com/office/drawing/2014/main" id="{E782CE38-F2C1-4684-8A22-CC6148D5183B}"/>
                  </a:ext>
                </a:extLst>
              </p:cNvPr>
              <p:cNvSpPr txBox="1"/>
              <p:nvPr/>
            </p:nvSpPr>
            <p:spPr>
              <a:xfrm>
                <a:off x="4314954" y="6103426"/>
                <a:ext cx="2209264" cy="2539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5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HUDEP1_L vs HUDEP2_L</a:t>
                </a:r>
              </a:p>
            </p:txBody>
          </p:sp>
          <p:sp>
            <p:nvSpPr>
              <p:cNvPr id="352" name="Flowchart: Connector 351">
                <a:extLst>
                  <a:ext uri="{FF2B5EF4-FFF2-40B4-BE49-F238E27FC236}">
                    <a16:creationId xmlns:a16="http://schemas.microsoft.com/office/drawing/2014/main" id="{D9731004-B416-40CC-8FC2-9A17C6642BF1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4571865" y="7586622"/>
                <a:ext cx="64800" cy="64800"/>
              </a:xfrm>
              <a:prstGeom prst="flowChartConnector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53" name="Flowchart: Connector 352">
                <a:extLst>
                  <a:ext uri="{FF2B5EF4-FFF2-40B4-BE49-F238E27FC236}">
                    <a16:creationId xmlns:a16="http://schemas.microsoft.com/office/drawing/2014/main" id="{10D67F64-D872-4B2D-9255-2F69ED3D4E30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4715754" y="7068430"/>
                <a:ext cx="64800" cy="64800"/>
              </a:xfrm>
              <a:prstGeom prst="flowChartConnector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54" name="Flowchart: Connector 353">
                <a:extLst>
                  <a:ext uri="{FF2B5EF4-FFF2-40B4-BE49-F238E27FC236}">
                    <a16:creationId xmlns:a16="http://schemas.microsoft.com/office/drawing/2014/main" id="{FECC8127-5CB1-4CE9-BD81-50C5EF37BFE3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4840845" y="7478430"/>
                <a:ext cx="64800" cy="64800"/>
              </a:xfrm>
              <a:prstGeom prst="flowChartConnector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55" name="Flowchart: Connector 354">
                <a:extLst>
                  <a:ext uri="{FF2B5EF4-FFF2-40B4-BE49-F238E27FC236}">
                    <a16:creationId xmlns:a16="http://schemas.microsoft.com/office/drawing/2014/main" id="{CF5540FB-3838-4C3F-94A2-BB766CB9A261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4595687" y="7086747"/>
                <a:ext cx="64800" cy="64800"/>
              </a:xfrm>
              <a:prstGeom prst="flowChartConnector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56" name="Flowchart: Connector 355">
                <a:extLst>
                  <a:ext uri="{FF2B5EF4-FFF2-40B4-BE49-F238E27FC236}">
                    <a16:creationId xmlns:a16="http://schemas.microsoft.com/office/drawing/2014/main" id="{198BD8EA-FBFF-4CEF-8A3D-5ABB4C36C0C9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4016128" y="7086747"/>
                <a:ext cx="64800" cy="64800"/>
              </a:xfrm>
              <a:prstGeom prst="flowChartConnector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57" name="Flowchart: Connector 356">
                <a:extLst>
                  <a:ext uri="{FF2B5EF4-FFF2-40B4-BE49-F238E27FC236}">
                    <a16:creationId xmlns:a16="http://schemas.microsoft.com/office/drawing/2014/main" id="{28777354-3C6F-4FE8-B187-4736898F7EEA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4829304" y="6979992"/>
                <a:ext cx="64800" cy="64800"/>
              </a:xfrm>
              <a:prstGeom prst="flowChartConnector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59" name="Flowchart: Connector 358">
                <a:extLst>
                  <a:ext uri="{FF2B5EF4-FFF2-40B4-BE49-F238E27FC236}">
                    <a16:creationId xmlns:a16="http://schemas.microsoft.com/office/drawing/2014/main" id="{B941BF7A-4534-4245-8669-A8B3615AAF4C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5422900" y="7194090"/>
                <a:ext cx="64800" cy="64800"/>
              </a:xfrm>
              <a:prstGeom prst="flowChartConnector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60" name="Flowchart: Connector 359">
                <a:extLst>
                  <a:ext uri="{FF2B5EF4-FFF2-40B4-BE49-F238E27FC236}">
                    <a16:creationId xmlns:a16="http://schemas.microsoft.com/office/drawing/2014/main" id="{67CD25E5-3D28-42FF-82BB-DA18A74DD59D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5596513" y="7398088"/>
                <a:ext cx="64800" cy="64800"/>
              </a:xfrm>
              <a:prstGeom prst="flowChartConnector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61" name="Flowchart: Connector 360">
                <a:extLst>
                  <a:ext uri="{FF2B5EF4-FFF2-40B4-BE49-F238E27FC236}">
                    <a16:creationId xmlns:a16="http://schemas.microsoft.com/office/drawing/2014/main" id="{94D7E7C7-28F8-41C7-BD19-4A9B38F434D9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5878202" y="7293603"/>
                <a:ext cx="64800" cy="64800"/>
              </a:xfrm>
              <a:prstGeom prst="flowChartConnector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63" name="Flowchart: Connector 362">
                <a:extLst>
                  <a:ext uri="{FF2B5EF4-FFF2-40B4-BE49-F238E27FC236}">
                    <a16:creationId xmlns:a16="http://schemas.microsoft.com/office/drawing/2014/main" id="{73F8DCDA-FA99-49BC-BF57-721D08CF9F23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5514722" y="7746711"/>
                <a:ext cx="64800" cy="64800"/>
              </a:xfrm>
              <a:prstGeom prst="flowChartConnector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64" name="Flowchart: Connector 363">
                <a:extLst>
                  <a:ext uri="{FF2B5EF4-FFF2-40B4-BE49-F238E27FC236}">
                    <a16:creationId xmlns:a16="http://schemas.microsoft.com/office/drawing/2014/main" id="{311C7451-33F0-4A65-B1EE-93AE4741AF49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4534024" y="7149730"/>
                <a:ext cx="64800" cy="64800"/>
              </a:xfrm>
              <a:prstGeom prst="flowChartConnector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65" name="Flowchart: Connector 364">
                <a:extLst>
                  <a:ext uri="{FF2B5EF4-FFF2-40B4-BE49-F238E27FC236}">
                    <a16:creationId xmlns:a16="http://schemas.microsoft.com/office/drawing/2014/main" id="{E315F6E7-995D-45FE-9F20-DC08D3EA89B0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4654566" y="7471670"/>
                <a:ext cx="64800" cy="64800"/>
              </a:xfrm>
              <a:prstGeom prst="flowChartConnector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66" name="Flowchart: Connector 365">
                <a:extLst>
                  <a:ext uri="{FF2B5EF4-FFF2-40B4-BE49-F238E27FC236}">
                    <a16:creationId xmlns:a16="http://schemas.microsoft.com/office/drawing/2014/main" id="{5898DFED-61BA-4BEE-BEEC-AF3FDFEA8977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4507065" y="7641620"/>
                <a:ext cx="64800" cy="64800"/>
              </a:xfrm>
              <a:prstGeom prst="flowChartConnector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67" name="TextBox 22">
                <a:extLst>
                  <a:ext uri="{FF2B5EF4-FFF2-40B4-BE49-F238E27FC236}">
                    <a16:creationId xmlns:a16="http://schemas.microsoft.com/office/drawing/2014/main" id="{94E79AF7-4B77-402C-864C-880CE5397BB0}"/>
                  </a:ext>
                </a:extLst>
              </p:cNvPr>
              <p:cNvSpPr txBox="1"/>
              <p:nvPr/>
            </p:nvSpPr>
            <p:spPr>
              <a:xfrm>
                <a:off x="4768422" y="7289973"/>
                <a:ext cx="729736" cy="118714"/>
              </a:xfrm>
              <a:prstGeom prst="rect">
                <a:avLst/>
              </a:prstGeom>
              <a:noFill/>
              <a:ln w="9525" cmpd="sng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wrap="square" rtlCol="0" anchor="t"/>
              <a:lstStyle>
                <a:lvl1pPr marL="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85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miR-183-5p</a:t>
                </a:r>
              </a:p>
            </p:txBody>
          </p:sp>
          <p:sp>
            <p:nvSpPr>
              <p:cNvPr id="368" name="Flowchart: Connector 367">
                <a:extLst>
                  <a:ext uri="{FF2B5EF4-FFF2-40B4-BE49-F238E27FC236}">
                    <a16:creationId xmlns:a16="http://schemas.microsoft.com/office/drawing/2014/main" id="{3925F6A4-53B6-4F8C-B673-4C5E793E23CA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4780554" y="7842732"/>
                <a:ext cx="64800" cy="64800"/>
              </a:xfrm>
              <a:prstGeom prst="flowChartConnector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69" name="TextBox 27">
                <a:extLst>
                  <a:ext uri="{FF2B5EF4-FFF2-40B4-BE49-F238E27FC236}">
                    <a16:creationId xmlns:a16="http://schemas.microsoft.com/office/drawing/2014/main" id="{CDDABD8C-A9E9-4D89-A9E0-7E0B3DECF9BC}"/>
                  </a:ext>
                </a:extLst>
              </p:cNvPr>
              <p:cNvSpPr txBox="1"/>
              <p:nvPr/>
            </p:nvSpPr>
            <p:spPr>
              <a:xfrm>
                <a:off x="4118792" y="7775286"/>
                <a:ext cx="733663" cy="233947"/>
              </a:xfrm>
              <a:prstGeom prst="rect">
                <a:avLst/>
              </a:prstGeom>
              <a:noFill/>
              <a:ln w="9525" cmpd="sng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wrap="square" rtlCol="0" anchor="t"/>
              <a:lstStyle>
                <a:lvl1pPr marL="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85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miR-23a-5p</a:t>
                </a:r>
              </a:p>
            </p:txBody>
          </p:sp>
          <p:sp>
            <p:nvSpPr>
              <p:cNvPr id="370" name="Flowchart: Connector 369">
                <a:extLst>
                  <a:ext uri="{FF2B5EF4-FFF2-40B4-BE49-F238E27FC236}">
                    <a16:creationId xmlns:a16="http://schemas.microsoft.com/office/drawing/2014/main" id="{F16B99D2-B7B7-488A-9F91-3AF898C193E0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4663494" y="7328958"/>
                <a:ext cx="64800" cy="64800"/>
              </a:xfrm>
              <a:prstGeom prst="flowChartConnector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71" name="TextBox 27">
                <a:extLst>
                  <a:ext uri="{FF2B5EF4-FFF2-40B4-BE49-F238E27FC236}">
                    <a16:creationId xmlns:a16="http://schemas.microsoft.com/office/drawing/2014/main" id="{D973A61B-D769-432D-9826-FF64F2000890}"/>
                  </a:ext>
                </a:extLst>
              </p:cNvPr>
              <p:cNvSpPr txBox="1"/>
              <p:nvPr/>
            </p:nvSpPr>
            <p:spPr>
              <a:xfrm>
                <a:off x="5564529" y="7704799"/>
                <a:ext cx="568392" cy="109803"/>
              </a:xfrm>
              <a:prstGeom prst="rect">
                <a:avLst/>
              </a:prstGeom>
              <a:noFill/>
              <a:ln w="9525" cmpd="sng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wrap="square" rtlCol="0" anchor="t"/>
              <a:lstStyle>
                <a:lvl1pPr marL="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85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miR-326</a:t>
                </a:r>
              </a:p>
            </p:txBody>
          </p:sp>
          <p:sp>
            <p:nvSpPr>
              <p:cNvPr id="372" name="Flowchart: Connector 371">
                <a:extLst>
                  <a:ext uri="{FF2B5EF4-FFF2-40B4-BE49-F238E27FC236}">
                    <a16:creationId xmlns:a16="http://schemas.microsoft.com/office/drawing/2014/main" id="{164E61F8-AC35-48B4-B665-3EE9E6CBB5E1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5778587" y="7496669"/>
                <a:ext cx="64800" cy="64800"/>
              </a:xfrm>
              <a:prstGeom prst="flowChartConnector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73" name="TextBox 27">
                <a:extLst>
                  <a:ext uri="{FF2B5EF4-FFF2-40B4-BE49-F238E27FC236}">
                    <a16:creationId xmlns:a16="http://schemas.microsoft.com/office/drawing/2014/main" id="{9685B804-5FDD-4464-9EE8-44C79644E162}"/>
                  </a:ext>
                </a:extLst>
              </p:cNvPr>
              <p:cNvSpPr txBox="1"/>
              <p:nvPr/>
            </p:nvSpPr>
            <p:spPr>
              <a:xfrm>
                <a:off x="5269831" y="7231646"/>
                <a:ext cx="968873" cy="168006"/>
              </a:xfrm>
              <a:prstGeom prst="rect">
                <a:avLst/>
              </a:prstGeom>
              <a:noFill/>
              <a:ln w="9525" cmpd="sng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wrap="square" rtlCol="0" anchor="t"/>
              <a:lstStyle>
                <a:lvl1pPr marL="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85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miR-340-5p</a:t>
                </a:r>
              </a:p>
            </p:txBody>
          </p:sp>
          <p:grpSp>
            <p:nvGrpSpPr>
              <p:cNvPr id="374" name="Group 373">
                <a:extLst>
                  <a:ext uri="{FF2B5EF4-FFF2-40B4-BE49-F238E27FC236}">
                    <a16:creationId xmlns:a16="http://schemas.microsoft.com/office/drawing/2014/main" id="{3805B6E2-6A63-4686-8075-0347EEA64201}"/>
                  </a:ext>
                </a:extLst>
              </p:cNvPr>
              <p:cNvGrpSpPr/>
              <p:nvPr/>
            </p:nvGrpSpPr>
            <p:grpSpPr>
              <a:xfrm>
                <a:off x="3815029" y="6786510"/>
                <a:ext cx="2739451" cy="983655"/>
                <a:chOff x="-3257651" y="709020"/>
                <a:chExt cx="4039831" cy="1450590"/>
              </a:xfrm>
            </p:grpSpPr>
            <p:grpSp>
              <p:nvGrpSpPr>
                <p:cNvPr id="375" name="Group 374">
                  <a:extLst>
                    <a:ext uri="{FF2B5EF4-FFF2-40B4-BE49-F238E27FC236}">
                      <a16:creationId xmlns:a16="http://schemas.microsoft.com/office/drawing/2014/main" id="{82EF1F97-11DD-4D68-BC2D-7C32CFB0999D}"/>
                    </a:ext>
                  </a:extLst>
                </p:cNvPr>
                <p:cNvGrpSpPr/>
                <p:nvPr/>
              </p:nvGrpSpPr>
              <p:grpSpPr>
                <a:xfrm>
                  <a:off x="-3257651" y="709020"/>
                  <a:ext cx="4039831" cy="1450590"/>
                  <a:chOff x="-6353682" y="-2601058"/>
                  <a:chExt cx="4039831" cy="1450590"/>
                </a:xfrm>
              </p:grpSpPr>
              <p:sp>
                <p:nvSpPr>
                  <p:cNvPr id="381" name="TextBox 7">
                    <a:extLst>
                      <a:ext uri="{FF2B5EF4-FFF2-40B4-BE49-F238E27FC236}">
                        <a16:creationId xmlns:a16="http://schemas.microsoft.com/office/drawing/2014/main" id="{323CCFF0-6EED-4BFE-8364-606AB65FF902}"/>
                      </a:ext>
                    </a:extLst>
                  </p:cNvPr>
                  <p:cNvSpPr txBox="1"/>
                  <p:nvPr/>
                </p:nvSpPr>
                <p:spPr>
                  <a:xfrm>
                    <a:off x="-3393003" y="-2123748"/>
                    <a:ext cx="1079152" cy="287124"/>
                  </a:xfrm>
                  <a:prstGeom prst="rect">
                    <a:avLst/>
                  </a:prstGeom>
                  <a:noFill/>
                  <a:ln w="9525" cmpd="sng">
                    <a:noFill/>
                  </a:ln>
                </p:spPr>
                <p:style>
                  <a:lnRef idx="0">
                    <a:scrgbClr r="0" g="0" b="0"/>
                  </a:lnRef>
                  <a:fillRef idx="0">
                    <a:scrgbClr r="0" g="0" b="0"/>
                  </a:fillRef>
                  <a:effectRef idx="0">
                    <a:scrgbClr r="0" g="0" b="0"/>
                  </a:effectRef>
                  <a:fontRef idx="minor">
                    <a:schemeClr val="dk1"/>
                  </a:fontRef>
                </p:style>
                <p:txBody>
                  <a:bodyPr wrap="square" rtlCol="0" anchor="t"/>
                  <a:lstStyle>
                    <a:lvl1pPr marL="0" indent="0">
                      <a:defRPr sz="11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indent="0">
                      <a:defRPr sz="11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indent="0">
                      <a:defRPr sz="11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indent="0">
                      <a:defRPr sz="11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indent="0">
                      <a:defRPr sz="11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indent="0">
                      <a:defRPr sz="11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indent="0">
                      <a:defRPr sz="11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indent="0">
                      <a:defRPr sz="11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indent="0">
                      <a:defRPr sz="11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sz="85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rPr>
                      <a:t>miR-34a-5p</a:t>
                    </a:r>
                  </a:p>
                </p:txBody>
              </p:sp>
              <p:sp>
                <p:nvSpPr>
                  <p:cNvPr id="382" name="TextBox 18">
                    <a:extLst>
                      <a:ext uri="{FF2B5EF4-FFF2-40B4-BE49-F238E27FC236}">
                        <a16:creationId xmlns:a16="http://schemas.microsoft.com/office/drawing/2014/main" id="{006D6EBC-BC25-4A23-804D-B653318FE4FF}"/>
                      </a:ext>
                    </a:extLst>
                  </p:cNvPr>
                  <p:cNvSpPr txBox="1"/>
                  <p:nvPr/>
                </p:nvSpPr>
                <p:spPr>
                  <a:xfrm>
                    <a:off x="-5144830" y="-2601058"/>
                    <a:ext cx="1055285" cy="183331"/>
                  </a:xfrm>
                  <a:prstGeom prst="rect">
                    <a:avLst/>
                  </a:prstGeom>
                  <a:noFill/>
                  <a:ln w="9525" cmpd="sng">
                    <a:noFill/>
                  </a:ln>
                </p:spPr>
                <p:style>
                  <a:lnRef idx="0">
                    <a:scrgbClr r="0" g="0" b="0"/>
                  </a:lnRef>
                  <a:fillRef idx="0">
                    <a:scrgbClr r="0" g="0" b="0"/>
                  </a:fillRef>
                  <a:effectRef idx="0">
                    <a:scrgbClr r="0" g="0" b="0"/>
                  </a:effectRef>
                  <a:fontRef idx="minor">
                    <a:schemeClr val="dk1"/>
                  </a:fontRef>
                </p:style>
                <p:txBody>
                  <a:bodyPr wrap="square" rtlCol="0" anchor="t"/>
                  <a:lstStyle>
                    <a:lvl1pPr marL="0" indent="0">
                      <a:defRPr sz="11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indent="0">
                      <a:defRPr sz="11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indent="0">
                      <a:defRPr sz="11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indent="0">
                      <a:defRPr sz="11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indent="0">
                      <a:defRPr sz="11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indent="0">
                      <a:defRPr sz="11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indent="0">
                      <a:defRPr sz="11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indent="0">
                      <a:defRPr sz="11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indent="0">
                      <a:defRPr sz="11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sz="85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rPr>
                      <a:t>let-7a-5p</a:t>
                    </a:r>
                  </a:p>
                </p:txBody>
              </p:sp>
              <p:grpSp>
                <p:nvGrpSpPr>
                  <p:cNvPr id="383" name="Group 382">
                    <a:extLst>
                      <a:ext uri="{FF2B5EF4-FFF2-40B4-BE49-F238E27FC236}">
                        <a16:creationId xmlns:a16="http://schemas.microsoft.com/office/drawing/2014/main" id="{0D2F7259-48E3-49FC-976A-B81B9085176B}"/>
                      </a:ext>
                    </a:extLst>
                  </p:cNvPr>
                  <p:cNvGrpSpPr/>
                  <p:nvPr/>
                </p:nvGrpSpPr>
                <p:grpSpPr>
                  <a:xfrm>
                    <a:off x="-6353682" y="-2411746"/>
                    <a:ext cx="3809911" cy="1261278"/>
                    <a:chOff x="-6353682" y="-2611880"/>
                    <a:chExt cx="3809911" cy="1335470"/>
                  </a:xfrm>
                </p:grpSpPr>
                <p:sp>
                  <p:nvSpPr>
                    <p:cNvPr id="384" name="TextBox 3">
                      <a:extLst>
                        <a:ext uri="{FF2B5EF4-FFF2-40B4-BE49-F238E27FC236}">
                          <a16:creationId xmlns:a16="http://schemas.microsoft.com/office/drawing/2014/main" id="{4E2D9FD8-3F9D-4153-AA39-A9F55EBB2684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-6128885" y="-2074309"/>
                      <a:ext cx="1435294" cy="262331"/>
                    </a:xfrm>
                    <a:prstGeom prst="rect">
                      <a:avLst/>
                    </a:prstGeom>
                    <a:noFill/>
                    <a:ln w="9525" cmpd="sng">
                      <a:noFill/>
                    </a:ln>
                  </p:spPr>
                  <p:style>
                    <a:lnRef idx="0">
                      <a:scrgbClr r="0" g="0" b="0"/>
                    </a:lnRef>
                    <a:fillRef idx="0">
                      <a:scrgbClr r="0" g="0" b="0"/>
                    </a:fillRef>
                    <a:effectRef idx="0">
                      <a:scrgbClr r="0" g="0" b="0"/>
                    </a:effectRef>
                    <a:fontRef idx="minor">
                      <a:schemeClr val="dk1"/>
                    </a:fontRef>
                  </p:style>
                  <p:txBody>
                    <a:bodyPr wrap="square" rtlCol="0" anchor="t"/>
                    <a:lstStyle>
                      <a:lvl1pPr marL="0" indent="0">
                        <a:defRPr sz="11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indent="0">
                        <a:defRPr sz="11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indent="0">
                        <a:defRPr sz="11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indent="0">
                        <a:defRPr sz="11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indent="0">
                        <a:defRPr sz="11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indent="0">
                        <a:defRPr sz="11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indent="0">
                        <a:defRPr sz="11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indent="0">
                        <a:defRPr sz="11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indent="0">
                        <a:defRPr sz="11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85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miR-182-5p</a:t>
                      </a:r>
                    </a:p>
                  </p:txBody>
                </p:sp>
                <p:sp>
                  <p:nvSpPr>
                    <p:cNvPr id="385" name="TextBox 5">
                      <a:extLst>
                        <a:ext uri="{FF2B5EF4-FFF2-40B4-BE49-F238E27FC236}">
                          <a16:creationId xmlns:a16="http://schemas.microsoft.com/office/drawing/2014/main" id="{A1A158CC-CF26-4912-992F-FCE8AD7FAD29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-5669249" y="-2611880"/>
                      <a:ext cx="838200" cy="138678"/>
                    </a:xfrm>
                    <a:prstGeom prst="rect">
                      <a:avLst/>
                    </a:prstGeom>
                    <a:noFill/>
                    <a:ln w="9525" cmpd="sng">
                      <a:noFill/>
                    </a:ln>
                  </p:spPr>
                  <p:style>
                    <a:lnRef idx="0">
                      <a:scrgbClr r="0" g="0" b="0"/>
                    </a:lnRef>
                    <a:fillRef idx="0">
                      <a:scrgbClr r="0" g="0" b="0"/>
                    </a:fillRef>
                    <a:effectRef idx="0">
                      <a:scrgbClr r="0" g="0" b="0"/>
                    </a:effectRef>
                    <a:fontRef idx="minor">
                      <a:schemeClr val="dk1"/>
                    </a:fontRef>
                  </p:style>
                  <p:txBody>
                    <a:bodyPr wrap="square" rtlCol="0" anchor="t"/>
                    <a:lstStyle>
                      <a:lvl1pPr marL="0" indent="0">
                        <a:defRPr sz="11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indent="0">
                        <a:defRPr sz="11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indent="0">
                        <a:defRPr sz="11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indent="0">
                        <a:defRPr sz="11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indent="0">
                        <a:defRPr sz="11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indent="0">
                        <a:defRPr sz="11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indent="0">
                        <a:defRPr sz="11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indent="0">
                        <a:defRPr sz="11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indent="0">
                        <a:defRPr sz="11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85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let-7i-5p</a:t>
                      </a:r>
                    </a:p>
                  </p:txBody>
                </p:sp>
                <p:sp>
                  <p:nvSpPr>
                    <p:cNvPr id="386" name="TextBox 13">
                      <a:extLst>
                        <a:ext uri="{FF2B5EF4-FFF2-40B4-BE49-F238E27FC236}">
                          <a16:creationId xmlns:a16="http://schemas.microsoft.com/office/drawing/2014/main" id="{8FD8EE42-2A3D-4AD7-BD9E-418497F10BC7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-6204557" y="-1545045"/>
                      <a:ext cx="985458" cy="268635"/>
                    </a:xfrm>
                    <a:prstGeom prst="rect">
                      <a:avLst/>
                    </a:prstGeom>
                    <a:noFill/>
                    <a:ln w="9525" cmpd="sng">
                      <a:noFill/>
                    </a:ln>
                  </p:spPr>
                  <p:style>
                    <a:lnRef idx="0">
                      <a:scrgbClr r="0" g="0" b="0"/>
                    </a:lnRef>
                    <a:fillRef idx="0">
                      <a:scrgbClr r="0" g="0" b="0"/>
                    </a:fillRef>
                    <a:effectRef idx="0">
                      <a:scrgbClr r="0" g="0" b="0"/>
                    </a:effectRef>
                    <a:fontRef idx="minor">
                      <a:schemeClr val="dk1"/>
                    </a:fontRef>
                  </p:style>
                  <p:txBody>
                    <a:bodyPr wrap="square" rtlCol="0" anchor="t"/>
                    <a:lstStyle>
                      <a:lvl1pPr marL="0" indent="0">
                        <a:defRPr sz="11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indent="0">
                        <a:defRPr sz="11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indent="0">
                        <a:defRPr sz="11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indent="0">
                        <a:defRPr sz="11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indent="0">
                        <a:defRPr sz="11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indent="0">
                        <a:defRPr sz="11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indent="0">
                        <a:defRPr sz="11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indent="0">
                        <a:defRPr sz="11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indent="0">
                        <a:defRPr sz="11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85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miR-96-5p</a:t>
                      </a:r>
                    </a:p>
                  </p:txBody>
                </p:sp>
                <p:sp>
                  <p:nvSpPr>
                    <p:cNvPr id="387" name="TextBox 14">
                      <a:extLst>
                        <a:ext uri="{FF2B5EF4-FFF2-40B4-BE49-F238E27FC236}">
                          <a16:creationId xmlns:a16="http://schemas.microsoft.com/office/drawing/2014/main" id="{C4188910-81B9-4016-9AA3-E268F660B828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-3602348" y="-1680725"/>
                      <a:ext cx="1058577" cy="122133"/>
                    </a:xfrm>
                    <a:prstGeom prst="rect">
                      <a:avLst/>
                    </a:prstGeom>
                    <a:noFill/>
                    <a:ln w="9525" cmpd="sng">
                      <a:noFill/>
                    </a:ln>
                  </p:spPr>
                  <p:style>
                    <a:lnRef idx="0">
                      <a:scrgbClr r="0" g="0" b="0"/>
                    </a:lnRef>
                    <a:fillRef idx="0">
                      <a:scrgbClr r="0" g="0" b="0"/>
                    </a:fillRef>
                    <a:effectRef idx="0">
                      <a:scrgbClr r="0" g="0" b="0"/>
                    </a:effectRef>
                    <a:fontRef idx="minor">
                      <a:schemeClr val="dk1"/>
                    </a:fontRef>
                  </p:style>
                  <p:txBody>
                    <a:bodyPr wrap="square" rtlCol="0" anchor="t"/>
                    <a:lstStyle>
                      <a:lvl1pPr marL="0" indent="0">
                        <a:defRPr sz="11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indent="0">
                        <a:defRPr sz="11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indent="0">
                        <a:defRPr sz="11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indent="0">
                        <a:defRPr sz="11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indent="0">
                        <a:defRPr sz="11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indent="0">
                        <a:defRPr sz="11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indent="0">
                        <a:defRPr sz="11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indent="0">
                        <a:defRPr sz="11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indent="0">
                        <a:defRPr sz="11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85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miR-32-5p</a:t>
                      </a:r>
                    </a:p>
                  </p:txBody>
                </p:sp>
                <p:sp>
                  <p:nvSpPr>
                    <p:cNvPr id="388" name="TextBox 17">
                      <a:extLst>
                        <a:ext uri="{FF2B5EF4-FFF2-40B4-BE49-F238E27FC236}">
                          <a16:creationId xmlns:a16="http://schemas.microsoft.com/office/drawing/2014/main" id="{8247B837-1B13-45F3-AA8E-51A5298A83ED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-6353682" y="-2606584"/>
                      <a:ext cx="1281567" cy="160531"/>
                    </a:xfrm>
                    <a:prstGeom prst="rect">
                      <a:avLst/>
                    </a:prstGeom>
                    <a:noFill/>
                    <a:ln w="9525" cmpd="sng">
                      <a:noFill/>
                    </a:ln>
                  </p:spPr>
                  <p:style>
                    <a:lnRef idx="0">
                      <a:scrgbClr r="0" g="0" b="0"/>
                    </a:lnRef>
                    <a:fillRef idx="0">
                      <a:scrgbClr r="0" g="0" b="0"/>
                    </a:fillRef>
                    <a:effectRef idx="0">
                      <a:scrgbClr r="0" g="0" b="0"/>
                    </a:effectRef>
                    <a:fontRef idx="minor">
                      <a:schemeClr val="dk1"/>
                    </a:fontRef>
                  </p:style>
                  <p:txBody>
                    <a:bodyPr wrap="square" rtlCol="0" anchor="t"/>
                    <a:lstStyle>
                      <a:lvl1pPr marL="0" indent="0">
                        <a:defRPr sz="11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indent="0">
                        <a:defRPr sz="11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indent="0">
                        <a:defRPr sz="11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indent="0">
                        <a:defRPr sz="11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indent="0">
                        <a:defRPr sz="11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indent="0">
                        <a:defRPr sz="11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indent="0">
                        <a:defRPr sz="11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indent="0">
                        <a:defRPr sz="11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indent="0">
                        <a:defRPr sz="11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85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let-7b-5p</a:t>
                      </a:r>
                    </a:p>
                  </p:txBody>
                </p:sp>
                <p:sp>
                  <p:nvSpPr>
                    <p:cNvPr id="389" name="TextBox 20">
                      <a:extLst>
                        <a:ext uri="{FF2B5EF4-FFF2-40B4-BE49-F238E27FC236}">
                          <a16:creationId xmlns:a16="http://schemas.microsoft.com/office/drawing/2014/main" id="{F1311559-96CA-4EA9-B7F8-DE39A6EB625B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-4934128" y="-2446054"/>
                      <a:ext cx="1198715" cy="199625"/>
                    </a:xfrm>
                    <a:prstGeom prst="rect">
                      <a:avLst/>
                    </a:prstGeom>
                    <a:noFill/>
                    <a:ln w="9525" cmpd="sng">
                      <a:noFill/>
                    </a:ln>
                  </p:spPr>
                  <p:style>
                    <a:lnRef idx="0">
                      <a:scrgbClr r="0" g="0" b="0"/>
                    </a:lnRef>
                    <a:fillRef idx="0">
                      <a:scrgbClr r="0" g="0" b="0"/>
                    </a:fillRef>
                    <a:effectRef idx="0">
                      <a:scrgbClr r="0" g="0" b="0"/>
                    </a:effectRef>
                    <a:fontRef idx="minor">
                      <a:schemeClr val="dk1"/>
                    </a:fontRef>
                  </p:style>
                  <p:txBody>
                    <a:bodyPr wrap="square" rtlCol="0" anchor="t"/>
                    <a:lstStyle>
                      <a:lvl1pPr marL="0" indent="0">
                        <a:defRPr sz="11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indent="0">
                        <a:defRPr sz="11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indent="0">
                        <a:defRPr sz="11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indent="0">
                        <a:defRPr sz="11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indent="0">
                        <a:defRPr sz="11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indent="0">
                        <a:defRPr sz="11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indent="0">
                        <a:defRPr sz="11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indent="0">
                        <a:defRPr sz="11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indent="0">
                        <a:defRPr sz="11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85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let-7f-5p</a:t>
                      </a:r>
                    </a:p>
                  </p:txBody>
                </p:sp>
                <p:sp>
                  <p:nvSpPr>
                    <p:cNvPr id="391" name="TextBox 25">
                      <a:extLst>
                        <a:ext uri="{FF2B5EF4-FFF2-40B4-BE49-F238E27FC236}">
                          <a16:creationId xmlns:a16="http://schemas.microsoft.com/office/drawing/2014/main" id="{F6109542-C192-4BF6-93BB-82AE15477EEF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-6054639" y="-2350749"/>
                      <a:ext cx="1208264" cy="241787"/>
                    </a:xfrm>
                    <a:prstGeom prst="rect">
                      <a:avLst/>
                    </a:prstGeom>
                    <a:noFill/>
                    <a:ln w="9525" cmpd="sng">
                      <a:noFill/>
                    </a:ln>
                  </p:spPr>
                  <p:style>
                    <a:lnRef idx="0">
                      <a:scrgbClr r="0" g="0" b="0"/>
                    </a:lnRef>
                    <a:fillRef idx="0">
                      <a:scrgbClr r="0" g="0" b="0"/>
                    </a:fillRef>
                    <a:effectRef idx="0">
                      <a:scrgbClr r="0" g="0" b="0"/>
                    </a:effectRef>
                    <a:fontRef idx="minor">
                      <a:schemeClr val="dk1"/>
                    </a:fontRef>
                  </p:style>
                  <p:txBody>
                    <a:bodyPr wrap="square" rtlCol="0" anchor="t"/>
                    <a:lstStyle>
                      <a:lvl1pPr marL="0" indent="0">
                        <a:defRPr sz="11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indent="0">
                        <a:defRPr sz="11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indent="0">
                        <a:defRPr sz="11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indent="0">
                        <a:defRPr sz="11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indent="0">
                        <a:defRPr sz="11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indent="0">
                        <a:defRPr sz="11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indent="0">
                        <a:defRPr sz="11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indent="0">
                        <a:defRPr sz="11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indent="0">
                        <a:defRPr sz="11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85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let-7d-5p</a:t>
                      </a:r>
                    </a:p>
                  </p:txBody>
                </p:sp>
                <p:sp>
                  <p:nvSpPr>
                    <p:cNvPr id="392" name="TextBox 28">
                      <a:extLst>
                        <a:ext uri="{FF2B5EF4-FFF2-40B4-BE49-F238E27FC236}">
                          <a16:creationId xmlns:a16="http://schemas.microsoft.com/office/drawing/2014/main" id="{19620583-E836-4742-BDF2-59CE306054C4}"/>
                        </a:ext>
                      </a:extLst>
                    </p:cNvPr>
                    <p:cNvSpPr txBox="1"/>
                    <p:nvPr/>
                  </p:nvSpPr>
                  <p:spPr>
                    <a:xfrm flipH="1">
                      <a:off x="-6151784" y="-1895024"/>
                      <a:ext cx="1127262" cy="399900"/>
                    </a:xfrm>
                    <a:prstGeom prst="rect">
                      <a:avLst/>
                    </a:prstGeom>
                    <a:noFill/>
                    <a:ln w="9525" cmpd="sng">
                      <a:noFill/>
                    </a:ln>
                  </p:spPr>
                  <p:style>
                    <a:lnRef idx="0">
                      <a:scrgbClr r="0" g="0" b="0"/>
                    </a:lnRef>
                    <a:fillRef idx="0">
                      <a:scrgbClr r="0" g="0" b="0"/>
                    </a:fillRef>
                    <a:effectRef idx="0">
                      <a:scrgbClr r="0" g="0" b="0"/>
                    </a:effectRef>
                    <a:fontRef idx="minor">
                      <a:schemeClr val="dk1"/>
                    </a:fontRef>
                  </p:style>
                  <p:txBody>
                    <a:bodyPr wrap="square" rtlCol="0" anchor="t"/>
                    <a:lstStyle>
                      <a:lvl1pPr marL="0" indent="0">
                        <a:defRPr sz="11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indent="0">
                        <a:defRPr sz="11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indent="0">
                        <a:defRPr sz="11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indent="0">
                        <a:defRPr sz="11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indent="0">
                        <a:defRPr sz="11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indent="0">
                        <a:defRPr sz="11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indent="0">
                        <a:defRPr sz="11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indent="0">
                        <a:defRPr sz="11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indent="0">
                        <a:defRPr sz="11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85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miR-146a-5p</a:t>
                      </a:r>
                    </a:p>
                  </p:txBody>
                </p:sp>
              </p:grpSp>
            </p:grpSp>
            <p:sp>
              <p:nvSpPr>
                <p:cNvPr id="376" name="Flowchart: Connector 375">
                  <a:extLst>
                    <a:ext uri="{FF2B5EF4-FFF2-40B4-BE49-F238E27FC236}">
                      <a16:creationId xmlns:a16="http://schemas.microsoft.com/office/drawing/2014/main" id="{1814756B-977A-4F45-B5AD-105C66C724E5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-1824471" y="1618033"/>
                  <a:ext cx="95560" cy="95560"/>
                </a:xfrm>
                <a:prstGeom prst="flowChartConnector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378" name="TextBox 21">
                  <a:extLst>
                    <a:ext uri="{FF2B5EF4-FFF2-40B4-BE49-F238E27FC236}">
                      <a16:creationId xmlns:a16="http://schemas.microsoft.com/office/drawing/2014/main" id="{1B276355-E2F4-4B24-B065-F5758880DC6B}"/>
                    </a:ext>
                  </a:extLst>
                </p:cNvPr>
                <p:cNvSpPr txBox="1"/>
                <p:nvPr/>
              </p:nvSpPr>
              <p:spPr>
                <a:xfrm>
                  <a:off x="-2434054" y="1307297"/>
                  <a:ext cx="1185341" cy="210132"/>
                </a:xfrm>
                <a:prstGeom prst="rect">
                  <a:avLst/>
                </a:prstGeom>
                <a:noFill/>
                <a:ln w="9525" cmpd="sng">
                  <a:noFill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dk1"/>
                </a:fontRef>
              </p:style>
              <p:txBody>
                <a:bodyPr wrap="square" rtlCol="0" anchor="t"/>
                <a:lstStyle>
                  <a:lvl1pPr marL="0" indent="0">
                    <a:defRPr sz="11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indent="0">
                    <a:defRPr sz="11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indent="0">
                    <a:defRPr sz="11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indent="0">
                    <a:defRPr sz="11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indent="0">
                    <a:defRPr sz="11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indent="0">
                    <a:defRPr sz="11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indent="0">
                    <a:defRPr sz="11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indent="0">
                    <a:defRPr sz="11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indent="0">
                    <a:defRPr sz="11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850" b="1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rPr>
                    <a:t>miR-98-5p</a:t>
                  </a:r>
                </a:p>
              </p:txBody>
            </p:sp>
            <p:sp>
              <p:nvSpPr>
                <p:cNvPr id="379" name="TextBox 7">
                  <a:extLst>
                    <a:ext uri="{FF2B5EF4-FFF2-40B4-BE49-F238E27FC236}">
                      <a16:creationId xmlns:a16="http://schemas.microsoft.com/office/drawing/2014/main" id="{6DCC862E-0433-4141-9B45-74DDB16AAB86}"/>
                    </a:ext>
                  </a:extLst>
                </p:cNvPr>
                <p:cNvSpPr txBox="1"/>
                <p:nvPr/>
              </p:nvSpPr>
              <p:spPr>
                <a:xfrm>
                  <a:off x="-1103626" y="1063352"/>
                  <a:ext cx="1248256" cy="213062"/>
                </a:xfrm>
                <a:prstGeom prst="rect">
                  <a:avLst/>
                </a:prstGeom>
                <a:noFill/>
                <a:ln w="9525" cmpd="sng">
                  <a:noFill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dk1"/>
                </a:fontRef>
              </p:style>
              <p:txBody>
                <a:bodyPr wrap="square" rtlCol="0" anchor="t"/>
                <a:lstStyle>
                  <a:lvl1pPr marL="0" indent="0">
                    <a:defRPr sz="11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indent="0">
                    <a:defRPr sz="11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indent="0">
                    <a:defRPr sz="11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indent="0">
                    <a:defRPr sz="11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indent="0">
                    <a:defRPr sz="11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indent="0">
                    <a:defRPr sz="11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indent="0">
                    <a:defRPr sz="11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indent="0">
                    <a:defRPr sz="11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indent="0">
                    <a:defRPr sz="11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850" b="1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rPr>
                    <a:t>miR-363-3p</a:t>
                  </a:r>
                </a:p>
              </p:txBody>
            </p:sp>
            <p:sp>
              <p:nvSpPr>
                <p:cNvPr id="380" name="TextBox 22">
                  <a:extLst>
                    <a:ext uri="{FF2B5EF4-FFF2-40B4-BE49-F238E27FC236}">
                      <a16:creationId xmlns:a16="http://schemas.microsoft.com/office/drawing/2014/main" id="{E32DBD0D-31A8-4551-BD7A-058D2D112BE7}"/>
                    </a:ext>
                  </a:extLst>
                </p:cNvPr>
                <p:cNvSpPr txBox="1"/>
                <p:nvPr/>
              </p:nvSpPr>
              <p:spPr>
                <a:xfrm>
                  <a:off x="-1853233" y="1714760"/>
                  <a:ext cx="1125784" cy="199675"/>
                </a:xfrm>
                <a:prstGeom prst="rect">
                  <a:avLst/>
                </a:prstGeom>
                <a:noFill/>
                <a:ln w="9525" cmpd="sng">
                  <a:noFill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dk1"/>
                </a:fontRef>
              </p:style>
              <p:txBody>
                <a:bodyPr wrap="square" rtlCol="0" anchor="t"/>
                <a:lstStyle>
                  <a:lvl1pPr marL="0" indent="0">
                    <a:defRPr sz="11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indent="0">
                    <a:defRPr sz="11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indent="0">
                    <a:defRPr sz="11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indent="0">
                    <a:defRPr sz="11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indent="0">
                    <a:defRPr sz="11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indent="0">
                    <a:defRPr sz="11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indent="0">
                    <a:defRPr sz="11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indent="0">
                    <a:defRPr sz="11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indent="0">
                    <a:defRPr sz="11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850" b="1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rPr>
                    <a:t>miR-27a-5p</a:t>
                  </a:r>
                </a:p>
              </p:txBody>
            </p:sp>
          </p:grpSp>
        </p:grpSp>
        <p:sp>
          <p:nvSpPr>
            <p:cNvPr id="395" name="TextBox 21">
              <a:extLst>
                <a:ext uri="{FF2B5EF4-FFF2-40B4-BE49-F238E27FC236}">
                  <a16:creationId xmlns:a16="http://schemas.microsoft.com/office/drawing/2014/main" id="{FED2AD4A-A7E7-4F35-8D6E-E830E429937A}"/>
                </a:ext>
              </a:extLst>
            </p:cNvPr>
            <p:cNvSpPr txBox="1"/>
            <p:nvPr/>
          </p:nvSpPr>
          <p:spPr>
            <a:xfrm>
              <a:off x="3883047" y="7487591"/>
              <a:ext cx="803792" cy="142492"/>
            </a:xfrm>
            <a:prstGeom prst="rect">
              <a:avLst/>
            </a:prstGeom>
            <a:noFill/>
            <a:ln w="9525" cmpd="sng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wrap="square" rtlCol="0" anchor="t"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5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miR-150-5p</a:t>
              </a:r>
            </a:p>
          </p:txBody>
        </p:sp>
        <p:sp>
          <p:nvSpPr>
            <p:cNvPr id="396" name="Flowchart: Connector 395">
              <a:extLst>
                <a:ext uri="{FF2B5EF4-FFF2-40B4-BE49-F238E27FC236}">
                  <a16:creationId xmlns:a16="http://schemas.microsoft.com/office/drawing/2014/main" id="{B318EF18-6D19-447F-A033-B1D6535BF5DB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623366" y="7358403"/>
              <a:ext cx="64800" cy="64800"/>
            </a:xfrm>
            <a:prstGeom prst="flowChartConnector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162" name="TextBox 161"/>
          <p:cNvSpPr txBox="1"/>
          <p:nvPr/>
        </p:nvSpPr>
        <p:spPr>
          <a:xfrm>
            <a:off x="266872" y="8840524"/>
            <a:ext cx="635798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/>
              <a:t>Supplementary Figure </a:t>
            </a:r>
            <a:r>
              <a:rPr lang="en-GB" sz="1200" b="1" dirty="0" smtClean="0"/>
              <a:t>S3. </a:t>
            </a:r>
            <a:r>
              <a:rPr lang="en-GB" sz="1200" dirty="0" smtClean="0"/>
              <a:t> </a:t>
            </a:r>
            <a:r>
              <a:rPr lang="en-GB" sz="1200" dirty="0" smtClean="0"/>
              <a:t>Plots of </a:t>
            </a:r>
            <a:r>
              <a:rPr lang="en-US" sz="1200" dirty="0" smtClean="0"/>
              <a:t>differential </a:t>
            </a:r>
            <a:r>
              <a:rPr lang="en-US" sz="1200" dirty="0"/>
              <a:t>expression analysis in pairwise </a:t>
            </a:r>
            <a:r>
              <a:rPr lang="en-US" sz="1200" dirty="0" smtClean="0"/>
              <a:t>comparisons</a:t>
            </a:r>
            <a:r>
              <a:rPr lang="en-GB" sz="1200" dirty="0" smtClean="0"/>
              <a:t>, indicating </a:t>
            </a:r>
            <a:r>
              <a:rPr lang="en-US" sz="1200" dirty="0" smtClean="0"/>
              <a:t>exemplary </a:t>
            </a:r>
            <a:r>
              <a:rPr lang="en-US" sz="1200" dirty="0"/>
              <a:t>miRNAs </a:t>
            </a:r>
            <a:r>
              <a:rPr lang="en-US" sz="1200" dirty="0" smtClean="0"/>
              <a:t>with corresponding previous characterization. For panel details see Figures 4, 5, 6, Supplementary </a:t>
            </a:r>
            <a:r>
              <a:rPr lang="en-US" sz="1200" smtClean="0"/>
              <a:t>Figure </a:t>
            </a:r>
            <a:r>
              <a:rPr lang="en-US" sz="1200" smtClean="0"/>
              <a:t>S4 </a:t>
            </a:r>
            <a:r>
              <a:rPr lang="en-US" sz="1200" dirty="0" smtClean="0"/>
              <a:t>and Supplementary Table S4.</a:t>
            </a:r>
            <a:endParaRPr lang="en-GB" sz="1200" dirty="0" smtClean="0"/>
          </a:p>
        </p:txBody>
      </p:sp>
    </p:spTree>
    <p:extLst>
      <p:ext uri="{BB962C8B-B14F-4D97-AF65-F5344CB8AC3E}">
        <p14:creationId xmlns:p14="http://schemas.microsoft.com/office/powerpoint/2010/main" val="373727645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6124</TotalTime>
  <Words>128</Words>
  <Application>Microsoft Office PowerPoint</Application>
  <PresentationFormat>A4 Paper (210x297 mm)</PresentationFormat>
  <Paragraphs>77</Paragraphs>
  <Slides>1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Prism 8</vt:lpstr>
      <vt:lpstr>Prism 9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Carsten W. Lederer;Panayiota L. Papasavva</dc:creator>
  <cp:lastModifiedBy>Carsten W. Lederer</cp:lastModifiedBy>
  <cp:revision>253</cp:revision>
  <dcterms:created xsi:type="dcterms:W3CDTF">2020-09-17T07:29:27Z</dcterms:created>
  <dcterms:modified xsi:type="dcterms:W3CDTF">2021-03-29T15:33:01Z</dcterms:modified>
</cp:coreProperties>
</file>