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2" r:id="rId2"/>
    <p:sldId id="302" r:id="rId3"/>
    <p:sldId id="265" r:id="rId4"/>
    <p:sldId id="287" r:id="rId5"/>
    <p:sldId id="296" r:id="rId6"/>
  </p:sldIdLst>
  <p:sldSz cx="18288000" cy="13716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9" autoAdjust="0"/>
    <p:restoredTop sz="94003" autoAdjust="0"/>
  </p:normalViewPr>
  <p:slideViewPr>
    <p:cSldViewPr snapToGrid="0">
      <p:cViewPr varScale="1">
        <p:scale>
          <a:sx n="44" d="100"/>
          <a:sy n="44" d="100"/>
        </p:scale>
        <p:origin x="1378" y="8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5A2C8-95B6-4E1A-A234-EB509F5CA42B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EAEC7-3F89-4A48-AC36-EA6C8AD86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Figure 1.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H.E. staining of ovary,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ovotestis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testis tissue. Arrows indicated egg. DO degrading follicles, sg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spermatogonia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round spermatids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RT-qPCR results shows the GSCs specific genes expressed in different stage of gonads.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AEC7-3F89-4A48-AC36-EA6C8AD8657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Figure 2. The capacity of proliferation in the fGSCs and mGSCs is limited.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Confocal images showed the PH3-positive cells tested in fGSCs and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mGCs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day 32.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Quantification of number of PH3 positive cells in A.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AEC7-3F89-4A48-AC36-EA6C8AD8657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Figure 3. Transcriptome profiling of GSCs derived from ovary, </a:t>
            </a:r>
            <a:r>
              <a:rPr lang="en-US" altLang="zh-CN" sz="24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ovotestis</a:t>
            </a:r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testis.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Heatmap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showing RNA-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signals of whole common gene expression among fGSCs, InterGSCs and mGSCs. Results are shown as the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fpkm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&gt;10.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Expression of GSCs specific genes and gonad development related genes in the fGSCs, interGSCs and mGSCs of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KEGG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enrichment analyses were conducted for down-regulated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DEGs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mGSCs and fGSCs. Results are shown as log2(P-value).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D.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KEGG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enrichment analyses were conducted for up-regulated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DEGs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mGSCs and fGSCs. Results are shown as log2(P-value).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AEC7-3F89-4A48-AC36-EA6C8AD8657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Supplementary Figure 5. The strategy of transplantation of fGSCs of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to the zebrafish recipient. 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Schematic representation of transplanting GSCs of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into 7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dpf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zebrafish larvae without endogenous germ cells.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Observation of PKH26-labeled fGSCs of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genital ridge of 2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dpt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zebrafish recipients.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The location of the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specific RT-nested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PCR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primers on </a:t>
            </a:r>
            <a:r>
              <a:rPr lang="en-US" altLang="zh-CN" sz="24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gene. The first round of RT-nested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PCR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uses primers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-F1 and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-R1, the 2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round,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-F2 and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-R2.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D. RT-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PCR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analysis of the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specific </a:t>
            </a:r>
            <a:r>
              <a:rPr lang="en-US" altLang="zh-CN" sz="24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dazl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mRNA in the ovaries of 3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mpf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zebrafish and 12 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mpf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Four replicate RT-</a:t>
            </a:r>
            <a:r>
              <a:rPr lang="en-US" altLang="zh-CN" sz="24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PCR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analyses were performed using independent samples. Zebrafish and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M. albus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24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β-actin</a:t>
            </a:r>
            <a:r>
              <a:rPr lang="en-US" altLang="zh-CN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selected as a reference gene.</a:t>
            </a:r>
            <a:endParaRPr lang="zh-CN" altLang="zh-CN" sz="2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AEC7-3F89-4A48-AC36-EA6C8AD8657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44726"/>
            <a:ext cx="155448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0" y="7204076"/>
            <a:ext cx="13716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730250"/>
            <a:ext cx="3943350" cy="116236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257301" y="730250"/>
            <a:ext cx="11601450" cy="11623676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3419479"/>
            <a:ext cx="157734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47776" y="9178929"/>
            <a:ext cx="157734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57300" y="3651250"/>
            <a:ext cx="7772400" cy="87026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258300" y="3651250"/>
            <a:ext cx="7772400" cy="87026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730253"/>
            <a:ext cx="15773400" cy="2651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59684" y="3362326"/>
            <a:ext cx="773668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59684" y="5010150"/>
            <a:ext cx="7736680" cy="73691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9258301" y="3362326"/>
            <a:ext cx="7774782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9258301" y="5010150"/>
            <a:ext cx="7774782" cy="73691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774782" y="1974853"/>
            <a:ext cx="92583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974853"/>
            <a:ext cx="92583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730253"/>
            <a:ext cx="157734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651250"/>
            <a:ext cx="157734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DAFE2-4312-486C-AB75-205B357E4753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2712703"/>
            <a:ext cx="6172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4FD0A-592E-4528-A10A-D1C28E5D5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jpeg"/><Relationship Id="rId3" Type="http://schemas.microsoft.com/office/2007/relationships/hdphoto" Target="../media/hdphoto1.wdp"/><Relationship Id="rId7" Type="http://schemas.openxmlformats.org/officeDocument/2006/relationships/image" Target="../media/image11.tiff"/><Relationship Id="rId12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8.tiff"/><Relationship Id="rId7" Type="http://schemas.openxmlformats.org/officeDocument/2006/relationships/image" Target="../media/image2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microsoft.com/office/2007/relationships/hdphoto" Target="../media/hdphoto3.wdp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tif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tiff"/><Relationship Id="rId5" Type="http://schemas.microsoft.com/office/2007/relationships/hdphoto" Target="../media/hdphoto4.wdp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91275" y="635635"/>
            <a:ext cx="42227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Supplementary Figure S1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912" r="24873" b="18836"/>
          <a:stretch>
            <a:fillRect/>
          </a:stretch>
        </p:blipFill>
        <p:spPr>
          <a:xfrm>
            <a:off x="12394565" y="7841615"/>
            <a:ext cx="4499610" cy="309308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/>
          <a:srcRect l="8062" r="24638" b="18219"/>
          <a:stretch>
            <a:fillRect/>
          </a:stretch>
        </p:blipFill>
        <p:spPr>
          <a:xfrm>
            <a:off x="7325360" y="7839710"/>
            <a:ext cx="4441825" cy="31369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/>
          <a:srcRect b="16564"/>
          <a:stretch>
            <a:fillRect/>
          </a:stretch>
        </p:blipFill>
        <p:spPr>
          <a:xfrm>
            <a:off x="759460" y="7719060"/>
            <a:ext cx="6425565" cy="327596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601634" y="1753665"/>
            <a:ext cx="748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45773" y="7581645"/>
            <a:ext cx="748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18540" y="2122170"/>
            <a:ext cx="16252190" cy="4502150"/>
            <a:chOff x="1604" y="3342"/>
            <a:chExt cx="25594" cy="7090"/>
          </a:xfrm>
        </p:grpSpPr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604" y="3342"/>
              <a:ext cx="25595" cy="7090"/>
              <a:chOff x="212425" y="925227"/>
              <a:chExt cx="8712000" cy="241309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12425" y="925227"/>
                <a:ext cx="8712000" cy="2413095"/>
                <a:chOff x="241300" y="1002229"/>
                <a:chExt cx="8712000" cy="2413095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7300" y="1262700"/>
                  <a:ext cx="2880000" cy="21517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</p:pic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73300" y="1262700"/>
                  <a:ext cx="2880000" cy="21517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</p:pic>
            <p:sp>
              <p:nvSpPr>
                <p:cNvPr id="30" name="文本框 29"/>
                <p:cNvSpPr txBox="1"/>
                <p:nvPr/>
              </p:nvSpPr>
              <p:spPr>
                <a:xfrm>
                  <a:off x="241300" y="1002229"/>
                  <a:ext cx="2880000" cy="197417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Ovary </a:t>
                  </a: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3157285" y="1007335"/>
                  <a:ext cx="2870375" cy="197417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Ovotestis</a:t>
                  </a: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6073300" y="1003343"/>
                  <a:ext cx="2880000" cy="197417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Testis</a:t>
                  </a:r>
                </a:p>
              </p:txBody>
            </p:sp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300" y="1263600"/>
                  <a:ext cx="2880000" cy="21517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</p:pic>
          </p:grpSp>
          <p:sp>
            <p:nvSpPr>
              <p:cNvPr id="13" name="文本框 12"/>
              <p:cNvSpPr txBox="1"/>
              <p:nvPr/>
            </p:nvSpPr>
            <p:spPr>
              <a:xfrm>
                <a:off x="3705428" y="1683004"/>
                <a:ext cx="575331" cy="19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213428" y="2510213"/>
                <a:ext cx="575331" cy="19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134583" y="2234017"/>
                <a:ext cx="366510" cy="19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</a:p>
            </p:txBody>
          </p:sp>
          <p:cxnSp>
            <p:nvCxnSpPr>
              <p:cNvPr id="16" name="直接箭头连接符 15"/>
              <p:cNvCxnSpPr/>
              <p:nvPr/>
            </p:nvCxnSpPr>
            <p:spPr>
              <a:xfrm flipV="1">
                <a:off x="4405844" y="2487588"/>
                <a:ext cx="95249" cy="17782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 flipV="1">
                <a:off x="4884967" y="2619351"/>
                <a:ext cx="95249" cy="17782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 flipV="1">
                <a:off x="4772354" y="2441527"/>
                <a:ext cx="95249" cy="17782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/>
            </p:nvSpPr>
            <p:spPr>
              <a:xfrm>
                <a:off x="6766518" y="1987537"/>
                <a:ext cx="575331" cy="19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341849" y="1891783"/>
                <a:ext cx="366510" cy="19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663" y="8836"/>
              <a:ext cx="1188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egg</a:t>
              </a: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9570" y="10098"/>
              <a:ext cx="3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26300" y="943610"/>
            <a:ext cx="4027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ym typeface="+mn-ea"/>
              </a:rPr>
              <a:t>Supplementary Figure S2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967605" y="2202180"/>
            <a:ext cx="2620645" cy="398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fGSCs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0144760" y="2202180"/>
            <a:ext cx="2657475" cy="398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SSCs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print">
            <a:lum bright="1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55" y="2663825"/>
            <a:ext cx="2659380" cy="217043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745" y="2663825"/>
            <a:ext cx="2659380" cy="2170430"/>
          </a:xfrm>
          <a:prstGeom prst="rect">
            <a:avLst/>
          </a:prstGeom>
        </p:spPr>
      </p:pic>
      <p:sp>
        <p:nvSpPr>
          <p:cNvPr id="69" name="文本框 68"/>
          <p:cNvSpPr txBox="1"/>
          <p:nvPr/>
        </p:nvSpPr>
        <p:spPr>
          <a:xfrm>
            <a:off x="4912360" y="4372610"/>
            <a:ext cx="173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el-GR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147945" y="4364990"/>
            <a:ext cx="4984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 rot="16200000">
            <a:off x="4045585" y="3545840"/>
            <a:ext cx="1203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Passage 1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52955" y="1953915"/>
            <a:ext cx="5443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3" name="文本框 152"/>
          <p:cNvSpPr txBox="1"/>
          <p:nvPr/>
        </p:nvSpPr>
        <p:spPr>
          <a:xfrm>
            <a:off x="9566275" y="1953985"/>
            <a:ext cx="5895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375150" y="5902325"/>
            <a:ext cx="4056380" cy="5494020"/>
            <a:chOff x="820" y="11384"/>
            <a:chExt cx="6388" cy="8652"/>
          </a:xfrm>
        </p:grpSpPr>
        <p:sp>
          <p:nvSpPr>
            <p:cNvPr id="242" name="文本框 241"/>
            <p:cNvSpPr txBox="1"/>
            <p:nvPr/>
          </p:nvSpPr>
          <p:spPr>
            <a:xfrm rot="19320000">
              <a:off x="4853" y="11384"/>
              <a:ext cx="2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SSCs</a:t>
              </a:r>
            </a:p>
          </p:txBody>
        </p:sp>
        <p:sp>
          <p:nvSpPr>
            <p:cNvPr id="240" name="文本框 239"/>
            <p:cNvSpPr txBox="1"/>
            <p:nvPr/>
          </p:nvSpPr>
          <p:spPr>
            <a:xfrm rot="19320000">
              <a:off x="2123" y="11459"/>
              <a:ext cx="210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spleen</a:t>
              </a:r>
            </a:p>
          </p:txBody>
        </p:sp>
        <p:sp>
          <p:nvSpPr>
            <p:cNvPr id="241" name="文本框 240"/>
            <p:cNvSpPr txBox="1"/>
            <p:nvPr/>
          </p:nvSpPr>
          <p:spPr>
            <a:xfrm rot="19320000">
              <a:off x="3532" y="11459"/>
              <a:ext cx="210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fGSCs</a:t>
              </a: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820" y="11550"/>
              <a:ext cx="577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pic>
          <p:nvPicPr>
            <p:cNvPr id="222" name="图片 221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81" t="46465" r="59016" b="49444"/>
            <a:stretch>
              <a:fillRect/>
            </a:stretch>
          </p:blipFill>
          <p:spPr>
            <a:xfrm>
              <a:off x="2330" y="19372"/>
              <a:ext cx="3784" cy="664"/>
            </a:xfrm>
            <a:prstGeom prst="rect">
              <a:avLst/>
            </a:prstGeom>
          </p:spPr>
        </p:pic>
        <p:pic>
          <p:nvPicPr>
            <p:cNvPr id="223" name="图片 222"/>
            <p:cNvPicPr preferRelativeResize="0"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03" t="57222" r="58402" b="37246"/>
            <a:stretch>
              <a:fillRect/>
            </a:stretch>
          </p:blipFill>
          <p:spPr>
            <a:xfrm>
              <a:off x="2327" y="12548"/>
              <a:ext cx="3758" cy="664"/>
            </a:xfrm>
            <a:prstGeom prst="rect">
              <a:avLst/>
            </a:prstGeom>
          </p:spPr>
        </p:pic>
        <p:sp>
          <p:nvSpPr>
            <p:cNvPr id="225" name="文本框 224"/>
            <p:cNvSpPr txBox="1"/>
            <p:nvPr/>
          </p:nvSpPr>
          <p:spPr>
            <a:xfrm>
              <a:off x="1024" y="19319"/>
              <a:ext cx="20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elfa</a:t>
              </a:r>
            </a:p>
          </p:txBody>
        </p:sp>
        <p:sp>
          <p:nvSpPr>
            <p:cNvPr id="227" name="文本框 226"/>
            <p:cNvSpPr txBox="1"/>
            <p:nvPr/>
          </p:nvSpPr>
          <p:spPr>
            <a:xfrm>
              <a:off x="998" y="12548"/>
              <a:ext cx="208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klf4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998" y="14774"/>
              <a:ext cx="208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nanog</a:t>
              </a:r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998" y="13290"/>
              <a:ext cx="208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sox2</a:t>
              </a:r>
            </a:p>
          </p:txBody>
        </p:sp>
        <p:pic>
          <p:nvPicPr>
            <p:cNvPr id="233" name="图片 232"/>
            <p:cNvPicPr preferRelativeResize="0"/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4" t="65426" r="54883" b="29923"/>
            <a:stretch>
              <a:fillRect/>
            </a:stretch>
          </p:blipFill>
          <p:spPr>
            <a:xfrm>
              <a:off x="2327" y="14032"/>
              <a:ext cx="3758" cy="664"/>
            </a:xfrm>
            <a:prstGeom prst="rect">
              <a:avLst/>
            </a:prstGeom>
          </p:spPr>
        </p:pic>
        <p:sp>
          <p:nvSpPr>
            <p:cNvPr id="234" name="文本框 233"/>
            <p:cNvSpPr txBox="1"/>
            <p:nvPr/>
          </p:nvSpPr>
          <p:spPr>
            <a:xfrm>
              <a:off x="998" y="14032"/>
              <a:ext cx="2085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sox3</a:t>
              </a:r>
            </a:p>
          </p:txBody>
        </p:sp>
        <p:pic>
          <p:nvPicPr>
            <p:cNvPr id="235" name="图片 234"/>
            <p:cNvPicPr preferRelativeResize="0"/>
            <p:nvPr/>
          </p:nvPicPr>
          <p:blipFill rotWithShape="1">
            <a:blip r:embed="rId8" cstate="print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17" t="38147" r="45517" b="56774"/>
            <a:stretch>
              <a:fillRect/>
            </a:stretch>
          </p:blipFill>
          <p:spPr>
            <a:xfrm>
              <a:off x="2330" y="15539"/>
              <a:ext cx="3784" cy="605"/>
            </a:xfrm>
            <a:prstGeom prst="rect">
              <a:avLst/>
            </a:prstGeom>
          </p:spPr>
        </p:pic>
        <p:pic>
          <p:nvPicPr>
            <p:cNvPr id="236" name="图片 235"/>
            <p:cNvPicPr preferRelativeResize="0"/>
            <p:nvPr/>
          </p:nvPicPr>
          <p:blipFill rotWithShape="1">
            <a:blip r:embed="rId8" cstate="print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07" t="65307" r="45652" b="30185"/>
            <a:stretch>
              <a:fillRect/>
            </a:stretch>
          </p:blipFill>
          <p:spPr>
            <a:xfrm>
              <a:off x="2240" y="16247"/>
              <a:ext cx="3848" cy="664"/>
            </a:xfrm>
            <a:prstGeom prst="rect">
              <a:avLst/>
            </a:prstGeom>
          </p:spPr>
        </p:pic>
        <p:sp>
          <p:nvSpPr>
            <p:cNvPr id="237" name="文本框 236"/>
            <p:cNvSpPr txBox="1"/>
            <p:nvPr/>
          </p:nvSpPr>
          <p:spPr>
            <a:xfrm>
              <a:off x="998" y="16281"/>
              <a:ext cx="206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foxl2</a:t>
              </a: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998" y="15539"/>
              <a:ext cx="206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dazl</a:t>
              </a:r>
            </a:p>
          </p:txBody>
        </p:sp>
        <p:pic>
          <p:nvPicPr>
            <p:cNvPr id="239" name="图片 238"/>
            <p:cNvPicPr preferRelativeResize="0"/>
            <p:nvPr/>
          </p:nvPicPr>
          <p:blipFill rotWithShape="1">
            <a:blip r:embed="rId9" cstate="print">
              <a:lum bright="6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89" t="60185" r="52853" b="34579"/>
            <a:stretch>
              <a:fillRect/>
            </a:stretch>
          </p:blipFill>
          <p:spPr>
            <a:xfrm>
              <a:off x="2327" y="14774"/>
              <a:ext cx="3758" cy="66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95" y="17751"/>
              <a:ext cx="104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wt1</a:t>
              </a:r>
            </a:p>
          </p:txBody>
        </p:sp>
        <p:pic>
          <p:nvPicPr>
            <p:cNvPr id="4" name="图片 3"/>
            <p:cNvPicPr preferRelativeResize="0"/>
            <p:nvPr/>
          </p:nvPicPr>
          <p:blipFill rotWithShape="1">
            <a:blip r:embed="rId9" cstate="print">
              <a:lum bright="6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53" t="55312" r="53142" b="40438"/>
            <a:stretch>
              <a:fillRect/>
            </a:stretch>
          </p:blipFill>
          <p:spPr>
            <a:xfrm>
              <a:off x="2328" y="17809"/>
              <a:ext cx="3757" cy="6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92" y="18495"/>
              <a:ext cx="150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sox9a</a:t>
              </a:r>
            </a:p>
          </p:txBody>
        </p:sp>
        <p:pic>
          <p:nvPicPr>
            <p:cNvPr id="11" name="图片 10"/>
            <p:cNvPicPr preferRelativeResize="0"/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58" t="62159" r="38672" b="33116"/>
            <a:stretch>
              <a:fillRect/>
            </a:stretch>
          </p:blipFill>
          <p:spPr>
            <a:xfrm>
              <a:off x="2330" y="13289"/>
              <a:ext cx="3783" cy="63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59" t="33193" r="20958" b="62978"/>
            <a:stretch>
              <a:fillRect/>
            </a:stretch>
          </p:blipFill>
          <p:spPr>
            <a:xfrm>
              <a:off x="2328" y="18584"/>
              <a:ext cx="3757" cy="721"/>
            </a:xfrm>
            <a:prstGeom prst="rect">
              <a:avLst/>
            </a:prstGeom>
          </p:spPr>
        </p:pic>
        <p:pic>
          <p:nvPicPr>
            <p:cNvPr id="12" name="图片 11"/>
            <p:cNvPicPr preferRelativeResize="0"/>
            <p:nvPr/>
          </p:nvPicPr>
          <p:blipFill rotWithShape="1">
            <a:blip r:embed="rId7" cstate="print">
              <a:lum bright="-6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53" t="63682" r="66105" b="30665"/>
            <a:stretch>
              <a:fillRect/>
            </a:stretch>
          </p:blipFill>
          <p:spPr>
            <a:xfrm>
              <a:off x="2300" y="16998"/>
              <a:ext cx="3785" cy="7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963" y="17036"/>
              <a:ext cx="173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dmrt1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975850" y="6020435"/>
            <a:ext cx="3663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356850" y="6094095"/>
            <a:ext cx="4855845" cy="4155440"/>
            <a:chOff x="14396" y="9597"/>
            <a:chExt cx="7647" cy="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15021" y="9597"/>
              <a:ext cx="7023" cy="6545"/>
              <a:chOff x="23218" y="8365"/>
              <a:chExt cx="7023" cy="6545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3218" y="8365"/>
                <a:ext cx="7023" cy="3853"/>
                <a:chOff x="23218" y="8365"/>
                <a:chExt cx="7023" cy="3853"/>
              </a:xfrm>
            </p:grpSpPr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299" t="8449" b="33823"/>
                <a:stretch>
                  <a:fillRect/>
                </a:stretch>
              </p:blipFill>
              <p:spPr>
                <a:xfrm>
                  <a:off x="23218" y="8945"/>
                  <a:ext cx="7023" cy="3273"/>
                </a:xfrm>
                <a:prstGeom prst="rect">
                  <a:avLst/>
                </a:prstGeom>
              </p:spPr>
            </p:pic>
            <p:sp>
              <p:nvSpPr>
                <p:cNvPr id="16" name="文本框 15"/>
                <p:cNvSpPr txBox="1"/>
                <p:nvPr/>
              </p:nvSpPr>
              <p:spPr>
                <a:xfrm>
                  <a:off x="25767" y="8365"/>
                  <a:ext cx="1206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wt1</a:t>
                  </a: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3449" y="12567"/>
                <a:ext cx="5177" cy="2343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25766" y="12565"/>
                <a:ext cx="12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sox9a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 rot="16200000">
              <a:off x="12371" y="13114"/>
              <a:ext cx="467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Relative expression levels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1267463" y="1499286"/>
            <a:ext cx="7236000" cy="4898546"/>
            <a:chOff x="0" y="-4803"/>
            <a:chExt cx="5925600" cy="4101603"/>
          </a:xfrm>
        </p:grpSpPr>
        <p:grpSp>
          <p:nvGrpSpPr>
            <p:cNvPr id="44" name="组合 43"/>
            <p:cNvGrpSpPr/>
            <p:nvPr/>
          </p:nvGrpSpPr>
          <p:grpSpPr>
            <a:xfrm>
              <a:off x="453600" y="2296800"/>
              <a:ext cx="5472000" cy="1800000"/>
              <a:chOff x="453600" y="4140000"/>
              <a:chExt cx="5472000" cy="1800000"/>
            </a:xfrm>
          </p:grpSpPr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9600" y="414000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5600" y="414000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00" y="4140000"/>
                <a:ext cx="1800000" cy="1800000"/>
              </a:xfrm>
              <a:prstGeom prst="rect">
                <a:avLst/>
              </a:prstGeom>
            </p:spPr>
          </p:pic>
          <p:cxnSp>
            <p:nvCxnSpPr>
              <p:cNvPr id="60" name="直接连接符 59"/>
              <p:cNvCxnSpPr/>
              <p:nvPr/>
            </p:nvCxnSpPr>
            <p:spPr>
              <a:xfrm flipV="1">
                <a:off x="4306667" y="5638708"/>
                <a:ext cx="331200" cy="3507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4126667" y="5603059"/>
                <a:ext cx="645846" cy="3083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 </a:t>
                </a:r>
                <a:r>
                  <a:rPr lang="el-GR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μ</a:t>
                </a:r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 rot="16200000">
              <a:off x="-677691" y="3017663"/>
              <a:ext cx="1800000" cy="3265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SSCs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53600" y="453600"/>
              <a:ext cx="5472000" cy="1858273"/>
              <a:chOff x="453600" y="2296800"/>
              <a:chExt cx="5472000" cy="1858273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9600" y="229680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5600" y="229680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00" y="2296800"/>
                <a:ext cx="1800000" cy="1800000"/>
              </a:xfrm>
              <a:prstGeom prst="rect">
                <a:avLst/>
              </a:prstGeom>
            </p:spPr>
          </p:pic>
          <p:cxnSp>
            <p:nvCxnSpPr>
              <p:cNvPr id="55" name="直接连接符 54"/>
              <p:cNvCxnSpPr/>
              <p:nvPr/>
            </p:nvCxnSpPr>
            <p:spPr>
              <a:xfrm flipV="1">
                <a:off x="4306667" y="3738891"/>
                <a:ext cx="331200" cy="3507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6" name="文本框 55"/>
              <p:cNvSpPr txBox="1"/>
              <p:nvPr/>
            </p:nvSpPr>
            <p:spPr>
              <a:xfrm>
                <a:off x="4126667" y="3785741"/>
                <a:ext cx="7970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 </a:t>
                </a:r>
                <a:r>
                  <a:rPr lang="el-GR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μ</a:t>
                </a:r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 rot="16200000">
              <a:off x="-629559" y="1176033"/>
              <a:ext cx="1735443" cy="3265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fGSCs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454667" y="30838"/>
              <a:ext cx="1800000" cy="33501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PH3</a:t>
              </a: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4112985" y="30838"/>
              <a:ext cx="1800000" cy="3339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Merge</a:t>
              </a: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290667" y="30838"/>
              <a:ext cx="1800000" cy="33501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DAPI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0" y="-4803"/>
              <a:ext cx="608326" cy="333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2449830" y="603885"/>
            <a:ext cx="11997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Supplementary Figure S3. The proliferation in the fGSCs and SSCs is limited after day 30 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9722975" y="1505023"/>
            <a:ext cx="60832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236200" y="1816735"/>
            <a:ext cx="5605780" cy="3909060"/>
            <a:chOff x="16212" y="2989"/>
            <a:chExt cx="8828" cy="615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rcRect l="17363"/>
            <a:stretch>
              <a:fillRect/>
            </a:stretch>
          </p:blipFill>
          <p:spPr>
            <a:xfrm>
              <a:off x="17444" y="2989"/>
              <a:ext cx="7596" cy="615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6792" y="3683"/>
              <a:ext cx="652" cy="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lnSpc>
                  <a:spcPts val="2360"/>
                </a:lnSpc>
              </a:pPr>
              <a:r>
                <a:rPr lang="en-US" altLang="zh-CN"/>
                <a:t>15</a:t>
              </a:r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r>
                <a:rPr lang="en-US" altLang="zh-CN"/>
                <a:t>10</a:t>
              </a:r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r>
                <a:rPr lang="en-US" altLang="zh-CN"/>
                <a:t>5</a:t>
              </a:r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endParaRPr lang="en-US" altLang="zh-CN"/>
            </a:p>
            <a:p>
              <a:pPr fontAlgn="auto">
                <a:lnSpc>
                  <a:spcPts val="2360"/>
                </a:lnSpc>
              </a:pPr>
              <a:r>
                <a:rPr lang="en-US" altLang="zh-CN"/>
                <a:t>0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rot="16200000">
              <a:off x="14546" y="5848"/>
              <a:ext cx="39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% PH3 positive cells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038215" y="492125"/>
            <a:ext cx="4325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Supplementary Figure S4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9087485" y="1623695"/>
            <a:ext cx="544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91970" y="7214870"/>
            <a:ext cx="544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8359"/>
          <a:stretch>
            <a:fillRect/>
          </a:stretch>
        </p:blipFill>
        <p:spPr>
          <a:xfrm>
            <a:off x="9368790" y="2441575"/>
            <a:ext cx="7475220" cy="459486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0219690" y="1824355"/>
            <a:ext cx="54267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KEGG terms of down-regulated DEGs (SSC/interGSC)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7698"/>
          <a:stretch>
            <a:fillRect/>
          </a:stretch>
        </p:blipFill>
        <p:spPr>
          <a:xfrm>
            <a:off x="2237740" y="8013700"/>
            <a:ext cx="7757160" cy="4796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24760" y="7444740"/>
            <a:ext cx="54267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KEGG terms of up-regulated DEGs (SSC/interGSC)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92910" y="1623695"/>
            <a:ext cx="6519545" cy="4994275"/>
            <a:chOff x="2666" y="2557"/>
            <a:chExt cx="10267" cy="7865"/>
          </a:xfrm>
        </p:grpSpPr>
        <p:sp>
          <p:nvSpPr>
            <p:cNvPr id="57" name="文本框 56"/>
            <p:cNvSpPr txBox="1"/>
            <p:nvPr/>
          </p:nvSpPr>
          <p:spPr>
            <a:xfrm>
              <a:off x="2666" y="2557"/>
              <a:ext cx="8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/>
            <a:srcRect l="11076" t="21260"/>
            <a:stretch>
              <a:fillRect/>
            </a:stretch>
          </p:blipFill>
          <p:spPr>
            <a:xfrm>
              <a:off x="3565" y="4422"/>
              <a:ext cx="9369" cy="60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 rot="16200000">
              <a:off x="1031" y="6153"/>
              <a:ext cx="4615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Relative expression levels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rcRect l="11076" r="74924" b="73386"/>
            <a:stretch>
              <a:fillRect/>
            </a:stretch>
          </p:blipFill>
          <p:spPr>
            <a:xfrm>
              <a:off x="3565" y="2802"/>
              <a:ext cx="1475" cy="202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040" y="2942"/>
              <a:ext cx="1908" cy="1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fGSCs</a:t>
              </a:r>
            </a:p>
            <a:p>
              <a:r>
                <a:rPr lang="en-US" altLang="zh-CN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interGSCs</a:t>
              </a:r>
            </a:p>
            <a:p>
              <a:r>
                <a:rPr lang="en-US" altLang="zh-CN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SSCs</a:t>
              </a:r>
            </a:p>
            <a:p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4573721" y="975255"/>
            <a:ext cx="5802059" cy="2026024"/>
            <a:chOff x="1554075" y="1528148"/>
            <a:chExt cx="5802059" cy="20260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1438613">
              <a:off x="1980550" y="1528148"/>
              <a:ext cx="5375584" cy="202602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554075" y="1984666"/>
              <a:ext cx="366395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527894" y="3252941"/>
            <a:ext cx="5730913" cy="1948953"/>
            <a:chOff x="1616691" y="3500784"/>
            <a:chExt cx="5730913" cy="1948953"/>
          </a:xfrm>
        </p:grpSpPr>
        <p:grpSp>
          <p:nvGrpSpPr>
            <p:cNvPr id="2" name="组合 1"/>
            <p:cNvGrpSpPr/>
            <p:nvPr/>
          </p:nvGrpSpPr>
          <p:grpSpPr>
            <a:xfrm>
              <a:off x="1989081" y="3823024"/>
              <a:ext cx="5358523" cy="1626713"/>
              <a:chOff x="92991" y="2030886"/>
              <a:chExt cx="8905203" cy="279622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991" y="2030886"/>
                <a:ext cx="6053466" cy="2796227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46457" y="2085122"/>
                <a:ext cx="2851737" cy="2661621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</p:pic>
          <p:sp>
            <p:nvSpPr>
              <p:cNvPr id="5" name="矩形 4"/>
              <p:cNvSpPr/>
              <p:nvPr/>
            </p:nvSpPr>
            <p:spPr>
              <a:xfrm>
                <a:off x="4500283" y="2962454"/>
                <a:ext cx="770965" cy="770965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V="1">
                <a:off x="5271248" y="2085122"/>
                <a:ext cx="875209" cy="877332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271248" y="3733419"/>
                <a:ext cx="875209" cy="1013324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>
            <a:xfrm>
              <a:off x="1979936" y="3859853"/>
              <a:ext cx="7970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PKH26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567241" y="3833813"/>
              <a:ext cx="7970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PKH26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16691" y="3500784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360920" y="508635"/>
            <a:ext cx="3843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Supplementary </a:t>
            </a:r>
            <a:r>
              <a:rPr lang="en-US" altLang="zh-CN" sz="2400" b="1"/>
              <a:t>Figure S5</a:t>
            </a:r>
            <a:endParaRPr lang="zh-CN" altLang="en-US" sz="2400" b="1" dirty="0"/>
          </a:p>
        </p:txBody>
      </p:sp>
      <p:grpSp>
        <p:nvGrpSpPr>
          <p:cNvPr id="98" name="组合 97"/>
          <p:cNvGrpSpPr/>
          <p:nvPr/>
        </p:nvGrpSpPr>
        <p:grpSpPr>
          <a:xfrm>
            <a:off x="4838812" y="8765972"/>
            <a:ext cx="8926467" cy="2324053"/>
            <a:chOff x="4838812" y="8195107"/>
            <a:chExt cx="8926467" cy="232405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8812" y="9967831"/>
              <a:ext cx="5936544" cy="551329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8812" y="8689452"/>
              <a:ext cx="5936545" cy="64293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8812" y="9380643"/>
              <a:ext cx="5936544" cy="529971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10762191" y="8798037"/>
              <a:ext cx="2111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albus</a:t>
              </a: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dazl</a:t>
              </a: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F1/R1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0775358" y="9485524"/>
              <a:ext cx="2164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albus</a:t>
              </a: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zh-CN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dazl</a:t>
              </a: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F2/R2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0775358" y="10072912"/>
              <a:ext cx="2989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Zebrafish and </a:t>
              </a: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albus</a:t>
              </a: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actin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891646" y="8195107"/>
              <a:ext cx="402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5582453" y="8653193"/>
              <a:ext cx="2464165" cy="1279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/>
            <p:cNvSpPr txBox="1"/>
            <p:nvPr/>
          </p:nvSpPr>
          <p:spPr>
            <a:xfrm>
              <a:off x="5568382" y="8195107"/>
              <a:ext cx="21005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Ovaries of </a:t>
              </a: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albus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8341683" y="8653194"/>
              <a:ext cx="2321440" cy="152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/>
            <p:cNvSpPr txBox="1"/>
            <p:nvPr/>
          </p:nvSpPr>
          <p:spPr>
            <a:xfrm>
              <a:off x="8361537" y="8195107"/>
              <a:ext cx="2172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Ovaries of zebrafish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543291" y="5794351"/>
            <a:ext cx="9715057" cy="2065075"/>
            <a:chOff x="1578585" y="5924962"/>
            <a:chExt cx="9715057" cy="2065075"/>
          </a:xfrm>
        </p:grpSpPr>
        <p:sp>
          <p:nvSpPr>
            <p:cNvPr id="62" name="文本框 61"/>
            <p:cNvSpPr txBox="1"/>
            <p:nvPr/>
          </p:nvSpPr>
          <p:spPr>
            <a:xfrm>
              <a:off x="6524966" y="6429761"/>
              <a:ext cx="1436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E10</a:t>
              </a: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647734" y="6419329"/>
              <a:ext cx="5759504" cy="343022"/>
              <a:chOff x="1647734" y="6419329"/>
              <a:chExt cx="5759504" cy="343022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138694" y="6595630"/>
                <a:ext cx="4061085" cy="985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矩形 31"/>
              <p:cNvSpPr/>
              <p:nvPr/>
            </p:nvSpPr>
            <p:spPr>
              <a:xfrm>
                <a:off x="1647734" y="6463755"/>
                <a:ext cx="504000" cy="273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298368" y="6464346"/>
                <a:ext cx="250369" cy="27710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48736" y="6464344"/>
                <a:ext cx="792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41996" y="6454574"/>
                <a:ext cx="206730" cy="282783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722874" y="6443921"/>
                <a:ext cx="252885" cy="27849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669994" y="6432305"/>
                <a:ext cx="232629" cy="304271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983598" y="6448812"/>
                <a:ext cx="239384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198329" y="6458175"/>
                <a:ext cx="180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0526" y="6457586"/>
                <a:ext cx="1026712" cy="273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741840" y="6430290"/>
                <a:ext cx="504000" cy="318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E1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243889" y="6427769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E2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759217" y="6454574"/>
                <a:ext cx="6163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E3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3422038" y="6443333"/>
                <a:ext cx="184335" cy="282783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233849" y="6442337"/>
                <a:ext cx="181946" cy="282783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526246" y="6442337"/>
                <a:ext cx="224697" cy="282783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3672639" y="6430169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E5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4139555" y="6427768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E6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449473" y="6438850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E7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4921322" y="6419329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E8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5607180" y="6432418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E9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325635" y="6428092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E4</a:t>
                </a: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654781" y="6860331"/>
              <a:ext cx="7120505" cy="1129706"/>
              <a:chOff x="1654781" y="6860331"/>
              <a:chExt cx="7120505" cy="1129706"/>
            </a:xfrm>
          </p:grpSpPr>
          <p:cxnSp>
            <p:nvCxnSpPr>
              <p:cNvPr id="27" name="直接连接符 26"/>
              <p:cNvCxnSpPr>
                <a:endCxn id="50" idx="1"/>
              </p:cNvCxnSpPr>
              <p:nvPr/>
            </p:nvCxnSpPr>
            <p:spPr>
              <a:xfrm flipV="1">
                <a:off x="1926566" y="7424752"/>
                <a:ext cx="4668614" cy="1471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2540929" y="7287414"/>
                <a:ext cx="288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6938" y="7283014"/>
                <a:ext cx="552915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475597" y="7288492"/>
                <a:ext cx="213992" cy="272521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984638" y="7282450"/>
                <a:ext cx="282803" cy="274164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953852" y="7289082"/>
                <a:ext cx="180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136050" y="7288494"/>
                <a:ext cx="117410" cy="26812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595180" y="7288493"/>
                <a:ext cx="2180106" cy="27252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682759" y="7298585"/>
                <a:ext cx="288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3575110" y="7279333"/>
                <a:ext cx="180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3271025" y="7277607"/>
                <a:ext cx="180000" cy="273600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654781" y="7274027"/>
                <a:ext cx="504000" cy="318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E1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509136" y="7274028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E2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3180953" y="7262543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E3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3483466" y="7274028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E4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4177017" y="7274028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E5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4945216" y="7272802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E6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5421805" y="7272802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E7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5862618" y="7274803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E8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6661685" y="7272802"/>
                <a:ext cx="50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E9</a:t>
                </a:r>
              </a:p>
            </p:txBody>
          </p:sp>
          <p:cxnSp>
            <p:nvCxnSpPr>
              <p:cNvPr id="73" name="直接箭头连接符 72"/>
              <p:cNvCxnSpPr/>
              <p:nvPr/>
            </p:nvCxnSpPr>
            <p:spPr>
              <a:xfrm>
                <a:off x="6595181" y="7168757"/>
                <a:ext cx="31850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箭头连接符 73"/>
              <p:cNvCxnSpPr/>
              <p:nvPr/>
            </p:nvCxnSpPr>
            <p:spPr>
              <a:xfrm flipH="1">
                <a:off x="8034568" y="7679125"/>
                <a:ext cx="344501" cy="162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文本框 74"/>
              <p:cNvSpPr txBox="1"/>
              <p:nvPr/>
            </p:nvSpPr>
            <p:spPr>
              <a:xfrm>
                <a:off x="6514999" y="6860331"/>
                <a:ext cx="3738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F1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031647" y="7682260"/>
                <a:ext cx="3946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R1</a:t>
                </a:r>
              </a:p>
            </p:txBody>
          </p:sp>
          <p:cxnSp>
            <p:nvCxnSpPr>
              <p:cNvPr id="77" name="直接箭头连接符 76"/>
              <p:cNvCxnSpPr/>
              <p:nvPr/>
            </p:nvCxnSpPr>
            <p:spPr>
              <a:xfrm flipH="1">
                <a:off x="7570295" y="7679125"/>
                <a:ext cx="344501" cy="162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文本框 77"/>
              <p:cNvSpPr txBox="1"/>
              <p:nvPr/>
            </p:nvSpPr>
            <p:spPr>
              <a:xfrm>
                <a:off x="7567374" y="7682260"/>
                <a:ext cx="3946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R2</a:t>
                </a:r>
              </a:p>
            </p:txBody>
          </p:sp>
          <p:cxnSp>
            <p:nvCxnSpPr>
              <p:cNvPr id="79" name="直接箭头连接符 78"/>
              <p:cNvCxnSpPr/>
              <p:nvPr/>
            </p:nvCxnSpPr>
            <p:spPr>
              <a:xfrm>
                <a:off x="7079909" y="7168930"/>
                <a:ext cx="31850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文本框 79"/>
              <p:cNvSpPr txBox="1"/>
              <p:nvPr/>
            </p:nvSpPr>
            <p:spPr>
              <a:xfrm>
                <a:off x="6999727" y="6860504"/>
                <a:ext cx="3738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F2</a:t>
                </a: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7551678" y="6403626"/>
              <a:ext cx="1588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Zebrafish </a:t>
              </a:r>
              <a:r>
                <a:rPr lang="en-US" altLang="zh-CN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dazl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775302" y="7320375"/>
              <a:ext cx="2518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M. albus </a:t>
              </a:r>
              <a:r>
                <a:rPr lang="en-US" altLang="zh-CN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dazl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578585" y="5924962"/>
              <a:ext cx="37863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561612" y="835880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mQwZGRlNGVkYmQ1YThlMjQ0OGE2NjM3Y2M2ZWVjZWI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542</Words>
  <Application>Microsoft Office PowerPoint</Application>
  <PresentationFormat>Custom</PresentationFormat>
  <Paragraphs>126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SXY</dc:creator>
  <cp:lastModifiedBy>MDPI</cp:lastModifiedBy>
  <cp:revision>428</cp:revision>
  <dcterms:created xsi:type="dcterms:W3CDTF">2021-08-30T02:32:00Z</dcterms:created>
  <dcterms:modified xsi:type="dcterms:W3CDTF">2022-05-24T06:19:31Z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4703812F5BA0419D8442B622614196ED</vt:lpwstr>
  </property>
</Properties>
</file>