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552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CC6EB-D029-49AC-9113-F3308697B19D}" type="datetimeFigureOut">
              <a:rPr lang="es-ES" smtClean="0"/>
              <a:t>21/06/2022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147C2-D193-42D3-AC1D-B7AE3576C73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442147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CC6EB-D029-49AC-9113-F3308697B19D}" type="datetimeFigureOut">
              <a:rPr lang="es-ES" smtClean="0"/>
              <a:t>21/06/2022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147C2-D193-42D3-AC1D-B7AE3576C73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92366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CC6EB-D029-49AC-9113-F3308697B19D}" type="datetimeFigureOut">
              <a:rPr lang="es-ES" smtClean="0"/>
              <a:t>21/06/2022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147C2-D193-42D3-AC1D-B7AE3576C73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056284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CC6EB-D029-49AC-9113-F3308697B19D}" type="datetimeFigureOut">
              <a:rPr lang="es-ES" smtClean="0"/>
              <a:t>21/06/2022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147C2-D193-42D3-AC1D-B7AE3576C73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1636147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CC6EB-D029-49AC-9113-F3308697B19D}" type="datetimeFigureOut">
              <a:rPr lang="es-ES" smtClean="0"/>
              <a:t>21/06/2022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147C2-D193-42D3-AC1D-B7AE3576C73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84611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CC6EB-D029-49AC-9113-F3308697B19D}" type="datetimeFigureOut">
              <a:rPr lang="es-ES" smtClean="0"/>
              <a:t>21/06/2022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147C2-D193-42D3-AC1D-B7AE3576C73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58551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CC6EB-D029-49AC-9113-F3308697B19D}" type="datetimeFigureOut">
              <a:rPr lang="es-ES" smtClean="0"/>
              <a:t>21/06/2022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147C2-D193-42D3-AC1D-B7AE3576C73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25373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CC6EB-D029-49AC-9113-F3308697B19D}" type="datetimeFigureOut">
              <a:rPr lang="es-ES" smtClean="0"/>
              <a:t>21/06/2022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147C2-D193-42D3-AC1D-B7AE3576C73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23195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CC6EB-D029-49AC-9113-F3308697B19D}" type="datetimeFigureOut">
              <a:rPr lang="es-ES" smtClean="0"/>
              <a:t>21/06/2022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147C2-D193-42D3-AC1D-B7AE3576C73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58048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CC6EB-D029-49AC-9113-F3308697B19D}" type="datetimeFigureOut">
              <a:rPr lang="es-ES" smtClean="0"/>
              <a:t>21/06/2022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147C2-D193-42D3-AC1D-B7AE3576C73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27078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0CC6EB-D029-49AC-9113-F3308697B19D}" type="datetimeFigureOut">
              <a:rPr lang="es-ES" smtClean="0"/>
              <a:t>21/06/2022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45147C2-D193-42D3-AC1D-B7AE3576C73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048788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0CC6EB-D029-49AC-9113-F3308697B19D}" type="datetimeFigureOut">
              <a:rPr lang="es-ES" smtClean="0"/>
              <a:t>21/06/2022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5147C2-D193-42D3-AC1D-B7AE3576C739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384459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/>
          <p:cNvPicPr>
            <a:picLocks noChangeAspect="1"/>
          </p:cNvPicPr>
          <p:nvPr/>
        </p:nvPicPr>
        <p:blipFill rotWithShape="1">
          <a:blip r:embed="rId2"/>
          <a:srcRect b="12758"/>
          <a:stretch/>
        </p:blipFill>
        <p:spPr>
          <a:xfrm>
            <a:off x="3977904" y="1"/>
            <a:ext cx="2083701" cy="1453792"/>
          </a:xfrm>
          <a:prstGeom prst="rect">
            <a:avLst/>
          </a:prstGeom>
        </p:spPr>
      </p:pic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3"/>
          <a:srcRect b="12754"/>
          <a:stretch/>
        </p:blipFill>
        <p:spPr>
          <a:xfrm>
            <a:off x="3977903" y="1465540"/>
            <a:ext cx="2083701" cy="1547358"/>
          </a:xfrm>
          <a:prstGeom prst="rect">
            <a:avLst/>
          </a:prstGeom>
        </p:spPr>
      </p:pic>
      <p:pic>
        <p:nvPicPr>
          <p:cNvPr id="6" name="Imagen 5"/>
          <p:cNvPicPr>
            <a:picLocks noChangeAspect="1"/>
          </p:cNvPicPr>
          <p:nvPr/>
        </p:nvPicPr>
        <p:blipFill rotWithShape="1">
          <a:blip r:embed="rId4"/>
          <a:srcRect b="12587"/>
          <a:stretch/>
        </p:blipFill>
        <p:spPr>
          <a:xfrm>
            <a:off x="4001118" y="3022073"/>
            <a:ext cx="2060068" cy="1493420"/>
          </a:xfrm>
          <a:prstGeom prst="rect">
            <a:avLst/>
          </a:prstGeom>
        </p:spPr>
      </p:pic>
      <p:pic>
        <p:nvPicPr>
          <p:cNvPr id="7" name="Imagen 6"/>
          <p:cNvPicPr>
            <a:picLocks noChangeAspect="1"/>
          </p:cNvPicPr>
          <p:nvPr/>
        </p:nvPicPr>
        <p:blipFill rotWithShape="1">
          <a:blip r:embed="rId5"/>
          <a:srcRect b="6530"/>
          <a:stretch/>
        </p:blipFill>
        <p:spPr>
          <a:xfrm>
            <a:off x="3973463" y="4532375"/>
            <a:ext cx="2084438" cy="1618397"/>
          </a:xfrm>
          <a:prstGeom prst="rect">
            <a:avLst/>
          </a:prstGeom>
        </p:spPr>
      </p:pic>
      <p:pic>
        <p:nvPicPr>
          <p:cNvPr id="8" name="Imagen 7"/>
          <p:cNvPicPr>
            <a:picLocks noChangeAspect="1"/>
          </p:cNvPicPr>
          <p:nvPr/>
        </p:nvPicPr>
        <p:blipFill rotWithShape="1">
          <a:blip r:embed="rId6"/>
          <a:srcRect l="1233" b="12165"/>
          <a:stretch/>
        </p:blipFill>
        <p:spPr>
          <a:xfrm>
            <a:off x="6143371" y="1"/>
            <a:ext cx="2084673" cy="1479202"/>
          </a:xfrm>
          <a:prstGeom prst="rect">
            <a:avLst/>
          </a:prstGeom>
        </p:spPr>
      </p:pic>
      <p:pic>
        <p:nvPicPr>
          <p:cNvPr id="9" name="Imagen 8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586"/>
          <a:stretch/>
        </p:blipFill>
        <p:spPr bwMode="auto">
          <a:xfrm>
            <a:off x="6162322" y="1470135"/>
            <a:ext cx="2065721" cy="152854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Imagen 9"/>
          <p:cNvPicPr>
            <a:picLocks noChangeAspect="1"/>
          </p:cNvPicPr>
          <p:nvPr/>
        </p:nvPicPr>
        <p:blipFill rotWithShape="1">
          <a:blip r:embed="rId8"/>
          <a:srcRect b="12634"/>
          <a:stretch/>
        </p:blipFill>
        <p:spPr>
          <a:xfrm>
            <a:off x="6181514" y="3022073"/>
            <a:ext cx="2046530" cy="1493420"/>
          </a:xfrm>
          <a:prstGeom prst="rect">
            <a:avLst/>
          </a:prstGeom>
        </p:spPr>
      </p:pic>
      <p:pic>
        <p:nvPicPr>
          <p:cNvPr id="11" name="Imagen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147966" y="4538886"/>
            <a:ext cx="2069053" cy="1724065"/>
          </a:xfrm>
          <a:prstGeom prst="rect">
            <a:avLst/>
          </a:prstGeom>
        </p:spPr>
      </p:pic>
      <p:sp>
        <p:nvSpPr>
          <p:cNvPr id="13" name="Rectángulo 12"/>
          <p:cNvSpPr/>
          <p:nvPr/>
        </p:nvSpPr>
        <p:spPr>
          <a:xfrm>
            <a:off x="3025759" y="6174165"/>
            <a:ext cx="672022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000"/>
              </a:spcAft>
            </a:pPr>
            <a:r>
              <a:rPr lang="en-US" sz="1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Supplementa</a:t>
            </a:r>
            <a:r>
              <a:rPr lang="en-US" sz="1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l </a:t>
            </a:r>
            <a:r>
              <a:rPr lang="en-US" sz="1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Figure S1. Cutoff </a:t>
            </a:r>
            <a:r>
              <a:rPr lang="en-US" sz="1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study. </a:t>
            </a:r>
            <a:r>
              <a:rPr lang="en-US" sz="1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Boxplots of the CSF biomarkers (A</a:t>
            </a:r>
            <a:r>
              <a:rPr lang="es-ES" sz="1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β</a:t>
            </a:r>
            <a:r>
              <a:rPr lang="en-US" sz="1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1-42 , t-TAU and p181TAU) and A</a:t>
            </a:r>
            <a:r>
              <a:rPr lang="es-ES" sz="1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β</a:t>
            </a:r>
            <a:r>
              <a:rPr lang="en-US" sz="1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1-42 / A</a:t>
            </a:r>
            <a:r>
              <a:rPr lang="es-ES" sz="1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β</a:t>
            </a:r>
            <a:r>
              <a:rPr lang="en-US" sz="1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1-40 ratio of AD and SCD group  for ELISA (left panel) and CLEIA (right panel) assay. ELISA: enzyme-linked immunosorbent assay, CLEIA: </a:t>
            </a:r>
            <a:r>
              <a:rPr lang="en-US" sz="1000" dirty="0" err="1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chemiluminescence</a:t>
            </a:r>
            <a:r>
              <a:rPr lang="en-US" sz="1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enzyme immunoassay. AD: Alzheimer’s Disease patients, </a:t>
            </a:r>
            <a:r>
              <a:rPr lang="es-ES" sz="1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SCD: </a:t>
            </a:r>
            <a:r>
              <a:rPr lang="es-ES" sz="1000" dirty="0" err="1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subjective</a:t>
            </a:r>
            <a:r>
              <a:rPr lang="es-ES" sz="1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s-ES" sz="1000" dirty="0" err="1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cognitive</a:t>
            </a:r>
            <a:r>
              <a:rPr lang="es-ES" sz="1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decline </a:t>
            </a:r>
            <a:r>
              <a:rPr lang="es-ES" sz="1000" dirty="0" err="1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individuals</a:t>
            </a:r>
            <a:r>
              <a:rPr lang="es-ES" sz="1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4911447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4402" y="0"/>
            <a:ext cx="3109198" cy="2590998"/>
          </a:xfrm>
          <a:prstGeom prst="rect">
            <a:avLst/>
          </a:prstGeom>
        </p:spPr>
      </p:pic>
      <p:pic>
        <p:nvPicPr>
          <p:cNvPr id="5" name="Imagen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09596" y="-20182"/>
            <a:ext cx="3144241" cy="2639378"/>
          </a:xfrm>
          <a:prstGeom prst="rect">
            <a:avLst/>
          </a:prstGeom>
        </p:spPr>
      </p:pic>
      <p:pic>
        <p:nvPicPr>
          <p:cNvPr id="6" name="Imagen 5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022" y="2619196"/>
            <a:ext cx="3165357" cy="259822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Imagen 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309596" y="2606238"/>
            <a:ext cx="3174718" cy="2565082"/>
          </a:xfrm>
          <a:prstGeom prst="rect">
            <a:avLst/>
          </a:prstGeom>
        </p:spPr>
      </p:pic>
      <p:sp>
        <p:nvSpPr>
          <p:cNvPr id="8" name="Rectángulo 7"/>
          <p:cNvSpPr/>
          <p:nvPr/>
        </p:nvSpPr>
        <p:spPr>
          <a:xfrm>
            <a:off x="3032877" y="5313818"/>
            <a:ext cx="6515100" cy="8002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Supplemental </a:t>
            </a:r>
            <a:r>
              <a:rPr lang="en-US" sz="100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Figure S2</a:t>
            </a:r>
            <a:r>
              <a:rPr lang="en-US" sz="1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.  Spearman correlation analysis between manual ELISA and automated CLEIA. </a:t>
            </a:r>
            <a:r>
              <a:rPr lang="en-US" sz="1000" b="1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 </a:t>
            </a:r>
            <a:r>
              <a:rPr lang="en-US" sz="1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A. </a:t>
            </a:r>
            <a:r>
              <a:rPr lang="en-US" sz="1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Aβ42, r= 0.931** B. </a:t>
            </a:r>
            <a:r>
              <a:rPr lang="en-US" sz="1000" dirty="0" err="1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hTAU</a:t>
            </a:r>
            <a:r>
              <a:rPr lang="en-US" sz="1000" dirty="0">
                <a:effectLst/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, r= 0.952** C. p181Tau, r=0.963** D. Aβ40, r= 0.81** (Correlation is significant at the 0.01 level (2-tailed).  Each graph shows the estimated regression equation (dotted line) and the identity line (x=y) (continuous line). </a:t>
            </a:r>
            <a:endParaRPr lang="es-ES" sz="1000" dirty="0">
              <a:effectLst/>
              <a:latin typeface="Microsoft Sans Serif" panose="020B0604020202020204" pitchFamily="34" charset="0"/>
              <a:ea typeface="Microsoft Sans Serif" panose="020B0604020202020204" pitchFamily="34" charset="0"/>
              <a:cs typeface="Microsoft Sans Serif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2643665" y="0"/>
            <a:ext cx="190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A</a:t>
            </a:r>
          </a:p>
        </p:txBody>
      </p:sp>
      <p:sp>
        <p:nvSpPr>
          <p:cNvPr id="11" name="CuadroTexto 10"/>
          <p:cNvSpPr txBox="1"/>
          <p:nvPr/>
        </p:nvSpPr>
        <p:spPr>
          <a:xfrm>
            <a:off x="6118859" y="-1"/>
            <a:ext cx="190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B</a:t>
            </a:r>
          </a:p>
        </p:txBody>
      </p:sp>
      <p:sp>
        <p:nvSpPr>
          <p:cNvPr id="12" name="CuadroTexto 11"/>
          <p:cNvSpPr txBox="1"/>
          <p:nvPr/>
        </p:nvSpPr>
        <p:spPr>
          <a:xfrm>
            <a:off x="2643665" y="2619196"/>
            <a:ext cx="190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C</a:t>
            </a:r>
          </a:p>
        </p:txBody>
      </p:sp>
      <p:sp>
        <p:nvSpPr>
          <p:cNvPr id="13" name="CuadroTexto 12"/>
          <p:cNvSpPr txBox="1"/>
          <p:nvPr/>
        </p:nvSpPr>
        <p:spPr>
          <a:xfrm>
            <a:off x="6152910" y="2611179"/>
            <a:ext cx="19073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</a:rPr>
              <a:t>D</a:t>
            </a:r>
          </a:p>
        </p:txBody>
      </p:sp>
    </p:spTree>
    <p:extLst>
      <p:ext uri="{BB962C8B-B14F-4D97-AF65-F5344CB8AC3E}">
        <p14:creationId xmlns:p14="http://schemas.microsoft.com/office/powerpoint/2010/main" val="3687954562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159</Words>
  <Application>Microsoft Office PowerPoint</Application>
  <PresentationFormat>Widescreen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Microsoft Sans Serif</vt:lpstr>
      <vt:lpstr>Tema de Office</vt:lpstr>
      <vt:lpstr>PowerPoint Presentation</vt:lpstr>
      <vt:lpstr>PowerPoint Presentation</vt:lpstr>
    </vt:vector>
  </TitlesOfParts>
  <Company>Fundacio ACE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Admin</dc:creator>
  <cp:lastModifiedBy>MDPI</cp:lastModifiedBy>
  <cp:revision>12</cp:revision>
  <dcterms:created xsi:type="dcterms:W3CDTF">2021-01-03T18:05:03Z</dcterms:created>
  <dcterms:modified xsi:type="dcterms:W3CDTF">2022-06-21T10:46:57Z</dcterms:modified>
</cp:coreProperties>
</file>