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3240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" y="15007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Figure </a:t>
            </a:r>
            <a:r>
              <a:rPr kumimoji="0" lang="en-US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S2</a:t>
            </a:r>
            <a:r>
              <a:rPr lang="en-US" altLang="ru-RU" sz="1200" b="1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 </a:t>
            </a:r>
            <a:r>
              <a:rPr lang="en-US" altLang="ru-RU" sz="12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Common and unique signaling pathways (REACTOME) associated with DEGs at 24 h after </a:t>
            </a:r>
            <a:r>
              <a:rPr lang="en-US" altLang="ru-RU" sz="1200" b="1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tMCAO</a:t>
            </a:r>
            <a:r>
              <a:rPr lang="en-US" altLang="ru-RU" sz="12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in subcortical structures of the IH related to the sham-operated and contralateral controls.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11044" y="5589240"/>
            <a:ext cx="8915720" cy="122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050" dirty="0" smtClean="0"/>
              <a:t>A </a:t>
            </a:r>
            <a:r>
              <a:rPr lang="en-US" sz="1050" dirty="0"/>
              <a:t>pathway enrichment analysis of DEGs in two pairwise comparisons IR-</a:t>
            </a:r>
            <a:r>
              <a:rPr lang="en-US" sz="1050" dirty="0" err="1"/>
              <a:t>i</a:t>
            </a:r>
            <a:r>
              <a:rPr lang="en-US" sz="1050" dirty="0"/>
              <a:t> vs. </a:t>
            </a:r>
            <a:r>
              <a:rPr lang="en-US" sz="1050" dirty="0" smtClean="0"/>
              <a:t>SO-r </a:t>
            </a:r>
            <a:r>
              <a:rPr lang="en-US" sz="1050" dirty="0"/>
              <a:t>and IR-</a:t>
            </a:r>
            <a:r>
              <a:rPr lang="en-US" sz="1050" dirty="0" err="1"/>
              <a:t>i</a:t>
            </a:r>
            <a:r>
              <a:rPr lang="en-US" sz="1050" dirty="0"/>
              <a:t> vs. IR-c was carried out according to the DAVID (2021 Update). (</a:t>
            </a:r>
            <a:r>
              <a:rPr lang="en-US" sz="1050" b="1" dirty="0"/>
              <a:t>a</a:t>
            </a:r>
            <a:r>
              <a:rPr lang="en-US" sz="1050" dirty="0"/>
              <a:t>) Schematic comparison of the </a:t>
            </a:r>
            <a:r>
              <a:rPr lang="en-US" sz="1050" dirty="0" smtClean="0"/>
              <a:t>REACTOME PATHWAYS (RP</a:t>
            </a:r>
            <a:r>
              <a:rPr lang="en-US" sz="1050" dirty="0"/>
              <a:t>) annotations associated with DEGs obtained in two pairwise comparisons IR-</a:t>
            </a:r>
            <a:r>
              <a:rPr lang="en-US" sz="1050" dirty="0" err="1"/>
              <a:t>i</a:t>
            </a:r>
            <a:r>
              <a:rPr lang="en-US" sz="1050" dirty="0"/>
              <a:t> vs. </a:t>
            </a:r>
            <a:r>
              <a:rPr lang="en-US" sz="1050" dirty="0" smtClean="0"/>
              <a:t>SO-r </a:t>
            </a:r>
            <a:r>
              <a:rPr lang="en-US" sz="1050" dirty="0"/>
              <a:t>and IR-</a:t>
            </a:r>
            <a:r>
              <a:rPr lang="en-US" sz="1050" dirty="0" err="1"/>
              <a:t>i</a:t>
            </a:r>
            <a:r>
              <a:rPr lang="en-US" sz="1050" dirty="0"/>
              <a:t> vs. IR-c by Venn diagram. The numbers in the diagram segments indicate the number of annotations. (</a:t>
            </a:r>
            <a:r>
              <a:rPr lang="en-US" sz="1050" b="1" dirty="0"/>
              <a:t>b, c</a:t>
            </a:r>
            <a:r>
              <a:rPr lang="en-US" sz="1050" dirty="0"/>
              <a:t>) The most significant signaling pathways and corresponding </a:t>
            </a:r>
            <a:r>
              <a:rPr lang="en-US" sz="1050" i="1" dirty="0" err="1"/>
              <a:t>Padj</a:t>
            </a:r>
            <a:r>
              <a:rPr lang="en-US" sz="1050" dirty="0"/>
              <a:t>-values, as well as the number of up- and down-regulated DEGs those lie within the intersection on the Venn diagram (</a:t>
            </a:r>
            <a:r>
              <a:rPr lang="en-US" sz="1050" b="1" dirty="0"/>
              <a:t>a</a:t>
            </a:r>
            <a:r>
              <a:rPr lang="en-US" sz="1050" dirty="0"/>
              <a:t>) in IR-</a:t>
            </a:r>
            <a:r>
              <a:rPr lang="en-US" sz="1050" dirty="0" err="1"/>
              <a:t>i</a:t>
            </a:r>
            <a:r>
              <a:rPr lang="en-US" sz="1050" dirty="0"/>
              <a:t> vs. SO-r (</a:t>
            </a:r>
            <a:r>
              <a:rPr lang="en-US" sz="1050" b="1" dirty="0"/>
              <a:t>b</a:t>
            </a:r>
            <a:r>
              <a:rPr lang="en-US" sz="1050" dirty="0"/>
              <a:t>) and IR-</a:t>
            </a:r>
            <a:r>
              <a:rPr lang="en-US" sz="1050" dirty="0" err="1"/>
              <a:t>i</a:t>
            </a:r>
            <a:r>
              <a:rPr lang="en-US" sz="1050" dirty="0"/>
              <a:t> vs. IR-c (</a:t>
            </a:r>
            <a:r>
              <a:rPr lang="en-US" sz="1050" b="1" dirty="0"/>
              <a:t>c</a:t>
            </a:r>
            <a:r>
              <a:rPr lang="en-US" sz="1050" dirty="0"/>
              <a:t>). (</a:t>
            </a:r>
            <a:r>
              <a:rPr lang="en-US" sz="1050" b="1" dirty="0"/>
              <a:t>d, e</a:t>
            </a:r>
            <a:r>
              <a:rPr lang="en-US" sz="1050" dirty="0"/>
              <a:t>) The most significant signaling pathways and corresponding </a:t>
            </a:r>
            <a:r>
              <a:rPr lang="en-US" sz="1050" i="1" dirty="0" err="1"/>
              <a:t>Padj</a:t>
            </a:r>
            <a:r>
              <a:rPr lang="en-US" sz="1050" dirty="0"/>
              <a:t>-values, as well as the number of up- and down-regulated DEGs those lie outside of the intersection on the Venn diagrams (</a:t>
            </a:r>
            <a:r>
              <a:rPr lang="en-US" sz="1050" b="1" dirty="0"/>
              <a:t>a</a:t>
            </a:r>
            <a:r>
              <a:rPr lang="en-US" sz="1050" dirty="0"/>
              <a:t>) in IR-</a:t>
            </a:r>
            <a:r>
              <a:rPr lang="en-US" sz="1050" dirty="0" err="1"/>
              <a:t>i</a:t>
            </a:r>
            <a:r>
              <a:rPr lang="en-US" sz="1050" dirty="0"/>
              <a:t> vs. SO-r (</a:t>
            </a:r>
            <a:r>
              <a:rPr lang="en-US" sz="1050" b="1" dirty="0"/>
              <a:t>d</a:t>
            </a:r>
            <a:r>
              <a:rPr lang="en-US" sz="1050" dirty="0"/>
              <a:t>) and IR-</a:t>
            </a:r>
            <a:r>
              <a:rPr lang="en-US" sz="1050" dirty="0" err="1"/>
              <a:t>i</a:t>
            </a:r>
            <a:r>
              <a:rPr lang="en-US" sz="1050" dirty="0"/>
              <a:t> vs. IR-c (</a:t>
            </a:r>
            <a:r>
              <a:rPr lang="en-US" sz="1050" b="1" dirty="0"/>
              <a:t>e</a:t>
            </a:r>
            <a:r>
              <a:rPr lang="en-US" sz="1050" dirty="0"/>
              <a:t>). Only those DEGs and signaling pathways whose </a:t>
            </a:r>
            <a:r>
              <a:rPr lang="en-US" sz="1050" i="1" dirty="0" err="1"/>
              <a:t>Padj</a:t>
            </a:r>
            <a:r>
              <a:rPr lang="en-US" sz="1050" dirty="0"/>
              <a:t> &lt; 0.05 were selected for analysis.</a:t>
            </a:r>
            <a:endParaRPr lang="ru-RU" sz="1050" dirty="0"/>
          </a:p>
        </p:txBody>
      </p:sp>
      <p:pic>
        <p:nvPicPr>
          <p:cNvPr id="2" name="Picture 2" descr="I:\Редактируемые\Для публикаций\0_текущие публикации\Ишемия_2_контралат\статья\для статьи 1\fs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776" y="476672"/>
            <a:ext cx="6339592" cy="5152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9654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229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Ivan</dc:creator>
  <cp:lastModifiedBy>Ivan</cp:lastModifiedBy>
  <cp:revision>9</cp:revision>
  <dcterms:created xsi:type="dcterms:W3CDTF">2020-12-07T15:35:27Z</dcterms:created>
  <dcterms:modified xsi:type="dcterms:W3CDTF">2022-06-21T12:34:07Z</dcterms:modified>
</cp:coreProperties>
</file>