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8" d="100"/>
          <a:sy n="158" d="100"/>
        </p:scale>
        <p:origin x="-2280"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6/15/2022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9556" y="381000"/>
            <a:ext cx="8583760" cy="369332"/>
          </a:xfrm>
          <a:prstGeom prst="rect">
            <a:avLst/>
          </a:prstGeom>
        </p:spPr>
        <p:txBody>
          <a:bodyPr wrap="none">
            <a:spAutoFit/>
          </a:bodyPr>
          <a:lstStyle/>
          <a:p>
            <a:r>
              <a:rPr lang="en-GB" dirty="0"/>
              <a:t>Supplementary Method </a:t>
            </a:r>
            <a:r>
              <a:rPr lang="en-GB" dirty="0" smtClean="0"/>
              <a:t>S1. </a:t>
            </a:r>
            <a:r>
              <a:rPr lang="en-US" dirty="0" smtClean="0"/>
              <a:t>Technical information </a:t>
            </a:r>
            <a:r>
              <a:rPr lang="en-US" dirty="0"/>
              <a:t>regarding the </a:t>
            </a:r>
            <a:r>
              <a:rPr lang="en-US" dirty="0" err="1"/>
              <a:t>tMCAO</a:t>
            </a:r>
            <a:r>
              <a:rPr lang="en-US" dirty="0"/>
              <a:t> model procedure</a:t>
            </a:r>
            <a:r>
              <a:rPr lang="en-GB" dirty="0" smtClean="0"/>
              <a:t>.</a:t>
            </a:r>
            <a:endParaRPr lang="ru-RU" dirty="0"/>
          </a:p>
        </p:txBody>
      </p:sp>
      <p:sp>
        <p:nvSpPr>
          <p:cNvPr id="5" name="Прямоугольник 4"/>
          <p:cNvSpPr/>
          <p:nvPr/>
        </p:nvSpPr>
        <p:spPr>
          <a:xfrm>
            <a:off x="152400" y="1371600"/>
            <a:ext cx="8763000" cy="5078313"/>
          </a:xfrm>
          <a:prstGeom prst="rect">
            <a:avLst/>
          </a:prstGeom>
        </p:spPr>
        <p:txBody>
          <a:bodyPr wrap="square">
            <a:spAutoFit/>
          </a:bodyPr>
          <a:lstStyle/>
          <a:p>
            <a:pPr algn="just"/>
            <a:r>
              <a:rPr lang="en-GB" dirty="0"/>
              <a:t>The animal was anesthetized by 3% isoflurane induction, then 1.5-2% isoflurane with 78% air mixture was used to maintain </a:t>
            </a:r>
            <a:r>
              <a:rPr lang="en-GB" dirty="0" err="1"/>
              <a:t>anesthesia</a:t>
            </a:r>
            <a:r>
              <a:rPr lang="en-GB" dirty="0"/>
              <a:t> using the EZ-7000 animal </a:t>
            </a:r>
            <a:r>
              <a:rPr lang="en-GB" dirty="0" err="1"/>
              <a:t>anesthesia</a:t>
            </a:r>
            <a:r>
              <a:rPr lang="en-GB" dirty="0"/>
              <a:t> system (E-Z </a:t>
            </a:r>
            <a:r>
              <a:rPr lang="en-GB" dirty="0" err="1"/>
              <a:t>Anesthesia</a:t>
            </a:r>
            <a:r>
              <a:rPr lang="en-GB" dirty="0"/>
              <a:t> systems, USA). After that, the animal was fixed on its back, the hair was shaved off, and the surgical field was treated with an antiseptic. Under an operating microscope, a median incision was made on the neck, and the superficial fascia was dissected. The muscles were sequentially separated, and the place of bifurcation of the common carotid artery (CCA) into the internal carotid artery (ICA) and external carotid artery (ECA) was identified. The ligature was applied to the ECA: the first silk thread most distally, the second - near the bifurcation; microsurgical clips were applied on CCA and ICA. An incision was made between the ligatures with vascular scissors. Silicone-coated monofilament (</a:t>
            </a:r>
            <a:r>
              <a:rPr lang="en-GB" dirty="0" err="1"/>
              <a:t>Doccol</a:t>
            </a:r>
            <a:r>
              <a:rPr lang="en-GB" dirty="0"/>
              <a:t> Corporation, USA) was introduced into the ECA towards the CCA, where the microsurgical clip was located. Then it was guided into the ICA, where </a:t>
            </a:r>
            <a:r>
              <a:rPr lang="en-US" dirty="0"/>
              <a:t>it was carried forward to </a:t>
            </a:r>
            <a:r>
              <a:rPr lang="en-GB" dirty="0"/>
              <a:t>the point of middle cerebral artery (MCA) origination. The monofilament remained in this position for 90 minutes. The silk thread on the ECA was tightened to prevent bleeding, microsurgical clips were removed, the wound was </a:t>
            </a:r>
            <a:r>
              <a:rPr lang="en-US" dirty="0"/>
              <a:t>compressed</a:t>
            </a:r>
            <a:r>
              <a:rPr lang="en-GB" dirty="0"/>
              <a:t>, and the animal was awakened. After the expiration of the above-mentioned time, the animal was anesthetized again and the monofilament was removed, the wound was sutured, the rat was placed in a cage, where it recovered from </a:t>
            </a:r>
            <a:r>
              <a:rPr lang="en-GB" dirty="0" err="1"/>
              <a:t>anesthesia</a:t>
            </a:r>
            <a:r>
              <a:rPr lang="en-GB" dirty="0"/>
              <a:t>.</a:t>
            </a:r>
            <a:endParaRPr lang="ru-RU" dirty="0"/>
          </a:p>
        </p:txBody>
      </p:sp>
    </p:spTree>
    <p:extLst>
      <p:ext uri="{BB962C8B-B14F-4D97-AF65-F5344CB8AC3E}">
        <p14:creationId xmlns:p14="http://schemas.microsoft.com/office/powerpoint/2010/main" val="7641333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235</Words>
  <Application>Microsoft Office PowerPoint</Application>
  <PresentationFormat>Экран (4:3)</PresentationFormat>
  <Paragraphs>2</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Office Theme</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Ivan</dc:creator>
  <cp:lastModifiedBy>Ivan</cp:lastModifiedBy>
  <cp:revision>2</cp:revision>
  <dcterms:created xsi:type="dcterms:W3CDTF">2006-08-16T00:00:00Z</dcterms:created>
  <dcterms:modified xsi:type="dcterms:W3CDTF">2022-06-15T14:46:43Z</dcterms:modified>
</cp:coreProperties>
</file>