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2" r:id="rId2"/>
    <p:sldId id="292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249" autoAdjust="0"/>
  </p:normalViewPr>
  <p:slideViewPr>
    <p:cSldViewPr snapToGrid="0">
      <p:cViewPr varScale="1">
        <p:scale>
          <a:sx n="48" d="100"/>
          <a:sy n="48" d="100"/>
        </p:scale>
        <p:origin x="22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6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1CE15-76D2-4D43-894E-70ACACA58C58}" type="datetimeFigureOut">
              <a:rPr lang="en-US" smtClean="0"/>
              <a:t>7/23/2022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EA99E5-3716-4945-8591-1D4CB0F27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765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/>
              <a:t>Figure 2. 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Determination of maximal tolerated dose and tissue toxicity.  A) </a:t>
            </a: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dose escalation study using WT C57B/L6 mice showed that BK50118-C was well-tolerated beyond the dosage of 170 mg/kg </a:t>
            </a:r>
            <a:r>
              <a:rPr lang="en-US" altLang="zh-CN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i.p</a:t>
            </a: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daily and 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</a:t>
            </a: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tissue toxicity was studied via Caspase-3 assay. N=4. Two tailed student t test. All values presented as </a:t>
            </a:r>
            <a:r>
              <a:rPr lang="en-US" altLang="zh-CN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Mean±SD</a:t>
            </a: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zh-CN" altLang="zh-CN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EA99E5-3716-4945-8591-1D4CB0F276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069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Figure 7. BK50118-C increases alpha-synuclein ubiquitination.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Immunoprecipitation of </a:t>
            </a:r>
            <a:r>
              <a:rPr lang="en-US" dirty="0"/>
              <a:t>ubiquitin </a:t>
            </a:r>
            <a:r>
              <a:rPr lang="en-US" b="1" dirty="0"/>
              <a:t>A)</a:t>
            </a:r>
            <a:r>
              <a:rPr lang="en-US" dirty="0"/>
              <a:t> or alpha-synuclein </a:t>
            </a:r>
            <a:r>
              <a:rPr lang="en-US" b="1" dirty="0"/>
              <a:t>B)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midbrain lysates of WT(USP13+/+),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partially (USP+/-) or completely (USP13-/-) mice followed by WB shows that BK50118-C increased ubiquitination (upper blot) and decreased alpha-synuclein levels (lower blot), especially in WT (USP13+/+) mice. n=3-6.</a:t>
            </a:r>
          </a:p>
          <a:p>
            <a:endParaRPr lang="en-US" altLang="zh-C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altLang="zh-C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A99E5-3716-4945-8591-1D4CB0F276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720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73A1-AB78-45CC-B669-6FFB3C492D83}" type="datetimeFigureOut">
              <a:rPr lang="en-US" smtClean="0"/>
              <a:t>7/23/2022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7E59-9A37-4B63-8F3F-63BC6824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243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73A1-AB78-45CC-B669-6FFB3C492D83}" type="datetimeFigureOut">
              <a:rPr lang="en-US" smtClean="0"/>
              <a:t>7/23/2022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7E59-9A37-4B63-8F3F-63BC6824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80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73A1-AB78-45CC-B669-6FFB3C492D83}" type="datetimeFigureOut">
              <a:rPr lang="en-US" smtClean="0"/>
              <a:t>7/23/2022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7E59-9A37-4B63-8F3F-63BC6824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532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73A1-AB78-45CC-B669-6FFB3C492D83}" type="datetimeFigureOut">
              <a:rPr lang="en-US" smtClean="0"/>
              <a:t>7/23/2022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7E59-9A37-4B63-8F3F-63BC6824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9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73A1-AB78-45CC-B669-6FFB3C492D83}" type="datetimeFigureOut">
              <a:rPr lang="en-US" smtClean="0"/>
              <a:t>7/23/2022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7E59-9A37-4B63-8F3F-63BC6824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158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73A1-AB78-45CC-B669-6FFB3C492D83}" type="datetimeFigureOut">
              <a:rPr lang="en-US" smtClean="0"/>
              <a:t>7/23/2022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7E59-9A37-4B63-8F3F-63BC6824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562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73A1-AB78-45CC-B669-6FFB3C492D83}" type="datetimeFigureOut">
              <a:rPr lang="en-US" smtClean="0"/>
              <a:t>7/23/2022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7E59-9A37-4B63-8F3F-63BC6824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88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73A1-AB78-45CC-B669-6FFB3C492D83}" type="datetimeFigureOut">
              <a:rPr lang="en-US" smtClean="0"/>
              <a:t>7/23/2022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7E59-9A37-4B63-8F3F-63BC6824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352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73A1-AB78-45CC-B669-6FFB3C492D83}" type="datetimeFigureOut">
              <a:rPr lang="en-US" smtClean="0"/>
              <a:t>7/23/2022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7E59-9A37-4B63-8F3F-63BC6824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372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73A1-AB78-45CC-B669-6FFB3C492D83}" type="datetimeFigureOut">
              <a:rPr lang="en-US" smtClean="0"/>
              <a:t>7/23/2022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7E59-9A37-4B63-8F3F-63BC6824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434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73A1-AB78-45CC-B669-6FFB3C492D83}" type="datetimeFigureOut">
              <a:rPr lang="en-US" smtClean="0"/>
              <a:t>7/23/2022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7E59-9A37-4B63-8F3F-63BC6824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967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F73A1-AB78-45CC-B669-6FFB3C492D83}" type="datetimeFigureOut">
              <a:rPr lang="en-US" smtClean="0"/>
              <a:t>7/23/2022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37E59-9A37-4B63-8F3F-63BC6824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6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emf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oleObject" Target="../embeddings/oleObject3.bin"/><Relationship Id="rId17" Type="http://schemas.microsoft.com/office/2007/relationships/hdphoto" Target="../media/hdphoto6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11" Type="http://schemas.openxmlformats.org/officeDocument/2006/relationships/image" Target="../media/image7.jpeg"/><Relationship Id="rId5" Type="http://schemas.openxmlformats.org/officeDocument/2006/relationships/image" Target="../media/image4.png"/><Relationship Id="rId15" Type="http://schemas.microsoft.com/office/2007/relationships/hdphoto" Target="../media/hdphoto5.wdp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9847977"/>
              </p:ext>
            </p:extLst>
          </p:nvPr>
        </p:nvGraphicFramePr>
        <p:xfrm>
          <a:off x="359265" y="635820"/>
          <a:ext cx="5608093" cy="321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3" imgW="4957988" imgH="2717002" progId="Prism9.Document">
                  <p:embed/>
                </p:oleObj>
              </mc:Choice>
              <mc:Fallback>
                <p:oleObj name="Prism 9" r:id="rId3" imgW="4957988" imgH="2717002" progId="Prism9.Document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9265" y="635820"/>
                        <a:ext cx="5608093" cy="3217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498494"/>
              </p:ext>
            </p:extLst>
          </p:nvPr>
        </p:nvGraphicFramePr>
        <p:xfrm>
          <a:off x="81022" y="4134939"/>
          <a:ext cx="6765403" cy="3468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5" imgW="5218727" imgH="2672703" progId="Prism9.Document">
                  <p:embed/>
                </p:oleObj>
              </mc:Choice>
              <mc:Fallback>
                <p:oleObj name="Prism 9" r:id="rId5" imgW="5218727" imgH="2672703" progId="Prism9.Document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022" y="4134939"/>
                        <a:ext cx="6765403" cy="3468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00B005C-C1F4-4F53-80C1-3C64D5F14342}"/>
              </a:ext>
            </a:extLst>
          </p:cNvPr>
          <p:cNvSpPr txBox="1"/>
          <p:nvPr/>
        </p:nvSpPr>
        <p:spPr>
          <a:xfrm>
            <a:off x="232757" y="353741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0B005C-C1F4-4F53-80C1-3C64D5F14342}"/>
              </a:ext>
            </a:extLst>
          </p:cNvPr>
          <p:cNvSpPr txBox="1"/>
          <p:nvPr/>
        </p:nvSpPr>
        <p:spPr>
          <a:xfrm>
            <a:off x="106249" y="3765607"/>
            <a:ext cx="253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15914" y="7729993"/>
            <a:ext cx="67697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Suppl Figure S1. Determination of maximal tolerated dose and tissue toxicity. 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Dose escalation curve 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A)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in WT C57B/L6 mice showed that BK50118-C was well-tolerated up to the dosage of 170 mg/kg </a:t>
            </a:r>
            <a:r>
              <a:rPr 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i.p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daily. Tissue toxicity or cell death was studied via Caspase-3 activity assay 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B)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 N=4, including 2 male and 2 female of 9-10 months old.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Two tailed student t test. </a:t>
            </a:r>
            <a:r>
              <a:rPr 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Mean±SD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852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0842" y="69429"/>
            <a:ext cx="1295156" cy="233142"/>
          </a:xfrm>
        </p:spPr>
        <p:txBody>
          <a:bodyPr>
            <a:noAutofit/>
          </a:bodyPr>
          <a:lstStyle/>
          <a:p>
            <a:r>
              <a:rPr lang="en-US" sz="1400" b="1" dirty="0"/>
              <a:t>IP: ubiquitin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-290746" y="2214869"/>
            <a:ext cx="9941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WB: ubiquitin</a:t>
            </a:r>
          </a:p>
        </p:txBody>
      </p:sp>
      <p:sp>
        <p:nvSpPr>
          <p:cNvPr id="9" name="TextBox 8"/>
          <p:cNvSpPr txBox="1"/>
          <p:nvPr/>
        </p:nvSpPr>
        <p:spPr>
          <a:xfrm rot="16200000">
            <a:off x="-553897" y="4029012"/>
            <a:ext cx="14109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WB: alpha-</a:t>
            </a:r>
            <a:r>
              <a:rPr lang="en-US" sz="1100" b="1" dirty="0" err="1"/>
              <a:t>synuclein</a:t>
            </a:r>
            <a:r>
              <a:rPr lang="en-US" sz="1100" b="1" dirty="0"/>
              <a:t> 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7D6EA804-62C2-4A33-83BA-45CB615E0C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3839" t="23871" r="1028" b="12892"/>
          <a:stretch/>
        </p:blipFill>
        <p:spPr>
          <a:xfrm>
            <a:off x="972846" y="1377061"/>
            <a:ext cx="2268118" cy="179961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C8A7023-7F84-4ED4-830E-93CEA1D98E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51777" t="21332" r="5438" b="1454"/>
          <a:stretch/>
        </p:blipFill>
        <p:spPr>
          <a:xfrm>
            <a:off x="964815" y="3277780"/>
            <a:ext cx="2256687" cy="161479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grpSp>
        <p:nvGrpSpPr>
          <p:cNvPr id="2" name="Group 1"/>
          <p:cNvGrpSpPr/>
          <p:nvPr/>
        </p:nvGrpSpPr>
        <p:grpSpPr>
          <a:xfrm>
            <a:off x="950912" y="34618"/>
            <a:ext cx="2474425" cy="1568154"/>
            <a:chOff x="1632581" y="394824"/>
            <a:chExt cx="4199688" cy="2020884"/>
          </a:xfrm>
        </p:grpSpPr>
        <p:grpSp>
          <p:nvGrpSpPr>
            <p:cNvPr id="39" name="Group 38"/>
            <p:cNvGrpSpPr/>
            <p:nvPr/>
          </p:nvGrpSpPr>
          <p:grpSpPr>
            <a:xfrm>
              <a:off x="1632581" y="394824"/>
              <a:ext cx="4199688" cy="1986249"/>
              <a:chOff x="5248898" y="755573"/>
              <a:chExt cx="3134151" cy="1538313"/>
            </a:xfrm>
          </p:grpSpPr>
          <p:sp>
            <p:nvSpPr>
              <p:cNvPr id="40" name="Rectangle 39"/>
              <p:cNvSpPr/>
              <p:nvPr/>
            </p:nvSpPr>
            <p:spPr>
              <a:xfrm rot="18390804">
                <a:off x="5308488" y="1437074"/>
                <a:ext cx="1229059" cy="27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USP13+/+/</a:t>
                </a:r>
                <a:r>
                  <a:rPr lang="en-US" sz="800" b="1" dirty="0" err="1">
                    <a:latin typeface="Arial" panose="020B0604020202020204" pitchFamily="34" charset="0"/>
                  </a:rPr>
                  <a:t>syn</a:t>
                </a:r>
                <a:r>
                  <a:rPr lang="en-US" sz="800" b="1" dirty="0">
                    <a:latin typeface="Arial" panose="020B0604020202020204" pitchFamily="34" charset="0"/>
                  </a:rPr>
                  <a:t> DMSO </a:t>
                </a:r>
              </a:p>
            </p:txBody>
          </p:sp>
          <p:sp>
            <p:nvSpPr>
              <p:cNvPr id="41" name="Rectangle 40"/>
              <p:cNvSpPr/>
              <p:nvPr/>
            </p:nvSpPr>
            <p:spPr>
              <a:xfrm rot="18320256">
                <a:off x="5720786" y="1336857"/>
                <a:ext cx="1435449" cy="27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USP13+/+/</a:t>
                </a:r>
                <a:r>
                  <a:rPr lang="en-US" sz="800" b="1" dirty="0" err="1">
                    <a:latin typeface="Arial" panose="020B0604020202020204" pitchFamily="34" charset="0"/>
                  </a:rPr>
                  <a:t>syn</a:t>
                </a:r>
                <a:r>
                  <a:rPr lang="en-US" sz="800" b="1" dirty="0">
                    <a:latin typeface="Arial" panose="020B0604020202020204" pitchFamily="34" charset="0"/>
                  </a:rPr>
                  <a:t> BK50118-C</a:t>
                </a:r>
              </a:p>
            </p:txBody>
          </p:sp>
          <p:sp>
            <p:nvSpPr>
              <p:cNvPr id="42" name="Rectangle 41"/>
              <p:cNvSpPr/>
              <p:nvPr/>
            </p:nvSpPr>
            <p:spPr>
              <a:xfrm rot="18226596">
                <a:off x="6230196" y="1434905"/>
                <a:ext cx="1203460" cy="27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USP13+/-/</a:t>
                </a:r>
                <a:r>
                  <a:rPr lang="en-US" sz="800" b="1" dirty="0" err="1">
                    <a:latin typeface="Arial" panose="020B0604020202020204" pitchFamily="34" charset="0"/>
                  </a:rPr>
                  <a:t>syn</a:t>
                </a:r>
                <a:r>
                  <a:rPr lang="en-US" sz="800" b="1" dirty="0">
                    <a:latin typeface="Arial" panose="020B0604020202020204" pitchFamily="34" charset="0"/>
                  </a:rPr>
                  <a:t> DMSO </a:t>
                </a:r>
              </a:p>
            </p:txBody>
          </p:sp>
          <p:sp>
            <p:nvSpPr>
              <p:cNvPr id="43" name="Rectangle 42"/>
              <p:cNvSpPr/>
              <p:nvPr/>
            </p:nvSpPr>
            <p:spPr>
              <a:xfrm rot="18064446">
                <a:off x="6605971" y="1324055"/>
                <a:ext cx="1409849" cy="27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USP13+/-/</a:t>
                </a:r>
                <a:r>
                  <a:rPr lang="en-US" sz="800" b="1" dirty="0" err="1">
                    <a:latin typeface="Arial" panose="020B0604020202020204" pitchFamily="34" charset="0"/>
                  </a:rPr>
                  <a:t>syn</a:t>
                </a:r>
                <a:r>
                  <a:rPr lang="en-US" sz="800" b="1" dirty="0">
                    <a:latin typeface="Arial" panose="020B0604020202020204" pitchFamily="34" charset="0"/>
                  </a:rPr>
                  <a:t> BK50118-C</a:t>
                </a:r>
              </a:p>
            </p:txBody>
          </p:sp>
          <p:sp>
            <p:nvSpPr>
              <p:cNvPr id="44" name="Rectangle 43"/>
              <p:cNvSpPr/>
              <p:nvPr/>
            </p:nvSpPr>
            <p:spPr>
              <a:xfrm rot="18010833">
                <a:off x="7181431" y="1431440"/>
                <a:ext cx="1177861" cy="27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USP13-/-/</a:t>
                </a:r>
                <a:r>
                  <a:rPr lang="en-US" sz="800" b="1" dirty="0" err="1">
                    <a:latin typeface="Arial" panose="020B0604020202020204" pitchFamily="34" charset="0"/>
                  </a:rPr>
                  <a:t>syn</a:t>
                </a:r>
                <a:r>
                  <a:rPr lang="en-US" sz="800" b="1" dirty="0">
                    <a:latin typeface="Arial" panose="020B0604020202020204" pitchFamily="34" charset="0"/>
                  </a:rPr>
                  <a:t> DMSO </a:t>
                </a:r>
              </a:p>
            </p:txBody>
          </p:sp>
          <p:sp>
            <p:nvSpPr>
              <p:cNvPr id="45" name="Rectangle 44"/>
              <p:cNvSpPr/>
              <p:nvPr/>
            </p:nvSpPr>
            <p:spPr>
              <a:xfrm rot="17983491">
                <a:off x="7554481" y="1329622"/>
                <a:ext cx="1384251" cy="27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USP13-/-/</a:t>
                </a:r>
                <a:r>
                  <a:rPr lang="en-US" sz="800" b="1" dirty="0" err="1">
                    <a:latin typeface="Arial" panose="020B0604020202020204" pitchFamily="34" charset="0"/>
                  </a:rPr>
                  <a:t>syn</a:t>
                </a:r>
                <a:r>
                  <a:rPr lang="en-US" sz="800" b="1" dirty="0">
                    <a:latin typeface="Arial" panose="020B0604020202020204" pitchFamily="34" charset="0"/>
                  </a:rPr>
                  <a:t> BK50118-C</a:t>
                </a: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5248898" y="2078856"/>
                <a:ext cx="603432" cy="2150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Co  IP</a:t>
                </a:r>
              </a:p>
            </p:txBody>
          </p:sp>
        </p:grpSp>
        <p:sp>
          <p:nvSpPr>
            <p:cNvPr id="36" name="Rectangle 35"/>
            <p:cNvSpPr/>
            <p:nvPr/>
          </p:nvSpPr>
          <p:spPr>
            <a:xfrm>
              <a:off x="2252580" y="2110361"/>
              <a:ext cx="808585" cy="277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800" b="1" dirty="0">
                  <a:latin typeface="Arial" panose="020B0604020202020204" pitchFamily="34" charset="0"/>
                </a:rPr>
                <a:t>Co  IP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846317" y="2106212"/>
              <a:ext cx="808585" cy="277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800" b="1" dirty="0">
                  <a:latin typeface="Arial" panose="020B0604020202020204" pitchFamily="34" charset="0"/>
                </a:rPr>
                <a:t>Co  IP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467053" y="2113823"/>
              <a:ext cx="808585" cy="277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800" b="1" dirty="0">
                  <a:latin typeface="Arial" panose="020B0604020202020204" pitchFamily="34" charset="0"/>
                </a:rPr>
                <a:t>Co  IP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107828" y="2110356"/>
              <a:ext cx="808585" cy="277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800" b="1" dirty="0">
                  <a:latin typeface="Arial" panose="020B0604020202020204" pitchFamily="34" charset="0"/>
                </a:rPr>
                <a:t>Co  IP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717431" y="2138065"/>
              <a:ext cx="808585" cy="277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800" b="1" dirty="0">
                  <a:latin typeface="Arial" panose="020B0604020202020204" pitchFamily="34" charset="0"/>
                </a:rPr>
                <a:t>Co  IP</a:t>
              </a:r>
            </a:p>
          </p:txBody>
        </p:sp>
      </p:grpSp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 l="45226" t="16850" r="13238" b="14998"/>
          <a:stretch/>
        </p:blipFill>
        <p:spPr>
          <a:xfrm>
            <a:off x="4088457" y="1401205"/>
            <a:ext cx="2268117" cy="181886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ED11DB5-0029-466F-B238-060A40647C8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9539" t="11687" r="27931" b="9663"/>
          <a:stretch/>
        </p:blipFill>
        <p:spPr>
          <a:xfrm>
            <a:off x="4053732" y="3277779"/>
            <a:ext cx="2250127" cy="161479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4" name="TextBox 63"/>
          <p:cNvSpPr txBox="1"/>
          <p:nvPr/>
        </p:nvSpPr>
        <p:spPr>
          <a:xfrm rot="16200000">
            <a:off x="2901102" y="2214867"/>
            <a:ext cx="9941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WB: ubiquitin</a:t>
            </a:r>
          </a:p>
        </p:txBody>
      </p:sp>
      <p:sp>
        <p:nvSpPr>
          <p:cNvPr id="65" name="TextBox 64"/>
          <p:cNvSpPr txBox="1"/>
          <p:nvPr/>
        </p:nvSpPr>
        <p:spPr>
          <a:xfrm rot="16200000">
            <a:off x="2649924" y="4008601"/>
            <a:ext cx="14109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WB: alpha-</a:t>
            </a:r>
            <a:r>
              <a:rPr lang="en-US" sz="1100" b="1" dirty="0" err="1"/>
              <a:t>synuclein</a:t>
            </a:r>
            <a:r>
              <a:rPr lang="en-US" sz="1100" b="1" dirty="0"/>
              <a:t> </a:t>
            </a:r>
          </a:p>
        </p:txBody>
      </p:sp>
      <p:sp>
        <p:nvSpPr>
          <p:cNvPr id="66" name="Title 3"/>
          <p:cNvSpPr txBox="1">
            <a:spLocks/>
          </p:cNvSpPr>
          <p:nvPr/>
        </p:nvSpPr>
        <p:spPr>
          <a:xfrm>
            <a:off x="4175591" y="-35070"/>
            <a:ext cx="1858935" cy="3734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/>
              <a:t>IP: alpha-</a:t>
            </a:r>
            <a:r>
              <a:rPr lang="en-US" sz="1400" b="1" dirty="0" err="1"/>
              <a:t>synuclein</a:t>
            </a:r>
            <a:endParaRPr lang="en-US" sz="1400" b="1" dirty="0"/>
          </a:p>
        </p:txBody>
      </p:sp>
      <p:pic>
        <p:nvPicPr>
          <p:cNvPr id="32" name="Picture 31" descr="https://tools.thermofisher.com/content/sfs/gallery/high/26619-ladder-002.jpg">
            <a:extLst>
              <a:ext uri="{FF2B5EF4-FFF2-40B4-BE49-F238E27FC236}">
                <a16:creationId xmlns:a16="http://schemas.microsoft.com/office/drawing/2014/main" id="{590903B5-D2F5-4295-9241-B618F1CE5F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4" r="17028"/>
          <a:stretch/>
        </p:blipFill>
        <p:spPr bwMode="auto">
          <a:xfrm>
            <a:off x="3464908" y="1258720"/>
            <a:ext cx="603115" cy="201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8" descr="https://tools.thermofisher.com/content/sfs/gallery/high/26619-ladder-002.jpg">
            <a:extLst>
              <a:ext uri="{FF2B5EF4-FFF2-40B4-BE49-F238E27FC236}">
                <a16:creationId xmlns:a16="http://schemas.microsoft.com/office/drawing/2014/main" id="{590903B5-D2F5-4295-9241-B618F1CE5F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4" r="17028"/>
          <a:stretch/>
        </p:blipFill>
        <p:spPr bwMode="auto">
          <a:xfrm>
            <a:off x="3406762" y="3160695"/>
            <a:ext cx="603115" cy="178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 descr="https://tools.thermofisher.com/content/sfs/gallery/high/26619-ladder-002.jpg">
            <a:extLst>
              <a:ext uri="{FF2B5EF4-FFF2-40B4-BE49-F238E27FC236}">
                <a16:creationId xmlns:a16="http://schemas.microsoft.com/office/drawing/2014/main" id="{590903B5-D2F5-4295-9241-B618F1CE5F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4" r="17028"/>
          <a:stretch/>
        </p:blipFill>
        <p:spPr bwMode="auto">
          <a:xfrm>
            <a:off x="302424" y="3356539"/>
            <a:ext cx="603115" cy="179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" name="Group 50"/>
          <p:cNvGrpSpPr/>
          <p:nvPr/>
        </p:nvGrpSpPr>
        <p:grpSpPr>
          <a:xfrm>
            <a:off x="4050696" y="60883"/>
            <a:ext cx="2474425" cy="1568154"/>
            <a:chOff x="1632581" y="394824"/>
            <a:chExt cx="4199688" cy="2020884"/>
          </a:xfrm>
        </p:grpSpPr>
        <p:grpSp>
          <p:nvGrpSpPr>
            <p:cNvPr id="56" name="Group 55"/>
            <p:cNvGrpSpPr/>
            <p:nvPr/>
          </p:nvGrpSpPr>
          <p:grpSpPr>
            <a:xfrm>
              <a:off x="1632581" y="394824"/>
              <a:ext cx="4199688" cy="1986249"/>
              <a:chOff x="5248898" y="755573"/>
              <a:chExt cx="3134151" cy="1538313"/>
            </a:xfrm>
          </p:grpSpPr>
          <p:sp>
            <p:nvSpPr>
              <p:cNvPr id="70" name="Rectangle 69"/>
              <p:cNvSpPr/>
              <p:nvPr/>
            </p:nvSpPr>
            <p:spPr>
              <a:xfrm rot="18390804">
                <a:off x="5308488" y="1437074"/>
                <a:ext cx="1229059" cy="27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USP13+/+/</a:t>
                </a:r>
                <a:r>
                  <a:rPr lang="en-US" sz="800" b="1" dirty="0" err="1">
                    <a:latin typeface="Arial" panose="020B0604020202020204" pitchFamily="34" charset="0"/>
                  </a:rPr>
                  <a:t>syn</a:t>
                </a:r>
                <a:r>
                  <a:rPr lang="en-US" sz="800" b="1" dirty="0">
                    <a:latin typeface="Arial" panose="020B0604020202020204" pitchFamily="34" charset="0"/>
                  </a:rPr>
                  <a:t> DMSO </a:t>
                </a:r>
              </a:p>
            </p:txBody>
          </p:sp>
          <p:sp>
            <p:nvSpPr>
              <p:cNvPr id="71" name="Rectangle 70"/>
              <p:cNvSpPr/>
              <p:nvPr/>
            </p:nvSpPr>
            <p:spPr>
              <a:xfrm rot="18320256">
                <a:off x="5720786" y="1336857"/>
                <a:ext cx="1435449" cy="27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USP13+/+/</a:t>
                </a:r>
                <a:r>
                  <a:rPr lang="en-US" sz="800" b="1" dirty="0" err="1">
                    <a:latin typeface="Arial" panose="020B0604020202020204" pitchFamily="34" charset="0"/>
                  </a:rPr>
                  <a:t>syn</a:t>
                </a:r>
                <a:r>
                  <a:rPr lang="en-US" sz="800" b="1" dirty="0">
                    <a:latin typeface="Arial" panose="020B0604020202020204" pitchFamily="34" charset="0"/>
                  </a:rPr>
                  <a:t> BK50118-C</a:t>
                </a:r>
              </a:p>
            </p:txBody>
          </p:sp>
          <p:sp>
            <p:nvSpPr>
              <p:cNvPr id="72" name="Rectangle 71"/>
              <p:cNvSpPr/>
              <p:nvPr/>
            </p:nvSpPr>
            <p:spPr>
              <a:xfrm rot="18226596">
                <a:off x="6230196" y="1434905"/>
                <a:ext cx="1203460" cy="27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USP13+/-/</a:t>
                </a:r>
                <a:r>
                  <a:rPr lang="en-US" sz="800" b="1" dirty="0" err="1">
                    <a:latin typeface="Arial" panose="020B0604020202020204" pitchFamily="34" charset="0"/>
                  </a:rPr>
                  <a:t>syn</a:t>
                </a:r>
                <a:r>
                  <a:rPr lang="en-US" sz="800" b="1" dirty="0">
                    <a:latin typeface="Arial" panose="020B0604020202020204" pitchFamily="34" charset="0"/>
                  </a:rPr>
                  <a:t> DMSO </a:t>
                </a:r>
              </a:p>
            </p:txBody>
          </p:sp>
          <p:sp>
            <p:nvSpPr>
              <p:cNvPr id="73" name="Rectangle 72"/>
              <p:cNvSpPr/>
              <p:nvPr/>
            </p:nvSpPr>
            <p:spPr>
              <a:xfrm rot="18064446">
                <a:off x="6605971" y="1324055"/>
                <a:ext cx="1409849" cy="27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USP13+/-/</a:t>
                </a:r>
                <a:r>
                  <a:rPr lang="en-US" sz="800" b="1" dirty="0" err="1">
                    <a:latin typeface="Arial" panose="020B0604020202020204" pitchFamily="34" charset="0"/>
                  </a:rPr>
                  <a:t>syn</a:t>
                </a:r>
                <a:r>
                  <a:rPr lang="en-US" sz="800" b="1" dirty="0">
                    <a:latin typeface="Arial" panose="020B0604020202020204" pitchFamily="34" charset="0"/>
                  </a:rPr>
                  <a:t> BK50118-C</a:t>
                </a:r>
              </a:p>
            </p:txBody>
          </p:sp>
          <p:sp>
            <p:nvSpPr>
              <p:cNvPr id="74" name="Rectangle 73"/>
              <p:cNvSpPr/>
              <p:nvPr/>
            </p:nvSpPr>
            <p:spPr>
              <a:xfrm rot="18010833">
                <a:off x="7181431" y="1431440"/>
                <a:ext cx="1177861" cy="27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USP13-/-/</a:t>
                </a:r>
                <a:r>
                  <a:rPr lang="en-US" sz="800" b="1" dirty="0" err="1">
                    <a:latin typeface="Arial" panose="020B0604020202020204" pitchFamily="34" charset="0"/>
                  </a:rPr>
                  <a:t>syn</a:t>
                </a:r>
                <a:r>
                  <a:rPr lang="en-US" sz="800" b="1" dirty="0">
                    <a:latin typeface="Arial" panose="020B0604020202020204" pitchFamily="34" charset="0"/>
                  </a:rPr>
                  <a:t> DMSO </a:t>
                </a:r>
              </a:p>
            </p:txBody>
          </p:sp>
          <p:sp>
            <p:nvSpPr>
              <p:cNvPr id="75" name="Rectangle 74"/>
              <p:cNvSpPr/>
              <p:nvPr/>
            </p:nvSpPr>
            <p:spPr>
              <a:xfrm rot="17983491">
                <a:off x="7554481" y="1329622"/>
                <a:ext cx="1384251" cy="2728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USP13-/-/</a:t>
                </a:r>
                <a:r>
                  <a:rPr lang="en-US" sz="800" b="1" dirty="0" err="1">
                    <a:latin typeface="Arial" panose="020B0604020202020204" pitchFamily="34" charset="0"/>
                  </a:rPr>
                  <a:t>syn</a:t>
                </a:r>
                <a:r>
                  <a:rPr lang="en-US" sz="800" b="1" dirty="0">
                    <a:latin typeface="Arial" panose="020B0604020202020204" pitchFamily="34" charset="0"/>
                  </a:rPr>
                  <a:t> BK50118-C</a:t>
                </a: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5248898" y="2078856"/>
                <a:ext cx="603432" cy="2150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"/>
                <a:r>
                  <a:rPr lang="en-US" sz="800" b="1" dirty="0">
                    <a:latin typeface="Arial" panose="020B0604020202020204" pitchFamily="34" charset="0"/>
                  </a:rPr>
                  <a:t>Co  IP</a:t>
                </a:r>
              </a:p>
            </p:txBody>
          </p:sp>
        </p:grpSp>
        <p:sp>
          <p:nvSpPr>
            <p:cNvPr id="57" name="Rectangle 56"/>
            <p:cNvSpPr/>
            <p:nvPr/>
          </p:nvSpPr>
          <p:spPr>
            <a:xfrm>
              <a:off x="2252580" y="2110361"/>
              <a:ext cx="808585" cy="277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800" b="1" dirty="0">
                  <a:latin typeface="Arial" panose="020B0604020202020204" pitchFamily="34" charset="0"/>
                </a:rPr>
                <a:t>Co  IP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846317" y="2106212"/>
              <a:ext cx="808585" cy="277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800" b="1" dirty="0">
                  <a:latin typeface="Arial" panose="020B0604020202020204" pitchFamily="34" charset="0"/>
                </a:rPr>
                <a:t>Co  IP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3467053" y="2113823"/>
              <a:ext cx="808585" cy="277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800" b="1" dirty="0">
                  <a:latin typeface="Arial" panose="020B0604020202020204" pitchFamily="34" charset="0"/>
                </a:rPr>
                <a:t>Co  IP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107828" y="2110356"/>
              <a:ext cx="808585" cy="277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800" b="1" dirty="0">
                  <a:latin typeface="Arial" panose="020B0604020202020204" pitchFamily="34" charset="0"/>
                </a:rPr>
                <a:t>Co  IP</a:t>
              </a: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717431" y="2138065"/>
              <a:ext cx="808585" cy="2776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800" b="1" dirty="0">
                  <a:latin typeface="Arial" panose="020B0604020202020204" pitchFamily="34" charset="0"/>
                </a:rPr>
                <a:t>Co  IP</a:t>
              </a:r>
            </a:p>
          </p:txBody>
        </p:sp>
      </p:grpSp>
      <p:pic>
        <p:nvPicPr>
          <p:cNvPr id="77" name="Picture 76" descr="https://tools.thermofisher.com/content/sfs/gallery/high/26619-ladder-002.jpg">
            <a:extLst>
              <a:ext uri="{FF2B5EF4-FFF2-40B4-BE49-F238E27FC236}">
                <a16:creationId xmlns:a16="http://schemas.microsoft.com/office/drawing/2014/main" id="{590903B5-D2F5-4295-9241-B618F1CE5F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4" r="17028"/>
          <a:stretch/>
        </p:blipFill>
        <p:spPr bwMode="auto">
          <a:xfrm>
            <a:off x="318344" y="1238243"/>
            <a:ext cx="603115" cy="201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41342037-64EC-40F0-90B5-9C7801FC5982}"/>
              </a:ext>
            </a:extLst>
          </p:cNvPr>
          <p:cNvSpPr txBox="1"/>
          <p:nvPr/>
        </p:nvSpPr>
        <p:spPr>
          <a:xfrm>
            <a:off x="100871" y="-123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57C6654D-E2D4-43C6-9B7A-379388A8E807}"/>
              </a:ext>
            </a:extLst>
          </p:cNvPr>
          <p:cNvSpPr txBox="1"/>
          <p:nvPr/>
        </p:nvSpPr>
        <p:spPr>
          <a:xfrm>
            <a:off x="3863187" y="-3301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558444"/>
              </p:ext>
            </p:extLst>
          </p:nvPr>
        </p:nvGraphicFramePr>
        <p:xfrm>
          <a:off x="3022788" y="4713665"/>
          <a:ext cx="4100513" cy="307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12" imgW="3651416" imgH="3056987" progId="Prism9.Document">
                  <p:embed/>
                </p:oleObj>
              </mc:Choice>
              <mc:Fallback>
                <p:oleObj name="Prism 9" r:id="rId12" imgW="3651416" imgH="3056987" progId="Prism9.Document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22788" y="4713665"/>
                        <a:ext cx="4100513" cy="307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41342037-64EC-40F0-90B5-9C7801FC5982}"/>
              </a:ext>
            </a:extLst>
          </p:cNvPr>
          <p:cNvSpPr txBox="1"/>
          <p:nvPr/>
        </p:nvSpPr>
        <p:spPr>
          <a:xfrm>
            <a:off x="30656" y="4839371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57C6654D-E2D4-43C6-9B7A-379388A8E807}"/>
              </a:ext>
            </a:extLst>
          </p:cNvPr>
          <p:cNvSpPr txBox="1"/>
          <p:nvPr/>
        </p:nvSpPr>
        <p:spPr>
          <a:xfrm>
            <a:off x="2804373" y="485195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-33772" y="5122287"/>
            <a:ext cx="3301160" cy="2124841"/>
            <a:chOff x="-33772" y="5920943"/>
            <a:chExt cx="3301160" cy="2124841"/>
          </a:xfrm>
        </p:grpSpPr>
        <p:grpSp>
          <p:nvGrpSpPr>
            <p:cNvPr id="47" name="Group 46"/>
            <p:cNvGrpSpPr/>
            <p:nvPr/>
          </p:nvGrpSpPr>
          <p:grpSpPr>
            <a:xfrm>
              <a:off x="-33772" y="5920943"/>
              <a:ext cx="3301160" cy="2124841"/>
              <a:chOff x="100526" y="4334653"/>
              <a:chExt cx="4173355" cy="1915313"/>
            </a:xfrm>
          </p:grpSpPr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D99511E0-1DF2-4E7D-A71A-67D9661B8F4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</a:extLst>
              </a:blip>
              <a:srcRect l="4041" t="71628" r="47707" b="11599"/>
              <a:stretch/>
            </p:blipFill>
            <p:spPr>
              <a:xfrm>
                <a:off x="580753" y="5524113"/>
                <a:ext cx="3120471" cy="431615"/>
              </a:xfrm>
              <a:prstGeom prst="rect">
                <a:avLst/>
              </a:prstGeom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 rotWithShape="1">
              <a:blip r:embed="rId16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l="6596" t="57780" r="48637" b="34295"/>
              <a:stretch/>
            </p:blipFill>
            <p:spPr>
              <a:xfrm>
                <a:off x="581910" y="6003782"/>
                <a:ext cx="3119314" cy="246184"/>
              </a:xfrm>
              <a:prstGeom prst="rect">
                <a:avLst/>
              </a:prstGeom>
            </p:spPr>
          </p:pic>
          <p:grpSp>
            <p:nvGrpSpPr>
              <p:cNvPr id="62" name="Group 61"/>
              <p:cNvGrpSpPr/>
              <p:nvPr/>
            </p:nvGrpSpPr>
            <p:grpSpPr>
              <a:xfrm>
                <a:off x="100526" y="4334653"/>
                <a:ext cx="4173355" cy="1873513"/>
                <a:chOff x="100526" y="4334653"/>
                <a:chExt cx="4173355" cy="1873513"/>
              </a:xfrm>
            </p:grpSpPr>
            <p:grpSp>
              <p:nvGrpSpPr>
                <p:cNvPr id="63" name="Group 62"/>
                <p:cNvGrpSpPr/>
                <p:nvPr/>
              </p:nvGrpSpPr>
              <p:grpSpPr>
                <a:xfrm>
                  <a:off x="100526" y="4334653"/>
                  <a:ext cx="3641432" cy="1560973"/>
                  <a:chOff x="4654192" y="1033146"/>
                  <a:chExt cx="3641432" cy="1560973"/>
                </a:xfrm>
              </p:grpSpPr>
              <p:sp>
                <p:nvSpPr>
                  <p:cNvPr id="82" name="Rectangle 81"/>
                  <p:cNvSpPr/>
                  <p:nvPr/>
                </p:nvSpPr>
                <p:spPr>
                  <a:xfrm rot="18091997">
                    <a:off x="5393874" y="1571289"/>
                    <a:ext cx="1010322" cy="20005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 fontAlgn="b"/>
                    <a:r>
                      <a:rPr lang="en-US" sz="700" b="1" dirty="0">
                        <a:latin typeface="Arial" panose="020B0604020202020204" pitchFamily="34" charset="0"/>
                      </a:rPr>
                      <a:t>USP13+/+/</a:t>
                    </a:r>
                    <a:r>
                      <a:rPr lang="en-US" sz="700" b="1" dirty="0" err="1">
                        <a:latin typeface="Arial" panose="020B0604020202020204" pitchFamily="34" charset="0"/>
                      </a:rPr>
                      <a:t>syn</a:t>
                    </a:r>
                    <a:r>
                      <a:rPr lang="en-US" sz="700" b="1" dirty="0">
                        <a:latin typeface="Arial" panose="020B0604020202020204" pitchFamily="34" charset="0"/>
                      </a:rPr>
                      <a:t> DMSO </a:t>
                    </a:r>
                  </a:p>
                </p:txBody>
              </p:sp>
              <p:sp>
                <p:nvSpPr>
                  <p:cNvPr id="83" name="Rectangle 82"/>
                  <p:cNvSpPr/>
                  <p:nvPr/>
                </p:nvSpPr>
                <p:spPr>
                  <a:xfrm rot="18320256">
                    <a:off x="5772089" y="1519660"/>
                    <a:ext cx="1172517" cy="20005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 fontAlgn="b"/>
                    <a:r>
                      <a:rPr lang="en-US" sz="700" b="1" dirty="0">
                        <a:latin typeface="Arial" panose="020B0604020202020204" pitchFamily="34" charset="0"/>
                      </a:rPr>
                      <a:t>USP13+/+/</a:t>
                    </a:r>
                    <a:r>
                      <a:rPr lang="en-US" sz="700" b="1" dirty="0" err="1">
                        <a:latin typeface="Arial" panose="020B0604020202020204" pitchFamily="34" charset="0"/>
                      </a:rPr>
                      <a:t>syn</a:t>
                    </a:r>
                    <a:r>
                      <a:rPr lang="en-US" sz="700" b="1" dirty="0">
                        <a:latin typeface="Arial" panose="020B0604020202020204" pitchFamily="34" charset="0"/>
                      </a:rPr>
                      <a:t> BK50118-C</a:t>
                    </a:r>
                  </a:p>
                </p:txBody>
              </p:sp>
              <p:sp>
                <p:nvSpPr>
                  <p:cNvPr id="84" name="Rectangle 83"/>
                  <p:cNvSpPr/>
                  <p:nvPr/>
                </p:nvSpPr>
                <p:spPr>
                  <a:xfrm rot="18226596">
                    <a:off x="6322819" y="1588188"/>
                    <a:ext cx="989680" cy="20005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 fontAlgn="b"/>
                    <a:r>
                      <a:rPr lang="en-US" sz="700" b="1" dirty="0">
                        <a:latin typeface="Arial" panose="020B0604020202020204" pitchFamily="34" charset="0"/>
                      </a:rPr>
                      <a:t>USP13+/-/</a:t>
                    </a:r>
                    <a:r>
                      <a:rPr lang="en-US" sz="700" b="1" dirty="0" err="1">
                        <a:latin typeface="Arial" panose="020B0604020202020204" pitchFamily="34" charset="0"/>
                      </a:rPr>
                      <a:t>syn</a:t>
                    </a:r>
                    <a:r>
                      <a:rPr lang="en-US" sz="700" b="1" dirty="0">
                        <a:latin typeface="Arial" panose="020B0604020202020204" pitchFamily="34" charset="0"/>
                      </a:rPr>
                      <a:t> DMSO </a:t>
                    </a:r>
                  </a:p>
                </p:txBody>
              </p:sp>
              <p:sp>
                <p:nvSpPr>
                  <p:cNvPr id="85" name="Rectangle 84"/>
                  <p:cNvSpPr/>
                  <p:nvPr/>
                </p:nvSpPr>
                <p:spPr>
                  <a:xfrm rot="18064446">
                    <a:off x="6701034" y="1509055"/>
                    <a:ext cx="1151873" cy="20005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 fontAlgn="b"/>
                    <a:r>
                      <a:rPr lang="en-US" sz="700" b="1" dirty="0">
                        <a:latin typeface="Arial" panose="020B0604020202020204" pitchFamily="34" charset="0"/>
                      </a:rPr>
                      <a:t>USP13+/-/</a:t>
                    </a:r>
                    <a:r>
                      <a:rPr lang="en-US" sz="700" b="1" dirty="0" err="1">
                        <a:latin typeface="Arial" panose="020B0604020202020204" pitchFamily="34" charset="0"/>
                      </a:rPr>
                      <a:t>syn</a:t>
                    </a:r>
                    <a:r>
                      <a:rPr lang="en-US" sz="700" b="1" dirty="0">
                        <a:latin typeface="Arial" panose="020B0604020202020204" pitchFamily="34" charset="0"/>
                      </a:rPr>
                      <a:t> BK50118-C</a:t>
                    </a:r>
                  </a:p>
                </p:txBody>
              </p:sp>
              <p:sp>
                <p:nvSpPr>
                  <p:cNvPr id="86" name="Rectangle 85"/>
                  <p:cNvSpPr/>
                  <p:nvPr/>
                </p:nvSpPr>
                <p:spPr>
                  <a:xfrm rot="18010833">
                    <a:off x="7251764" y="1584462"/>
                    <a:ext cx="969036" cy="20005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 fontAlgn="b"/>
                    <a:r>
                      <a:rPr lang="en-US" sz="700" b="1" dirty="0">
                        <a:latin typeface="Arial" panose="020B0604020202020204" pitchFamily="34" charset="0"/>
                      </a:rPr>
                      <a:t>USP13-/-/</a:t>
                    </a:r>
                    <a:r>
                      <a:rPr lang="en-US" sz="700" b="1" dirty="0" err="1">
                        <a:latin typeface="Arial" panose="020B0604020202020204" pitchFamily="34" charset="0"/>
                      </a:rPr>
                      <a:t>syn</a:t>
                    </a:r>
                    <a:r>
                      <a:rPr lang="en-US" sz="700" b="1" dirty="0">
                        <a:latin typeface="Arial" panose="020B0604020202020204" pitchFamily="34" charset="0"/>
                      </a:rPr>
                      <a:t> DMSO </a:t>
                    </a:r>
                  </a:p>
                </p:txBody>
              </p:sp>
              <p:sp>
                <p:nvSpPr>
                  <p:cNvPr id="87" name="Rectangle 86"/>
                  <p:cNvSpPr/>
                  <p:nvPr/>
                </p:nvSpPr>
                <p:spPr>
                  <a:xfrm rot="17804509">
                    <a:off x="7629981" y="1501945"/>
                    <a:ext cx="1131231" cy="20005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 fontAlgn="b"/>
                    <a:r>
                      <a:rPr lang="en-US" sz="700" b="1" dirty="0">
                        <a:latin typeface="Arial" panose="020B0604020202020204" pitchFamily="34" charset="0"/>
                      </a:rPr>
                      <a:t>USP13-/-/</a:t>
                    </a:r>
                    <a:r>
                      <a:rPr lang="en-US" sz="700" b="1" dirty="0" err="1">
                        <a:latin typeface="Arial" panose="020B0604020202020204" pitchFamily="34" charset="0"/>
                      </a:rPr>
                      <a:t>syn</a:t>
                    </a:r>
                    <a:r>
                      <a:rPr lang="en-US" sz="700" b="1" dirty="0">
                        <a:latin typeface="Arial" panose="020B0604020202020204" pitchFamily="34" charset="0"/>
                      </a:rPr>
                      <a:t> BK50118-C</a:t>
                    </a:r>
                  </a:p>
                </p:txBody>
              </p:sp>
              <p:sp>
                <p:nvSpPr>
                  <p:cNvPr id="88" name="Rectangle 87"/>
                  <p:cNvSpPr/>
                  <p:nvPr/>
                </p:nvSpPr>
                <p:spPr>
                  <a:xfrm>
                    <a:off x="5397852" y="2087127"/>
                    <a:ext cx="462455" cy="152585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 fontAlgn="b"/>
                    <a:r>
                      <a:rPr lang="en-US" sz="500" b="1" dirty="0">
                        <a:latin typeface="Arial" panose="020B0604020202020204" pitchFamily="34" charset="0"/>
                      </a:rPr>
                      <a:t>Co  IP</a:t>
                    </a:r>
                  </a:p>
                </p:txBody>
              </p:sp>
              <p:sp>
                <p:nvSpPr>
                  <p:cNvPr id="94" name="TextBox 93"/>
                  <p:cNvSpPr txBox="1"/>
                  <p:nvPr/>
                </p:nvSpPr>
                <p:spPr>
                  <a:xfrm>
                    <a:off x="4654192" y="2282707"/>
                    <a:ext cx="420308" cy="31141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b="1" dirty="0"/>
                      <a:t>LC3-I</a:t>
                    </a:r>
                  </a:p>
                  <a:p>
                    <a:r>
                      <a:rPr lang="en-US" sz="800" b="1" dirty="0"/>
                      <a:t>LC3-II</a:t>
                    </a:r>
                  </a:p>
                </p:txBody>
              </p:sp>
            </p:grpSp>
            <p:sp>
              <p:nvSpPr>
                <p:cNvPr id="68" name="TextBox 67"/>
                <p:cNvSpPr txBox="1"/>
                <p:nvPr/>
              </p:nvSpPr>
              <p:spPr>
                <a:xfrm>
                  <a:off x="3602662" y="5588429"/>
                  <a:ext cx="671219" cy="3051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b="1" dirty="0"/>
                    <a:t>19kDa</a:t>
                  </a:r>
                </a:p>
                <a:p>
                  <a:r>
                    <a:rPr lang="en-US" sz="800" b="1" dirty="0"/>
                    <a:t>17kDa</a:t>
                  </a:r>
                </a:p>
              </p:txBody>
            </p:sp>
            <p:sp>
              <p:nvSpPr>
                <p:cNvPr id="79" name="TextBox 78"/>
                <p:cNvSpPr txBox="1"/>
                <p:nvPr/>
              </p:nvSpPr>
              <p:spPr>
                <a:xfrm>
                  <a:off x="100526" y="6009795"/>
                  <a:ext cx="405880" cy="19817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b="1" dirty="0"/>
                    <a:t>Actin</a:t>
                  </a:r>
                </a:p>
              </p:txBody>
            </p:sp>
            <p:sp>
              <p:nvSpPr>
                <p:cNvPr id="80" name="TextBox 79"/>
                <p:cNvSpPr txBox="1"/>
                <p:nvPr/>
              </p:nvSpPr>
              <p:spPr>
                <a:xfrm>
                  <a:off x="3629199" y="6009994"/>
                  <a:ext cx="452368" cy="19817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b="1" dirty="0"/>
                    <a:t>42kDa</a:t>
                  </a:r>
                </a:p>
              </p:txBody>
            </p:sp>
          </p:grpSp>
        </p:grpSp>
        <p:sp>
          <p:nvSpPr>
            <p:cNvPr id="98" name="Rectangle 97"/>
            <p:cNvSpPr/>
            <p:nvPr/>
          </p:nvSpPr>
          <p:spPr>
            <a:xfrm>
              <a:off x="906759" y="7098309"/>
              <a:ext cx="365806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500" b="1" dirty="0">
                  <a:latin typeface="Arial" panose="020B0604020202020204" pitchFamily="34" charset="0"/>
                </a:rPr>
                <a:t>Co  IP</a:t>
              </a: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1293570" y="7098309"/>
              <a:ext cx="365806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500" b="1" dirty="0">
                  <a:latin typeface="Arial" panose="020B0604020202020204" pitchFamily="34" charset="0"/>
                </a:rPr>
                <a:t>Co  IP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1652541" y="7098309"/>
              <a:ext cx="365806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500" b="1" dirty="0">
                  <a:latin typeface="Arial" panose="020B0604020202020204" pitchFamily="34" charset="0"/>
                </a:rPr>
                <a:t>Co  IP</a:t>
              </a: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2027397" y="7098309"/>
              <a:ext cx="365806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"/>
              <a:r>
                <a:rPr lang="en-US" sz="500" b="1" dirty="0">
                  <a:latin typeface="Arial" panose="020B0604020202020204" pitchFamily="34" charset="0"/>
                </a:rPr>
                <a:t>Co  IP</a:t>
              </a: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2379268" y="7098309"/>
              <a:ext cx="365806" cy="169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"/>
              <a:r>
                <a:rPr lang="en-US" sz="500" b="1" dirty="0">
                  <a:latin typeface="Arial" panose="020B0604020202020204" pitchFamily="34" charset="0"/>
                </a:rPr>
                <a:t>Co  IP</a:t>
              </a:r>
            </a:p>
          </p:txBody>
        </p:sp>
      </p:grpSp>
      <p:sp>
        <p:nvSpPr>
          <p:cNvPr id="3" name="Rectangle 2"/>
          <p:cNvSpPr/>
          <p:nvPr/>
        </p:nvSpPr>
        <p:spPr>
          <a:xfrm>
            <a:off x="-74634" y="7603139"/>
            <a:ext cx="6955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Suppl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200" b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S2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. BK50118-C increases alpha-</a:t>
            </a:r>
            <a:r>
              <a:rPr lang="en-US" sz="1200" b="1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synuclein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ubiquitination and autophagy flux. 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Co-immunoprecipitation of 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 ubiquitin or 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 alpha-</a:t>
            </a:r>
            <a:r>
              <a:rPr 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synuclein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from midbrain lysates of USP13</a:t>
            </a:r>
            <a:r>
              <a:rPr lang="en-US" sz="1200" baseline="300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+/+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USP</a:t>
            </a:r>
            <a:r>
              <a:rPr lang="en-US" sz="1200" baseline="300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+/-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or USP13</a:t>
            </a:r>
            <a:r>
              <a:rPr lang="en-US" sz="1200" baseline="300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-/-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mice followed by WB shows that BK50118-C increased levels of ubiquitination (upper blot) and decreased alpha-</a:t>
            </a:r>
            <a:r>
              <a:rPr 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synuclein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levels (lower blot), especially in USP13</a:t>
            </a:r>
            <a:r>
              <a:rPr lang="en-US" sz="1200" baseline="300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+/+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mice. N=3-6. 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C)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WB of STEN (soluble) midbrain extracts of  USP13+/+, USP</a:t>
            </a:r>
            <a:r>
              <a:rPr lang="en-US" sz="1200" baseline="300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+/-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and USP13</a:t>
            </a:r>
            <a:r>
              <a:rPr lang="en-US" sz="1200" baseline="300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-/-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mice, which were injected with </a:t>
            </a:r>
            <a:r>
              <a:rPr 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lentiviral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alpha-</a:t>
            </a:r>
            <a:r>
              <a:rPr 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synuclein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into SN and treated with BK50118-C or DMSO showing LC3-I (19 </a:t>
            </a:r>
            <a:r>
              <a:rPr 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kDa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 and LC3-II (17 </a:t>
            </a:r>
            <a:r>
              <a:rPr 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KDa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 levels relative to actin (42 </a:t>
            </a:r>
            <a:r>
              <a:rPr 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kDa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 on 4–12% Criterion™ XT </a:t>
            </a:r>
            <a:r>
              <a:rPr 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Bis-Tris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Protein Gel, and </a:t>
            </a:r>
            <a:r>
              <a:rPr lang="en-US" sz="12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) densitometry. Two-tailed student t test *p&lt;0.05. N=3-6 per group. Mean ± SD.</a:t>
            </a:r>
            <a:endParaRPr lang="en-US" sz="12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274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3050</TotalTime>
  <Words>511</Words>
  <Application>Microsoft Office PowerPoint</Application>
  <PresentationFormat>On-screen Show (4:3)</PresentationFormat>
  <Paragraphs>60</Paragraphs>
  <Slides>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Palatino Linotype</vt:lpstr>
      <vt:lpstr>Office Theme</vt:lpstr>
      <vt:lpstr>Prism 9</vt:lpstr>
      <vt:lpstr>PowerPoint Presentation</vt:lpstr>
      <vt:lpstr>IP: ubiquitin</vt:lpstr>
    </vt:vector>
  </TitlesOfParts>
  <Company>Georgetown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Xiaoguang Liu</dc:creator>
  <cp:lastModifiedBy>MDPI</cp:lastModifiedBy>
  <cp:revision>136</cp:revision>
  <dcterms:created xsi:type="dcterms:W3CDTF">2022-03-10T18:09:44Z</dcterms:created>
  <dcterms:modified xsi:type="dcterms:W3CDTF">2022-07-23T03:50:05Z</dcterms:modified>
</cp:coreProperties>
</file>