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618" y="96"/>
      </p:cViewPr>
      <p:guideLst>
        <p:guide orient="horz" pos="2143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2022/7/29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4273" y="1856069"/>
          <a:ext cx="11821068" cy="3654034"/>
        </p:xfrm>
        <a:graphic>
          <a:graphicData uri="http://schemas.openxmlformats.org/drawingml/2006/table">
            <a:tbl>
              <a:tblPr/>
              <a:tblGrid>
                <a:gridCol w="1677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9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8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9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96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976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Samples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Clean reads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Mapping reads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Mapping ratio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Unique reads </a:t>
                      </a:r>
                    </a:p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(Map Q &gt; 10, alignment</a:t>
                      </a:r>
                      <a:r>
                        <a:rPr lang="en-US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length &gt; 50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bp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Unique read ratio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Input rep1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23,381,565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23,007,933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15,082,841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65.55%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Input rep2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20,162,689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20,032,521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14,707,823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73.42%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CN" sz="1200" b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+PEG rep1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55,500,244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45,680,377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21,134,465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CN" sz="1200" b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+PEG rep2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80,690,945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71,857,860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89.05%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37,099,992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45.98%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altLang="zh-CN" sz="1200" b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+PEG rep1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93,494,082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75,341,174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38,435,861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altLang="zh-CN" sz="1200" b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+PEG rep2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56,305,576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42,862,015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76.12%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23,139,018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239940" y="1434825"/>
            <a:ext cx="3934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Summary of sequencing data used in this study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7889" y="5451442"/>
            <a:ext cx="82088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S1. 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Correlation analyses of biological replicates related to Input, BG4-DNA-IP-seq under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+PEG conditions.</a:t>
            </a:r>
          </a:p>
        </p:txBody>
      </p:sp>
      <p:pic>
        <p:nvPicPr>
          <p:cNvPr id="2" name="图片 1" descr="3corr_scatt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445" y="1849120"/>
            <a:ext cx="8283575" cy="3106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450128" y="4771910"/>
            <a:ext cx="9949961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S2. Venn plots illustrating IP-G4 pea</a:t>
            </a:r>
            <a:r>
              <a:rPr lang="en-US" altLang="zh-CN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ks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overlaps between two biological replicates related to BG4-DNA-IP-seq under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+PEG conditions.</a:t>
            </a:r>
            <a:endParaRPr lang="en-US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 rot="5160000">
            <a:off x="7118350" y="2107565"/>
            <a:ext cx="1797685" cy="1843405"/>
          </a:xfrm>
          <a:prstGeom prst="ellipse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 rot="240000">
            <a:off x="6407150" y="2105024"/>
            <a:ext cx="1887855" cy="1841500"/>
          </a:xfrm>
          <a:prstGeom prst="ellipse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198370" y="1631315"/>
            <a:ext cx="6958330" cy="2362518"/>
            <a:chOff x="1842" y="2509"/>
            <a:chExt cx="10958" cy="3721"/>
          </a:xfrm>
        </p:grpSpPr>
        <p:grpSp>
          <p:nvGrpSpPr>
            <p:cNvPr id="10" name="组合 9"/>
            <p:cNvGrpSpPr/>
            <p:nvPr/>
          </p:nvGrpSpPr>
          <p:grpSpPr>
            <a:xfrm>
              <a:off x="2095" y="2579"/>
              <a:ext cx="4701" cy="3651"/>
              <a:chOff x="8921189" y="4163183"/>
              <a:chExt cx="1605343" cy="1277887"/>
            </a:xfrm>
          </p:grpSpPr>
          <p:sp>
            <p:nvSpPr>
              <p:cNvPr id="11" name="椭圆 10"/>
              <p:cNvSpPr>
                <a:spLocks noChangeAspect="1"/>
              </p:cNvSpPr>
              <p:nvPr/>
            </p:nvSpPr>
            <p:spPr>
              <a:xfrm rot="5160000">
                <a:off x="9291734" y="4438655"/>
                <a:ext cx="1002216" cy="1002614"/>
              </a:xfrm>
              <a:prstGeom prst="ellipse">
                <a:avLst/>
              </a:prstGeom>
              <a:solidFill>
                <a:srgbClr val="7030A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 rot="240000">
                <a:off x="8921189" y="4425376"/>
                <a:ext cx="1015249" cy="1015168"/>
              </a:xfrm>
              <a:prstGeom prst="ellipse">
                <a:avLst/>
              </a:prstGeom>
              <a:solidFill>
                <a:srgbClr val="7030A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992398" y="4164534"/>
                <a:ext cx="763949" cy="253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Na</a:t>
                </a:r>
                <a:r>
                  <a:rPr lang="en-US" altLang="zh-CN" sz="1200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+PEG rep1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59,988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762583" y="4163183"/>
                <a:ext cx="763949" cy="253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Na</a:t>
                </a:r>
                <a:r>
                  <a:rPr lang="en-US" altLang="zh-CN" sz="1200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+PEG rep2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46,789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381585" y="4838275"/>
                <a:ext cx="559112" cy="253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37,626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80.42%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1842" y="2525"/>
              <a:ext cx="490" cy="4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634" y="2509"/>
              <a:ext cx="452" cy="4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334" y="2560"/>
              <a:ext cx="4466" cy="2394"/>
              <a:chOff x="8664" y="3835"/>
              <a:chExt cx="4466" cy="239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8664" y="3835"/>
                <a:ext cx="236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r>
                  <a:rPr lang="en-US" altLang="zh-CN" sz="1200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+PEG rep1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54,992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0802" y="3850"/>
                <a:ext cx="232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K</a:t>
                </a:r>
                <a:r>
                  <a:rPr lang="en-US" altLang="zh-CN" sz="1200" b="1" baseline="30000" dirty="0"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+</a:t>
                </a:r>
                <a:r>
                  <a:rPr lang="en-US" altLang="zh-CN" sz="1200" b="1" dirty="0"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+PEG rep2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66,051</a:t>
                </a:r>
                <a:endParaRPr lang="zh-CN" altLang="en-US" sz="1200" b="1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0078" y="5504"/>
                <a:ext cx="1643" cy="7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44,845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81.55%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807669" y="2783213"/>
            <a:ext cx="319514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S3. Validation of IP-G4s.</a:t>
            </a:r>
            <a:endParaRPr lang="en-US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 G4 loci (Os3-7, </a:t>
            </a:r>
            <a:r>
              <a:rPr lang="en-US" sz="1200" b="1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9-11, </a:t>
            </a:r>
            <a:r>
              <a:rPr lang="en-US" sz="1200" b="1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13 and </a:t>
            </a:r>
            <a:r>
              <a:rPr lang="en-US" sz="1200" b="1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18) validated previously by circular dichroism (CD) spectroscopy in the presence of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 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 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</a:t>
            </a:r>
            <a:r>
              <a:rPr lang="en-US" sz="12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Oryza sativa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[28] were re-examined in our study. 4 common IP-G4s, 2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-specific IP-G4s were detected in our study.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1" y="297840"/>
            <a:ext cx="8687748" cy="2924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7" y="3442498"/>
            <a:ext cx="8727402" cy="29477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196116" y="140061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14513" y="1415082"/>
            <a:ext cx="4868236" cy="3415510"/>
            <a:chOff x="1214513" y="1415082"/>
            <a:chExt cx="4868236" cy="341551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668"/>
            <a:stretch>
              <a:fillRect/>
            </a:stretch>
          </p:blipFill>
          <p:spPr>
            <a:xfrm>
              <a:off x="1902905" y="2007737"/>
              <a:ext cx="2800285" cy="282285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011181" y="1699960"/>
              <a:ext cx="6511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300 ng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62345" y="1699960"/>
              <a:ext cx="6205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500 ng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57185" y="1699960"/>
              <a:ext cx="6511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300 ng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08350" y="1699960"/>
              <a:ext cx="665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500 ng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214513" y="2308051"/>
              <a:ext cx="630083" cy="2213220"/>
              <a:chOff x="1127052" y="2268296"/>
              <a:chExt cx="630083" cy="221322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133726" y="2905391"/>
                <a:ext cx="6234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REP2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133726" y="2268296"/>
                <a:ext cx="6234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REP1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127052" y="4204517"/>
                <a:ext cx="63008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REP2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27052" y="3567422"/>
                <a:ext cx="63008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REP1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4848960" y="2233092"/>
              <a:ext cx="0" cy="8890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848960" y="3615342"/>
              <a:ext cx="0" cy="8890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4902831" y="2395720"/>
              <a:ext cx="1179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150mM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NaCl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+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40%PEG200</a:t>
              </a:r>
              <a:endPara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02830" y="3736677"/>
              <a:ext cx="1124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150mM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KCl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+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40%PEG200</a:t>
              </a:r>
              <a:endPara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146852" y="1726464"/>
              <a:ext cx="96747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2456029" y="1421706"/>
              <a:ext cx="658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C1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531705" y="1719840"/>
              <a:ext cx="96747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3814378" y="1415082"/>
              <a:ext cx="658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C2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37079" y="1378843"/>
            <a:ext cx="3404345" cy="3409603"/>
            <a:chOff x="7425332" y="1353529"/>
            <a:chExt cx="3404345" cy="34096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4255" y="1940277"/>
              <a:ext cx="1464356" cy="282285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137091" y="1632500"/>
              <a:ext cx="6511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300 ng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88254" y="1632500"/>
              <a:ext cx="6338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500 ng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425332" y="2266219"/>
              <a:ext cx="613435" cy="2213220"/>
              <a:chOff x="7266308" y="2186709"/>
              <a:chExt cx="613435" cy="221322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7272982" y="2823804"/>
                <a:ext cx="6067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REP2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272982" y="2186709"/>
                <a:ext cx="6067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REP1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266308" y="4122930"/>
                <a:ext cx="61343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REP2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266308" y="3485835"/>
                <a:ext cx="61343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REP1</a:t>
                </a:r>
                <a:endParaRPr lang="zh-CN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9611837" y="2193339"/>
              <a:ext cx="0" cy="8890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9611837" y="3575589"/>
              <a:ext cx="0" cy="88900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9665707" y="2328260"/>
              <a:ext cx="1163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150mM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NaCl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+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40%PEG200</a:t>
              </a:r>
              <a:endPara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65707" y="3659981"/>
              <a:ext cx="1163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150mM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KCl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+ </a:t>
              </a:r>
              <a:r>
                <a:rPr lang="en-US" altLang="zh-CN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40%PEG200</a:t>
              </a:r>
              <a:endPara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295854" y="1661306"/>
              <a:ext cx="96747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8319668" y="1353529"/>
              <a:ext cx="11760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Na</a:t>
              </a:r>
              <a:r>
                <a:rPr lang="en-US" altLang="zh-CN" sz="12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-specific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456029" y="5152805"/>
            <a:ext cx="6927210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r>
              <a:rPr lang="en-US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S4. </a:t>
            </a:r>
            <a:r>
              <a:rPr lang="en-US" altLang="zh-CN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Dot blotting assays using synthesized oligoes for common IP-G4s and Na</a:t>
            </a:r>
            <a:r>
              <a:rPr lang="en-US" altLang="zh-CN" sz="1200" b="1" kern="1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-specific IP-G4s.</a:t>
            </a:r>
            <a:endParaRPr lang="en-US" sz="12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14364" y="140061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35409" y="5664927"/>
            <a:ext cx="4712569" cy="409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Figure S5. Peak 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length of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 and 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-specific and common IP-G4s.</a:t>
            </a:r>
            <a:endParaRPr lang="en-US" sz="12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peaklength_zit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30" y="696595"/>
            <a:ext cx="274320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09017" y="5215806"/>
            <a:ext cx="7420944" cy="409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r>
              <a:rPr lang="en-US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S6.  The number 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each subtype of PQSs as indicated in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 and 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-specific and common IP-G4s.</a:t>
            </a:r>
            <a:endParaRPr lang="en-US" sz="12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 descr="1number_ba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7865" y="1375410"/>
            <a:ext cx="5925185" cy="35661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8996" y="5330421"/>
            <a:ext cx="11456757" cy="774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r>
              <a:rPr lang="en-US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S7. </a:t>
            </a:r>
            <a:r>
              <a:rPr lang="en-US" sz="1200" b="1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Subgenomic</a:t>
            </a:r>
            <a:r>
              <a:rPr lang="en-US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distributions of each subtype of G2-related PQSs as indicated in K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 and Na</a:t>
            </a:r>
            <a:r>
              <a:rPr lang="en-US" sz="1200" b="1" kern="1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1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-specific and common </a:t>
            </a:r>
            <a:r>
              <a:rPr lang="en-US" sz="12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IP-G4s. The whole genome was divided into seven functionally annotated regions, including promoters, 5’UTRs, exons, introns, 3’UTRs, downstream of the TESs, and intergenic regions.</a:t>
            </a:r>
          </a:p>
        </p:txBody>
      </p:sp>
      <p:pic>
        <p:nvPicPr>
          <p:cNvPr id="2" name="图片 1" descr="1G2loop_typ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0510" y="1012825"/>
            <a:ext cx="7226935" cy="4023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55339798"/>
              </p:ext>
            </p:extLst>
          </p:nvPr>
        </p:nvGraphicFramePr>
        <p:xfrm>
          <a:off x="2463799" y="2489835"/>
          <a:ext cx="7303655" cy="2346960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2215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9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99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Subtypes of IP-G4s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The number/percentage of IP-G4s overlapping DHSs</a:t>
                      </a:r>
                      <a:r>
                        <a:rPr lang="zh-CN" alt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or R-loops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buNone/>
                      </a:pPr>
                      <a:endParaRPr lang="en-US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144" marR="7144" marT="7144" marB="0" anchor="ctr"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7144" marR="7144" marT="7144" marB="0" anchor="ctr"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IP-G4s overlapping DHSs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IP-G4s overlapping R-loops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2,895 (17.31%)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8,359 (49.98%)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7,953 (27.31%)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21,389 (73.45%)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1,241 (14.12%)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4830 (54.99%) 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432253" y="2084775"/>
            <a:ext cx="4804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S3. Summary of subtypes of G4s overlapping DHSs or R-loops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25182881"/>
              </p:ext>
            </p:extLst>
          </p:nvPr>
        </p:nvGraphicFramePr>
        <p:xfrm>
          <a:off x="1228725" y="2284730"/>
          <a:ext cx="9187123" cy="2664337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1972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3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25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3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25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18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Subtypes of IP-G4s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The number/percentage of G4s with domain (Dong et al., 2018)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7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Repressive domain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Active domain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Intermediate domain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Polycomb</a:t>
                      </a:r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domain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domain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2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Genome-wide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2.52%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66.01%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21.32%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5.17%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4.99%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8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758 (4.53%)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10,262 (61.36%)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4,026 (24.07%)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 (4.78%)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 (5.26%)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8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 (3.01%)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19,274 (66.18%)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6,135 (21.07%)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 (5.02%) 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1,373 (4.17%)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8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 (3.62%)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5,546 (63.14%)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2,119 (24.12%)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 (4.72%)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 (4.39%)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17" marR="6417" marT="6417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20245" y="1893468"/>
            <a:ext cx="57519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S4. Summary of reported TADs associated with each subtype of IP-G4s in rice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3199" y="1752652"/>
            <a:ext cx="4986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S5. Summary of non-TEGs or TEGs with each subtype of IP-G4s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11163912"/>
              </p:ext>
            </p:extLst>
          </p:nvPr>
        </p:nvGraphicFramePr>
        <p:xfrm>
          <a:off x="2861512" y="2176281"/>
          <a:ext cx="6829686" cy="2283476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1502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3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Subtypes of IP-G4s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number of non-TEGs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number of TEGs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4,675</a:t>
                      </a: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1,676</a:t>
                      </a: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11,144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2,587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2,454 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1,398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3040" y="1352845"/>
            <a:ext cx="4256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S6. Summary of TEGs with each subtype of IP-G4s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8878919"/>
              </p:ext>
            </p:extLst>
          </p:nvPr>
        </p:nvGraphicFramePr>
        <p:xfrm>
          <a:off x="1591424" y="1821988"/>
          <a:ext cx="8857673" cy="2687955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139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9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4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5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44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39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70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Subtypes of IP-G4s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number/percentage of TEGs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US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59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CACTA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Centromere-specific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LINE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 (21.00%)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 (35.50%)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(2.33%)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(0.24%)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686 (40.93%)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1,676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 (20.29%)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 (30.07%)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(3.44%)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(0.46%)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1183 (45.73%)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2,587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 (21.03%)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 (30.76%)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(2.29%)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(0.50%)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635 (45.42%)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1,398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0878986"/>
              </p:ext>
            </p:extLst>
          </p:nvPr>
        </p:nvGraphicFramePr>
        <p:xfrm>
          <a:off x="1704260" y="2816287"/>
          <a:ext cx="9035784" cy="2089871"/>
        </p:xfrm>
        <a:graphic>
          <a:graphicData uri="http://schemas.openxmlformats.org/drawingml/2006/table">
            <a:tbl>
              <a:tblPr>
                <a:tableStyleId>{6E25E649-3F16-4E02-A733-19D2CDBF48F0}</a:tableStyleId>
              </a:tblPr>
              <a:tblGrid>
                <a:gridCol w="2169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9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6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9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9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88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97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Subtypes of IP-G4s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number/percentage of IP-G4s with TEs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32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DNA TE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Retro TE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LTR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Helitron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2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2,426 (14.51%)</a:t>
                      </a: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44 (0.26%)</a:t>
                      </a: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8,639 (51.65%)</a:t>
                      </a: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 (0.14%)</a:t>
                      </a: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42 (0.25%)</a:t>
                      </a: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 (0.05%)</a:t>
                      </a:r>
                    </a:p>
                  </a:txBody>
                  <a:tcPr marL="6908" marR="6908" marT="690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2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2,961 (10.17%)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(0.23%)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11,838 (40.65%)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(0.20%)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 (0.32%)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(0.09%)</a:t>
                      </a:r>
                    </a:p>
                  </a:txBody>
                  <a:tcPr marL="6908" marR="6908" marT="690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2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 (9.64%)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(0.52%)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3,734 (42.51%)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(0.61%)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48 (0.55%)</a:t>
                      </a:r>
                    </a:p>
                  </a:txBody>
                  <a:tcPr marL="6908" marR="6908" marT="69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(0.34%)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08" marR="6908" marT="690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752116" y="2302758"/>
            <a:ext cx="4353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S7. Summary of TEs with each subtype of IP-G4s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2107" y="1821538"/>
            <a:ext cx="6938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S8. Summary of expressed or non expressed TEGs and</a:t>
            </a:r>
            <a:r>
              <a:rPr lang="en-US" altLang="zh-CN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non-TEGs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each subtype of IP-G4s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77333806"/>
              </p:ext>
            </p:extLst>
          </p:nvPr>
        </p:nvGraphicFramePr>
        <p:xfrm>
          <a:off x="828151" y="2276635"/>
          <a:ext cx="10260264" cy="1871243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214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6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0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56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4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35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Subtypes of IP-G4s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number/percentage of TEGs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number/percentage of non-TEGs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Expressed (FPKM &gt; 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Non-expressed (FPKM = 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Expressed (FPKM &gt; 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Non-expressed (FPKM = 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151 </a:t>
                      </a: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(9.01%)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1,525 </a:t>
                      </a: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(90.99%)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3,357 (71.81%)</a:t>
                      </a: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1,318 (28.19%)</a:t>
                      </a:r>
                    </a:p>
                  </a:txBody>
                  <a:tcPr marL="7144" marR="7144" marT="71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6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 (17.33%)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2,199 (82.67%)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8,473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(76.74%)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2,671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(23.26%)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1200" u="none" strike="noStrike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-specific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 (9.80%)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1,261 (90.20%)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1,655 (67.44%)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799 (32.56%)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1521915"/>
              </p:ext>
            </p:extLst>
          </p:nvPr>
        </p:nvGraphicFramePr>
        <p:xfrm>
          <a:off x="2657852" y="2364149"/>
          <a:ext cx="6899616" cy="2077220"/>
        </p:xfrm>
        <a:graphic>
          <a:graphicData uri="http://schemas.openxmlformats.org/drawingml/2006/table">
            <a:tbl>
              <a:tblPr/>
              <a:tblGrid>
                <a:gridCol w="2658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93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TSS up 2 kb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Gene body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Common IP-G4 overlapping genes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13,163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13,733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CN" sz="1200" b="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-specific IP-G4 overlapping genes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7,170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6,353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altLang="zh-CN" sz="1200" b="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-specific IP-G4 overlapping genes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3,547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3,854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666742" y="1883128"/>
            <a:ext cx="5827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S9. Summary of three subtypes of IP-G4 overlapping genes used in this study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3331333"/>
              </p:ext>
            </p:extLst>
          </p:nvPr>
        </p:nvGraphicFramePr>
        <p:xfrm>
          <a:off x="2169102" y="1073554"/>
          <a:ext cx="8038464" cy="501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9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Data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altLang="en-US" sz="1200" b="1" dirty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Accession number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References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DNase-seq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GSE26734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Zhang et al. 2012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DRIP-seq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GSE111944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BS-Seq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SRP238686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Zhao L et al.2020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DNA-6mA 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GSE103145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Zhou et al. 2018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RNA-seq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GSE33265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Wu et al. 2011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alt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MNase-seq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altLang="en-US" sz="1200" b="0" dirty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SRP045236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 panose="02020603050405020304" charset="-122"/>
                          <a:sym typeface="+mn-ea"/>
                        </a:rPr>
                        <a:t>Zhang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  <a:sym typeface="+mn-ea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H3K4me3-ChIP-seq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GSE19602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Vaquero-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Sedas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 et al. 2012</a:t>
                      </a:r>
                      <a:endParaRPr lang="en-US" altLang="en-US" sz="1200" b="0" dirty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H3K36me3-ChIP-seq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GSE26733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Zhang et al. 2012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H3K4me2-ChIP-seq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GSE26733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Zhang et al. 2012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H4K12ac-ChIP-seq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GSE26733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Zhang et al. 2012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H3K9ac-ChIP-seq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GSE79033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H3K27ac-ChIP-seq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GSE79033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H3K4ac-ChIP-seq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GSE79033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H3K9me1-ChIP-seq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GSE79033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H3K27me3-ChIP-seq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GSE79033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H3K9me3-ChIP-seq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GSE79033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Fang et al. 2016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H4K16ac-ChIP-seq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GSE69426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Lu et al. 2015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H3K23ac-ChIP-seq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GSE69426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Lu et al. 2015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0825"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H3K9me2-ChIP-seq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GSE81436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60000"/>
                        </a:lnSpc>
                        <a:buNone/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Tan et al. 2016</a:t>
                      </a:r>
                      <a:endParaRPr lang="en-US" altLang="en-US" sz="1200" b="0" dirty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959745" y="606078"/>
            <a:ext cx="4278168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Table S10.Summary of published data sets used in this study </a:t>
            </a:r>
            <a:endParaRPr lang="en-US" altLang="zh-CN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dlYmI4YWQwZDc5ZDk4OWNkNTY5YjYyZjNiM2U4M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97c11e2-25ce-4314-840a-ef053199285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e43853a-ab0e-4752-a183-b21e7e352eda}"/>
  <p:tag name="TABLE_ENDDRAG_ORIGIN_RECT" val="680*184"/>
  <p:tag name="TABLE_ENDDRAG_RECT" val="96*30*680*18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7a42682-14bd-4e32-8f84-c70529ad9d27}"/>
  <p:tag name="TABLE_ENDDRAG_ORIGIN_RECT" val="766*209"/>
  <p:tag name="TABLE_ENDDRAG_RECT" val="79*305*767*20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701b9cf-98cc-4bf1-97e7-22d3a86f2e13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762821-927c-4a27-8ba2-6e0009c7c045}"/>
  <p:tag name="TABLE_ENDDRAG_ORIGIN_RECT" val="751*211"/>
  <p:tag name="TABLE_ENDDRAG_RECT" val="114*279*751*2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08e32bd-0cd8-4432-a5f6-27f386bd25d9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44fe4bc-4e3b-499a-81b9-e66beda9f59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c87c3f8-8721-4fcd-8d8d-b4461d395b7d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645a7c-5fab-4d54-b547-1f75c98c8bbe}"/>
  <p:tag name="TABLE_ENDDRAG_ORIGIN_RECT" val="565*374"/>
  <p:tag name="TABLE_ENDDRAG_RECT" val="119*35*565*37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1151</Words>
  <Application>Microsoft Office PowerPoint</Application>
  <PresentationFormat>Widescreen</PresentationFormat>
  <Paragraphs>305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MDPI</cp:lastModifiedBy>
  <cp:revision>155</cp:revision>
  <dcterms:created xsi:type="dcterms:W3CDTF">2019-06-19T02:08:00Z</dcterms:created>
  <dcterms:modified xsi:type="dcterms:W3CDTF">2022-07-29T11:21:58Z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DDDD2D3484AA4D77A34521E2B6EA83ED</vt:lpwstr>
  </property>
</Properties>
</file>