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64" r:id="rId3"/>
    <p:sldId id="261" r:id="rId4"/>
    <p:sldId id="260" r:id="rId5"/>
    <p:sldId id="259" r:id="rId6"/>
    <p:sldId id="258" r:id="rId7"/>
    <p:sldId id="262" r:id="rId8"/>
    <p:sldId id="256"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00" autoAdjust="0"/>
    <p:restoredTop sz="94660"/>
  </p:normalViewPr>
  <p:slideViewPr>
    <p:cSldViewPr snapToGrid="0">
      <p:cViewPr varScale="1">
        <p:scale>
          <a:sx n="86" d="100"/>
          <a:sy n="86" d="100"/>
        </p:scale>
        <p:origin x="6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817869-826D-487C-900A-D867F744EBF8}" type="datetimeFigureOut">
              <a:rPr lang="ko-KR" altLang="en-US" smtClean="0"/>
              <a:t>2022-08-11</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923E39-B430-4D9A-941A-B41317D2DFB2}" type="slidenum">
              <a:rPr lang="ko-KR" altLang="en-US" smtClean="0"/>
              <a:t>‹#›</a:t>
            </a:fld>
            <a:endParaRPr lang="ko-KR" altLang="en-US"/>
          </a:p>
        </p:txBody>
      </p:sp>
    </p:spTree>
    <p:extLst>
      <p:ext uri="{BB962C8B-B14F-4D97-AF65-F5344CB8AC3E}">
        <p14:creationId xmlns:p14="http://schemas.microsoft.com/office/powerpoint/2010/main" val="98845069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CB8738B8-D744-4589-88EE-B712274A4EAD}" type="slidenum">
              <a:rPr lang="ko-KR" altLang="en-US" smtClean="0"/>
              <a:t>22</a:t>
            </a:fld>
            <a:endParaRPr lang="ko-KR" altLang="en-US"/>
          </a:p>
        </p:txBody>
      </p:sp>
    </p:spTree>
    <p:extLst>
      <p:ext uri="{BB962C8B-B14F-4D97-AF65-F5344CB8AC3E}">
        <p14:creationId xmlns:p14="http://schemas.microsoft.com/office/powerpoint/2010/main" val="3283385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ADC046C-4D74-4171-8BF9-D18C90D90712}"/>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BEF4530D-1C9C-403B-B0A9-7EDEE9644A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2D731ACE-6190-4D9F-AA8D-F9487DC14018}"/>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E64B9664-27F5-47CB-933F-59FB1BF5102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B4EF5B6-88A5-4C40-ABEC-62A8FF5B31D7}"/>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2702140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976D7E9-BD73-4DA2-A275-0C160B632AA6}"/>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AE19962C-A23A-44E8-92AB-D48D4E8DFD83}"/>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EF83C8F7-503F-4762-9728-822CE7D28102}"/>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F6208AA8-F490-486F-B8B3-E4B20278B97C}"/>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EA472CA2-0402-4852-A4D1-B256FAB6BEFC}"/>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2114578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07539CFB-4CC6-4AC6-BE32-76A49A8C5051}"/>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F3A12479-D935-462B-AD5B-056A20B9D18C}"/>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E427C13C-A052-4161-A5C8-218E26811D2E}"/>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8554234E-D293-48BE-A9DA-B677821A34E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AC228628-0426-4E3F-84DD-99AC908F598A}"/>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10658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3AC9069-D0C1-43C4-AF98-BD1D7366E2C1}"/>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5AD0217C-F74E-4E25-B4DC-9C1C7AD69ADD}"/>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66A50CD3-22A5-47BF-B106-733B32F8E64B}"/>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3AC1446F-4AE0-4204-9984-D2E68218CF9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DB8E53D2-D381-4561-8BDD-5A7991C41162}"/>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32285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E05D91E-7FD2-4D0A-8C7C-81574576302F}"/>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E7D003C1-5E44-45F4-B797-92E6B8C614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87F5F8DA-ACF2-4112-AD5A-57FC5D9F8173}"/>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496D72EE-2E01-425D-B4E2-DF425C39051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AB6D0A9A-3BA0-42D1-97FA-E72A3C07AE7C}"/>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133466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5B3F0C4-0F4D-4355-A607-CC054F21BEB7}"/>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A208177B-0C6D-4571-9E40-1C55273B82DC}"/>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56DB9BFE-2ED3-4968-A24B-5D784574B6C4}"/>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16844BBB-6025-464A-BC31-5B11932CF151}"/>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6" name="바닥글 개체 틀 5">
            <a:extLst>
              <a:ext uri="{FF2B5EF4-FFF2-40B4-BE49-F238E27FC236}">
                <a16:creationId xmlns:a16="http://schemas.microsoft.com/office/drawing/2014/main" id="{C44EAAEE-23C0-48CD-BDA6-92B52C317C51}"/>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6278A3F-F00B-44F9-B8DA-354F65EEA09D}"/>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3154777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98DDD94-05A6-4469-BF23-D93359A8073C}"/>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5D47165F-215C-47B8-A99D-11786A72CD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09EF5064-844F-4589-96D4-51CF51C43348}"/>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666D3574-CB87-4FAD-8276-7B235F6A71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D499EDD0-1EA0-4C2E-BE6F-A56FE635AF19}"/>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76F48532-FA3F-4ABC-BFD1-B487C0561FDC}"/>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8" name="바닥글 개체 틀 7">
            <a:extLst>
              <a:ext uri="{FF2B5EF4-FFF2-40B4-BE49-F238E27FC236}">
                <a16:creationId xmlns:a16="http://schemas.microsoft.com/office/drawing/2014/main" id="{B62B16D0-CA06-422A-9249-C4597FC9E8A7}"/>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5B4091D2-736F-4911-A09B-406F111847E6}"/>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19910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9056218-7BE4-49BE-B5C2-ECAFDC30EEE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A8D095F0-5966-4FD9-95B6-739D657057B2}"/>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4" name="바닥글 개체 틀 3">
            <a:extLst>
              <a:ext uri="{FF2B5EF4-FFF2-40B4-BE49-F238E27FC236}">
                <a16:creationId xmlns:a16="http://schemas.microsoft.com/office/drawing/2014/main" id="{7A4601AE-21A8-4B68-BDE5-01B32C79BC51}"/>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8EEBAE3C-6861-4559-A13C-FD3939217F89}"/>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2379671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05806CF1-9168-4BA7-8B61-F018DF7DF2FE}"/>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3" name="바닥글 개체 틀 2">
            <a:extLst>
              <a:ext uri="{FF2B5EF4-FFF2-40B4-BE49-F238E27FC236}">
                <a16:creationId xmlns:a16="http://schemas.microsoft.com/office/drawing/2014/main" id="{32A2308E-44BD-42C3-A013-D744AFB3CC88}"/>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69736D25-401C-4B43-BA9A-75BC8BA1B001}"/>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1812359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76A599B-938B-4E6B-B6CC-E1E6E1267A6A}"/>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02047302-F42D-4793-9F32-CA6370ABF6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CF136188-1657-48BF-BF5A-A5D79EDDE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EAD991A9-3ADF-49F7-A57A-54CF99517F81}"/>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6" name="바닥글 개체 틀 5">
            <a:extLst>
              <a:ext uri="{FF2B5EF4-FFF2-40B4-BE49-F238E27FC236}">
                <a16:creationId xmlns:a16="http://schemas.microsoft.com/office/drawing/2014/main" id="{83171618-0B2C-4E4E-85D8-B73DF0BEC58A}"/>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05A19B6-5E20-4D76-A00B-475C49CE86D6}"/>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2011879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7C3C72A-8E94-4D6B-B968-4F94662E7A7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4226891B-DBFA-45A3-A862-88C42FE45C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3B492E2F-190B-479F-B3AB-DC3BCDE57A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94A65F4B-7051-4D0C-BD52-60F3C0E80A6E}"/>
              </a:ext>
            </a:extLst>
          </p:cNvPr>
          <p:cNvSpPr>
            <a:spLocks noGrp="1"/>
          </p:cNvSpPr>
          <p:nvPr>
            <p:ph type="dt" sz="half" idx="10"/>
          </p:nvPr>
        </p:nvSpPr>
        <p:spPr/>
        <p:txBody>
          <a:bodyPr/>
          <a:lstStyle/>
          <a:p>
            <a:fld id="{10D85DD8-0FA8-453E-9BFA-9BDFF39C436D}" type="datetimeFigureOut">
              <a:rPr lang="ko-KR" altLang="en-US" smtClean="0"/>
              <a:t>2022-08-11</a:t>
            </a:fld>
            <a:endParaRPr lang="ko-KR" altLang="en-US"/>
          </a:p>
        </p:txBody>
      </p:sp>
      <p:sp>
        <p:nvSpPr>
          <p:cNvPr id="6" name="바닥글 개체 틀 5">
            <a:extLst>
              <a:ext uri="{FF2B5EF4-FFF2-40B4-BE49-F238E27FC236}">
                <a16:creationId xmlns:a16="http://schemas.microsoft.com/office/drawing/2014/main" id="{054CC16C-9E3B-45A8-9467-3C31A8D4354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F9F4072-8C93-460E-BD51-D8853EBFA3F6}"/>
              </a:ext>
            </a:extLst>
          </p:cNvPr>
          <p:cNvSpPr>
            <a:spLocks noGrp="1"/>
          </p:cNvSpPr>
          <p:nvPr>
            <p:ph type="sldNum" sz="quarter" idx="12"/>
          </p:nvPr>
        </p:nvSpPr>
        <p:spPr/>
        <p:txBody>
          <a:body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2340974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AB91B7C0-8761-41E5-B6DF-89F4A37CE3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B7F56DAD-F002-4C90-AD03-A9EF65FD3F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D851FDFC-0261-404A-B3E8-F1E31CF9C3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D85DD8-0FA8-453E-9BFA-9BDFF39C436D}" type="datetimeFigureOut">
              <a:rPr lang="ko-KR" altLang="en-US" smtClean="0"/>
              <a:t>2022-08-11</a:t>
            </a:fld>
            <a:endParaRPr lang="ko-KR" altLang="en-US"/>
          </a:p>
        </p:txBody>
      </p:sp>
      <p:sp>
        <p:nvSpPr>
          <p:cNvPr id="5" name="바닥글 개체 틀 4">
            <a:extLst>
              <a:ext uri="{FF2B5EF4-FFF2-40B4-BE49-F238E27FC236}">
                <a16:creationId xmlns:a16="http://schemas.microsoft.com/office/drawing/2014/main" id="{461C658E-1B0B-4A0B-BDDA-44FDD3A2C2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0CECA260-5196-45CF-A7FB-5D4F2C81926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4376D-9F32-4233-81EC-4F42887E0390}" type="slidenum">
              <a:rPr lang="ko-KR" altLang="en-US" smtClean="0"/>
              <a:t>‹#›</a:t>
            </a:fld>
            <a:endParaRPr lang="ko-KR" altLang="en-US"/>
          </a:p>
        </p:txBody>
      </p:sp>
    </p:spTree>
    <p:extLst>
      <p:ext uri="{BB962C8B-B14F-4D97-AF65-F5344CB8AC3E}">
        <p14:creationId xmlns:p14="http://schemas.microsoft.com/office/powerpoint/2010/main" val="369729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a:extLst>
              <a:ext uri="{FF2B5EF4-FFF2-40B4-BE49-F238E27FC236}">
                <a16:creationId xmlns:a16="http://schemas.microsoft.com/office/drawing/2014/main" id="{6D537D39-2576-4393-9A10-7C3D8CA83FDB}"/>
              </a:ext>
            </a:extLst>
          </p:cNvPr>
          <p:cNvGraphicFramePr>
            <a:graphicFrameLocks noGrp="1"/>
          </p:cNvGraphicFramePr>
          <p:nvPr>
            <p:extLst>
              <p:ext uri="{D42A27DB-BD31-4B8C-83A1-F6EECF244321}">
                <p14:modId xmlns:p14="http://schemas.microsoft.com/office/powerpoint/2010/main" val="2333703812"/>
              </p:ext>
            </p:extLst>
          </p:nvPr>
        </p:nvGraphicFramePr>
        <p:xfrm>
          <a:off x="459482" y="803656"/>
          <a:ext cx="9533448" cy="3636776"/>
        </p:xfrm>
        <a:graphic>
          <a:graphicData uri="http://schemas.openxmlformats.org/drawingml/2006/table">
            <a:tbl>
              <a:tblPr>
                <a:tableStyleId>{5C22544A-7EE6-4342-B048-85BDC9FD1C3A}</a:tableStyleId>
              </a:tblPr>
              <a:tblGrid>
                <a:gridCol w="1899089">
                  <a:extLst>
                    <a:ext uri="{9D8B030D-6E8A-4147-A177-3AD203B41FA5}">
                      <a16:colId xmlns:a16="http://schemas.microsoft.com/office/drawing/2014/main" val="1950721594"/>
                    </a:ext>
                  </a:extLst>
                </a:gridCol>
                <a:gridCol w="1278727">
                  <a:extLst>
                    <a:ext uri="{9D8B030D-6E8A-4147-A177-3AD203B41FA5}">
                      <a16:colId xmlns:a16="http://schemas.microsoft.com/office/drawing/2014/main" val="3884328944"/>
                    </a:ext>
                  </a:extLst>
                </a:gridCol>
                <a:gridCol w="1319319">
                  <a:extLst>
                    <a:ext uri="{9D8B030D-6E8A-4147-A177-3AD203B41FA5}">
                      <a16:colId xmlns:a16="http://schemas.microsoft.com/office/drawing/2014/main" val="1713473564"/>
                    </a:ext>
                  </a:extLst>
                </a:gridCol>
                <a:gridCol w="1858497">
                  <a:extLst>
                    <a:ext uri="{9D8B030D-6E8A-4147-A177-3AD203B41FA5}">
                      <a16:colId xmlns:a16="http://schemas.microsoft.com/office/drawing/2014/main" val="464808471"/>
                    </a:ext>
                  </a:extLst>
                </a:gridCol>
                <a:gridCol w="1588908">
                  <a:extLst>
                    <a:ext uri="{9D8B030D-6E8A-4147-A177-3AD203B41FA5}">
                      <a16:colId xmlns:a16="http://schemas.microsoft.com/office/drawing/2014/main" val="657175834"/>
                    </a:ext>
                  </a:extLst>
                </a:gridCol>
                <a:gridCol w="1588908">
                  <a:extLst>
                    <a:ext uri="{9D8B030D-6E8A-4147-A177-3AD203B41FA5}">
                      <a16:colId xmlns:a16="http://schemas.microsoft.com/office/drawing/2014/main" val="3300467842"/>
                    </a:ext>
                  </a:extLst>
                </a:gridCol>
              </a:tblGrid>
              <a:tr h="330616">
                <a:tc>
                  <a:txBody>
                    <a:bodyPr/>
                    <a:lstStyle/>
                    <a:p>
                      <a:pPr algn="ctr" fontAlgn="ctr"/>
                      <a:r>
                        <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Species</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50" b="1" i="0" u="none" strike="noStrike">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Life history</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Distribution</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Habitat</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50" b="1" i="0" u="none" strike="noStrike"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Acession</a:t>
                      </a:r>
                      <a:endParaRPr lang="en-US" sz="105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7461345"/>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a:t>
                      </a:r>
                      <a:r>
                        <a:rPr lang="en-US" sz="1050" b="0" i="1"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Sativa </a:t>
                      </a: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cv. Saechucheongbyeo</a:t>
                      </a:r>
                      <a:endPar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Annual</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Temperate Asia</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Wetland</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RDA-Suwon433</a:t>
                      </a:r>
                    </a:p>
                  </a:txBody>
                  <a:tcPr marL="0" marR="0" marT="0" marB="0" anchor="ctr">
                    <a:lnT w="190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54080124"/>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glaberrima</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Annual</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West Africa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Deep water</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96864</a:t>
                      </a:r>
                    </a:p>
                  </a:txBody>
                  <a:tcPr marL="0" marR="0" marT="0" marB="0" anchor="ctr">
                    <a:noFill/>
                  </a:tcPr>
                </a:tc>
                <a:extLst>
                  <a:ext uri="{0D108BD9-81ED-4DB2-BD59-A6C34878D82A}">
                    <a16:rowId xmlns:a16="http://schemas.microsoft.com/office/drawing/2014/main" val="2435094978"/>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nivara</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Annual</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Tropical &amp; Subtropical Asia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Swampy areas</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105920</a:t>
                      </a:r>
                    </a:p>
                  </a:txBody>
                  <a:tcPr marL="0" marR="0" marT="0" marB="0" anchor="ctr">
                    <a:noFill/>
                  </a:tcPr>
                </a:tc>
                <a:extLst>
                  <a:ext uri="{0D108BD9-81ED-4DB2-BD59-A6C34878D82A}">
                    <a16:rowId xmlns:a16="http://schemas.microsoft.com/office/drawing/2014/main" val="2906363385"/>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meridionalis</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alt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Annual</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Australia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Swampy areas</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105302</a:t>
                      </a:r>
                    </a:p>
                  </a:txBody>
                  <a:tcPr marL="0" marR="0" marT="0" marB="0" anchor="ctr">
                    <a:noFill/>
                  </a:tcPr>
                </a:tc>
                <a:extLst>
                  <a:ext uri="{0D108BD9-81ED-4DB2-BD59-A6C34878D82A}">
                    <a16:rowId xmlns:a16="http://schemas.microsoft.com/office/drawing/2014/main" val="2722009008"/>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rufipogon</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Perennial</a:t>
                      </a: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Tropical &amp; Subtropical Asia</a:t>
                      </a:r>
                      <a:endPar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Swampy areas</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106274</a:t>
                      </a:r>
                    </a:p>
                  </a:txBody>
                  <a:tcPr marL="0" marR="0" marT="0" marB="0" anchor="ctr">
                    <a:noFill/>
                  </a:tcPr>
                </a:tc>
                <a:extLst>
                  <a:ext uri="{0D108BD9-81ED-4DB2-BD59-A6C34878D82A}">
                    <a16:rowId xmlns:a16="http://schemas.microsoft.com/office/drawing/2014/main" val="890698930"/>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punctata</a:t>
                      </a: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Annual</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Swampy areas</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105690</a:t>
                      </a:r>
                    </a:p>
                  </a:txBody>
                  <a:tcPr marL="0" marR="0" marT="0" marB="0" anchor="ctr">
                    <a:noFill/>
                  </a:tcPr>
                </a:tc>
                <a:extLst>
                  <a:ext uri="{0D108BD9-81ED-4DB2-BD59-A6C34878D82A}">
                    <a16:rowId xmlns:a16="http://schemas.microsoft.com/office/drawing/2014/main" val="3869734411"/>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minuta</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Perennial</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Papua New Guinea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Shade-Semi shade</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105124</a:t>
                      </a:r>
                    </a:p>
                  </a:txBody>
                  <a:tcPr marL="0" marR="0" marT="0" marB="0" anchor="ctr">
                    <a:noFill/>
                  </a:tcPr>
                </a:tc>
                <a:extLst>
                  <a:ext uri="{0D108BD9-81ED-4DB2-BD59-A6C34878D82A}">
                    <a16:rowId xmlns:a16="http://schemas.microsoft.com/office/drawing/2014/main" val="195551904"/>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officinalis</a:t>
                      </a: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Perennial</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Tropical &amp; Subtropical Asia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Swampy areas</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105105</a:t>
                      </a:r>
                    </a:p>
                  </a:txBody>
                  <a:tcPr marL="0" marR="0" marT="0" marB="0" anchor="ctr">
                    <a:noFill/>
                  </a:tcPr>
                </a:tc>
                <a:extLst>
                  <a:ext uri="{0D108BD9-81ED-4DB2-BD59-A6C34878D82A}">
                    <a16:rowId xmlns:a16="http://schemas.microsoft.com/office/drawing/2014/main" val="1090644816"/>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sz="1050" b="0" i="1" u="none" strike="noStrike" kern="1200" dirty="0" err="1">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alta</a:t>
                      </a:r>
                      <a:endPar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Perennial</a:t>
                      </a:r>
                    </a:p>
                  </a:txBody>
                  <a:tcPr marL="0" marR="0" marT="0" marB="0" anchor="ctr">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South America</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Riverside</a:t>
                      </a:r>
                    </a:p>
                  </a:txBody>
                  <a:tcPr marL="0" marR="0" marT="0" marB="0" anchor="ctr">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105143</a:t>
                      </a:r>
                    </a:p>
                  </a:txBody>
                  <a:tcPr marL="0" marR="0" marT="0" marB="0" anchor="ctr">
                    <a:noFill/>
                  </a:tcPr>
                </a:tc>
                <a:extLst>
                  <a:ext uri="{0D108BD9-81ED-4DB2-BD59-A6C34878D82A}">
                    <a16:rowId xmlns:a16="http://schemas.microsoft.com/office/drawing/2014/main" val="1348919864"/>
                  </a:ext>
                </a:extLst>
              </a:tr>
              <a:tr h="330616">
                <a:tc>
                  <a:txBody>
                    <a:bodyPr/>
                    <a:lstStyle/>
                    <a:p>
                      <a:pPr algn="ctr" fontAlgn="ctr"/>
                      <a:r>
                        <a:rPr lang="en-US" sz="1050" b="0" i="1"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 latifolia</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ko-KR"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Perennial</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50" b="0" i="0" u="none" strike="noStrike" kern="12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South &amp; Central America</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Semi-shade</a:t>
                      </a:r>
                    </a:p>
                  </a:txBody>
                  <a:tcPr marL="0" marR="0" marT="0"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50" b="0"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IRGC 99585</a:t>
                      </a:r>
                    </a:p>
                  </a:txBody>
                  <a:tcPr marL="0" marR="0" marT="0"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3942525"/>
                  </a:ext>
                </a:extLst>
              </a:tr>
            </a:tbl>
          </a:graphicData>
        </a:graphic>
      </p:graphicFrame>
      <p:sp>
        <p:nvSpPr>
          <p:cNvPr id="3" name="TextBox 2">
            <a:extLst>
              <a:ext uri="{FF2B5EF4-FFF2-40B4-BE49-F238E27FC236}">
                <a16:creationId xmlns:a16="http://schemas.microsoft.com/office/drawing/2014/main" id="{02F7648D-9CB1-4B76-AD0F-08259B9E5C8D}"/>
              </a:ext>
            </a:extLst>
          </p:cNvPr>
          <p:cNvSpPr txBox="1"/>
          <p:nvPr/>
        </p:nvSpPr>
        <p:spPr>
          <a:xfrm>
            <a:off x="357187" y="401198"/>
            <a:ext cx="11477625" cy="276999"/>
          </a:xfrm>
          <a:prstGeom prst="rect">
            <a:avLst/>
          </a:prstGeom>
          <a:noFill/>
        </p:spPr>
        <p:txBody>
          <a:bodyPr wrap="square" rtlCol="0">
            <a:spAutoFit/>
          </a:bodyPr>
          <a:lstStyle/>
          <a:p>
            <a:r>
              <a:rPr lang="en-US" altLang="ko-KR" sz="1200" dirty="0">
                <a:latin typeface="Palatino Linotype" panose="02040502050505030304" pitchFamily="18" charset="0"/>
              </a:rPr>
              <a:t>Table S1. Information of the </a:t>
            </a:r>
            <a:r>
              <a:rPr lang="en-US" altLang="ko-KR" sz="1200" i="1" dirty="0">
                <a:latin typeface="Palatino Linotype" panose="02040502050505030304" pitchFamily="18" charset="0"/>
              </a:rPr>
              <a:t>Oryza</a:t>
            </a:r>
            <a:r>
              <a:rPr lang="en-US" altLang="ko-KR" sz="1200" dirty="0">
                <a:latin typeface="Palatino Linotype" panose="02040502050505030304" pitchFamily="18" charset="0"/>
              </a:rPr>
              <a:t> species used in this study.</a:t>
            </a:r>
            <a:endParaRPr lang="ko-KR" altLang="en-US" sz="1200" dirty="0">
              <a:latin typeface="Palatino Linotype" panose="02040502050505030304" pitchFamily="18" charset="0"/>
            </a:endParaRPr>
          </a:p>
        </p:txBody>
      </p:sp>
    </p:spTree>
    <p:extLst>
      <p:ext uri="{BB962C8B-B14F-4D97-AF65-F5344CB8AC3E}">
        <p14:creationId xmlns:p14="http://schemas.microsoft.com/office/powerpoint/2010/main" val="290276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S3. GC-TOF-MS analytical ion chromatogram (AIC) of hydrophilic compounds extracted from </a:t>
            </a:r>
            <a:r>
              <a:rPr lang="en-US" altLang="ko-KR" sz="1200" i="1" dirty="0" err="1">
                <a:latin typeface="Palatino Linotype" panose="02040502050505030304" pitchFamily="18" charset="0"/>
                <a:cs typeface="Times New Roman" panose="02020603050405020304" pitchFamily="18" charset="0"/>
              </a:rPr>
              <a:t>O.sativa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2" name="그룹 1">
            <a:extLst>
              <a:ext uri="{FF2B5EF4-FFF2-40B4-BE49-F238E27FC236}">
                <a16:creationId xmlns:a16="http://schemas.microsoft.com/office/drawing/2014/main" id="{FAC01B01-2730-4CCC-B30A-A912EBE11C0F}"/>
              </a:ext>
            </a:extLst>
          </p:cNvPr>
          <p:cNvGrpSpPr/>
          <p:nvPr/>
        </p:nvGrpSpPr>
        <p:grpSpPr>
          <a:xfrm>
            <a:off x="554052" y="583799"/>
            <a:ext cx="11083895" cy="4870517"/>
            <a:chOff x="554052" y="297135"/>
            <a:chExt cx="11083895" cy="4870517"/>
          </a:xfrm>
        </p:grpSpPr>
        <p:pic>
          <p:nvPicPr>
            <p:cNvPr id="93" name="그림 92"/>
            <p:cNvPicPr>
              <a:picLocks noChangeAspect="1"/>
            </p:cNvPicPr>
            <p:nvPr/>
          </p:nvPicPr>
          <p:blipFill>
            <a:blip r:embed="rId2"/>
            <a:stretch>
              <a:fillRect/>
            </a:stretch>
          </p:blipFill>
          <p:spPr>
            <a:xfrm>
              <a:off x="554052" y="550652"/>
              <a:ext cx="11083895" cy="4617000"/>
            </a:xfrm>
            <a:prstGeom prst="rect">
              <a:avLst/>
            </a:prstGeom>
          </p:spPr>
        </p:pic>
        <p:sp>
          <p:nvSpPr>
            <p:cNvPr id="10" name="TextBox 9"/>
            <p:cNvSpPr txBox="1"/>
            <p:nvPr/>
          </p:nvSpPr>
          <p:spPr>
            <a:xfrm>
              <a:off x="2029131" y="44258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392693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229432"/>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3985479"/>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272285"/>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490034"/>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27102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1392300"/>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394299"/>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899098" y="3021189"/>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837970" y="362459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66991" y="402593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6258" y="376094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1885" y="398629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47676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91373" y="239448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4432" y="379523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1952" y="3243122"/>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510010" y="436445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5420" y="4507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72561" y="237240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65283" y="41705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512133"/>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7930" y="136766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38762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470035"/>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27090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28833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01563" y="240807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507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59873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276045"/>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321363" y="60612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438163"/>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5250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4273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4894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37003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297135"/>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176363"/>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25094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91488" y="47302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62774" y="2914209"/>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p:nvPr/>
          </p:nvCxnSpPr>
          <p:spPr>
            <a:xfrm flipH="1" flipV="1">
              <a:off x="4020752" y="3815111"/>
              <a:ext cx="90343" cy="15779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342784"/>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096527"/>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100198" y="4425029"/>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415300"/>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9395" y="1744733"/>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1097" y="1895225"/>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4948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4791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4" name="TextBox 63">
              <a:extLst>
                <a:ext uri="{FF2B5EF4-FFF2-40B4-BE49-F238E27FC236}">
                  <a16:creationId xmlns:a16="http://schemas.microsoft.com/office/drawing/2014/main" id="{B526D2AB-8F55-4486-95DC-9ECE76F6B101}"/>
                </a:ext>
              </a:extLst>
            </p:cNvPr>
            <p:cNvSpPr txBox="1"/>
            <p:nvPr/>
          </p:nvSpPr>
          <p:spPr>
            <a:xfrm>
              <a:off x="1942314" y="442876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29425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a:extLst>
              <a:ext uri="{FF2B5EF4-FFF2-40B4-BE49-F238E27FC236}">
                <a16:creationId xmlns:a16="http://schemas.microsoft.com/office/drawing/2014/main" id="{FB7A6A30-180F-4A52-A381-0BC0058D640F}"/>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S4. GC-TOF-MS analytical ion chromatogram (AIC) of hydrophilic compounds extracted from </a:t>
            </a:r>
            <a:r>
              <a:rPr lang="en-US" altLang="ko-KR" sz="1200" i="1" dirty="0" err="1">
                <a:latin typeface="Palatino Linotype" panose="02040502050505030304" pitchFamily="18" charset="0"/>
                <a:cs typeface="Times New Roman" panose="02020603050405020304" pitchFamily="18" charset="0"/>
              </a:rPr>
              <a:t>O.nivara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51" name="그룹 50">
            <a:extLst>
              <a:ext uri="{FF2B5EF4-FFF2-40B4-BE49-F238E27FC236}">
                <a16:creationId xmlns:a16="http://schemas.microsoft.com/office/drawing/2014/main" id="{0375BC15-8F66-4F35-9F9A-43CC3A5C5BBB}"/>
              </a:ext>
            </a:extLst>
          </p:cNvPr>
          <p:cNvGrpSpPr/>
          <p:nvPr/>
        </p:nvGrpSpPr>
        <p:grpSpPr>
          <a:xfrm>
            <a:off x="554052" y="643857"/>
            <a:ext cx="11083895" cy="4810459"/>
            <a:chOff x="554052" y="354165"/>
            <a:chExt cx="11083895" cy="4810459"/>
          </a:xfrm>
        </p:grpSpPr>
        <p:pic>
          <p:nvPicPr>
            <p:cNvPr id="2" name="그림 1"/>
            <p:cNvPicPr>
              <a:picLocks noChangeAspect="1"/>
            </p:cNvPicPr>
            <p:nvPr/>
          </p:nvPicPr>
          <p:blipFill>
            <a:blip r:embed="rId2"/>
            <a:stretch>
              <a:fillRect/>
            </a:stretch>
          </p:blipFill>
          <p:spPr>
            <a:xfrm>
              <a:off x="554052" y="547624"/>
              <a:ext cx="11083895" cy="4617000"/>
            </a:xfrm>
            <a:prstGeom prst="rect">
              <a:avLst/>
            </a:prstGeom>
          </p:spPr>
        </p:pic>
        <p:sp>
          <p:nvSpPr>
            <p:cNvPr id="10" name="TextBox 9"/>
            <p:cNvSpPr txBox="1"/>
            <p:nvPr/>
          </p:nvSpPr>
          <p:spPr>
            <a:xfrm>
              <a:off x="2029131" y="44948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14529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229432"/>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438163"/>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06996" y="4145882"/>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490034"/>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4627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06793" y="2136306"/>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337600"/>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928057" y="3202027"/>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4004102" y="33238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52171" y="43860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43079" y="386964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21227" y="418525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47676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81129" y="266881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22385" y="415834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64238" y="3028058"/>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67339" y="438457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46626" y="449208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49766" y="3404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1841" y="435648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512133"/>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74815" y="163701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23171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666619" y="4415183"/>
              <a:ext cx="36748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884144" y="292801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98763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02261" y="220395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48874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405720" y="4697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276045"/>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213413" y="149964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438163"/>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36378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40830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47041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35098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354165"/>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110031"/>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277051" y="3900546"/>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5991388" y="405831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05736" y="482346"/>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4015355" y="3404794"/>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V="1">
              <a:off x="4134470" y="3492068"/>
              <a:ext cx="12669" cy="8616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276452"/>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a:cxnSpLocks/>
            </p:cNvCxnSpPr>
            <p:nvPr/>
          </p:nvCxnSpPr>
          <p:spPr>
            <a:xfrm flipH="1" flipV="1">
              <a:off x="5442112" y="4085093"/>
              <a:ext cx="19840" cy="57480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72594" y="4427356"/>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a:cxnSpLocks/>
            </p:cNvCxnSpPr>
            <p:nvPr/>
          </p:nvCxnSpPr>
          <p:spPr>
            <a:xfrm flipH="1" flipV="1">
              <a:off x="6149690" y="4222441"/>
              <a:ext cx="11195" cy="41312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03467" y="3288304"/>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5736" y="1708741"/>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47575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4791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74" name="TextBox 73">
              <a:extLst>
                <a:ext uri="{FF2B5EF4-FFF2-40B4-BE49-F238E27FC236}">
                  <a16:creationId xmlns:a16="http://schemas.microsoft.com/office/drawing/2014/main" id="{81E3EB7D-9F71-46B3-8215-0B3308489818}"/>
                </a:ext>
              </a:extLst>
            </p:cNvPr>
            <p:cNvSpPr txBox="1"/>
            <p:nvPr/>
          </p:nvSpPr>
          <p:spPr>
            <a:xfrm>
              <a:off x="1940649" y="4456942"/>
              <a:ext cx="299924" cy="215444"/>
            </a:xfrm>
            <a:prstGeom prst="rect">
              <a:avLst/>
            </a:prstGeom>
            <a:noFill/>
          </p:spPr>
          <p:txBody>
            <a:bodyPr wrap="square" rtlCol="0">
              <a:spAutoFit/>
            </a:bodyPr>
            <a:lstStyle/>
            <a:p>
              <a:pPr algn="ctr"/>
              <a:r>
                <a:rPr lang="en-US" altLang="ko-KR" sz="800" b="1">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79973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B8C3E6DB-0A13-4B71-A019-D28A41501DD0}"/>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5</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altLang="ko-KR" sz="1200" i="1" dirty="0" err="1">
                <a:latin typeface="Palatino Linotype" panose="02040502050505030304" pitchFamily="18" charset="0"/>
                <a:cs typeface="Times New Roman" panose="02020603050405020304" pitchFamily="18" charset="0"/>
              </a:rPr>
              <a:t>O.rufipogon</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3" name="그룹 2">
            <a:extLst>
              <a:ext uri="{FF2B5EF4-FFF2-40B4-BE49-F238E27FC236}">
                <a16:creationId xmlns:a16="http://schemas.microsoft.com/office/drawing/2014/main" id="{21A393A3-FE7C-443D-9C0C-297A2C428C00}"/>
              </a:ext>
            </a:extLst>
          </p:cNvPr>
          <p:cNvGrpSpPr/>
          <p:nvPr/>
        </p:nvGrpSpPr>
        <p:grpSpPr>
          <a:xfrm>
            <a:off x="554052" y="627466"/>
            <a:ext cx="11083895" cy="4826850"/>
            <a:chOff x="554052" y="365034"/>
            <a:chExt cx="11083895" cy="4826850"/>
          </a:xfrm>
        </p:grpSpPr>
        <p:pic>
          <p:nvPicPr>
            <p:cNvPr id="2" name="그림 1"/>
            <p:cNvPicPr>
              <a:picLocks noChangeAspect="1"/>
            </p:cNvPicPr>
            <p:nvPr/>
          </p:nvPicPr>
          <p:blipFill>
            <a:blip r:embed="rId2"/>
            <a:stretch>
              <a:fillRect/>
            </a:stretch>
          </p:blipFill>
          <p:spPr>
            <a:xfrm>
              <a:off x="554052" y="574884"/>
              <a:ext cx="11083895" cy="4617000"/>
            </a:xfrm>
            <a:prstGeom prst="rect">
              <a:avLst/>
            </a:prstGeom>
          </p:spPr>
        </p:pic>
        <p:sp>
          <p:nvSpPr>
            <p:cNvPr id="10" name="TextBox 9"/>
            <p:cNvSpPr txBox="1"/>
            <p:nvPr/>
          </p:nvSpPr>
          <p:spPr>
            <a:xfrm>
              <a:off x="2029131" y="44258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14319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120375"/>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470035"/>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297245" y="4330441"/>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540368"/>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8542" y="444565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1392300"/>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462723"/>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907865" y="3553453"/>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835089" y="386490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51391" y="433185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8235" y="402909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15925" y="424239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47676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91373" y="239448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5496" y="386475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8257" y="3469922"/>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64572" y="437910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54909" y="453972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59412" y="353027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3791" y="431730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59336" y="4532751"/>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3677" y="162067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38432" y="443477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20578" y="4458271"/>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27090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37145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01563" y="260133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507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164247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276045"/>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196568" y="174785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438163"/>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37380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4273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4894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37003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365034"/>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176363"/>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25094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91488" y="47302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65929" y="3422557"/>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p:nvPr/>
          </p:nvCxnSpPr>
          <p:spPr>
            <a:xfrm flipH="1" flipV="1">
              <a:off x="4020205" y="4032956"/>
              <a:ext cx="90343" cy="15779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342784"/>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096527"/>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76254" y="4474956"/>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415300"/>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8356" y="2374143"/>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097879" y="2180253"/>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4948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4791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0E1DA674-BFA9-40C2-A202-D2C3F9DD7927}"/>
                </a:ext>
              </a:extLst>
            </p:cNvPr>
            <p:cNvSpPr txBox="1"/>
            <p:nvPr/>
          </p:nvSpPr>
          <p:spPr>
            <a:xfrm>
              <a:off x="1937920" y="447003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51643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4875B2CD-36F3-4F55-A625-A9FE6E5E302A}"/>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6</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O.glaberrima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8" name="그룹 7">
            <a:extLst>
              <a:ext uri="{FF2B5EF4-FFF2-40B4-BE49-F238E27FC236}">
                <a16:creationId xmlns:a16="http://schemas.microsoft.com/office/drawing/2014/main" id="{AFD0C8CD-2513-4214-AC93-B9E59B9DB5E0}"/>
              </a:ext>
            </a:extLst>
          </p:cNvPr>
          <p:cNvGrpSpPr/>
          <p:nvPr/>
        </p:nvGrpSpPr>
        <p:grpSpPr>
          <a:xfrm>
            <a:off x="554052" y="641687"/>
            <a:ext cx="11083895" cy="4812629"/>
            <a:chOff x="554052" y="512579"/>
            <a:chExt cx="11083895" cy="4812629"/>
          </a:xfrm>
        </p:grpSpPr>
        <p:pic>
          <p:nvPicPr>
            <p:cNvPr id="2" name="그림 1"/>
            <p:cNvPicPr>
              <a:picLocks noChangeAspect="1"/>
            </p:cNvPicPr>
            <p:nvPr/>
          </p:nvPicPr>
          <p:blipFill>
            <a:blip r:embed="rId2"/>
            <a:stretch>
              <a:fillRect/>
            </a:stretch>
          </p:blipFill>
          <p:spPr>
            <a:xfrm>
              <a:off x="554052" y="708208"/>
              <a:ext cx="11083895" cy="4617000"/>
            </a:xfrm>
            <a:prstGeom prst="rect">
              <a:avLst/>
            </a:prstGeom>
          </p:spPr>
        </p:pic>
        <p:sp>
          <p:nvSpPr>
            <p:cNvPr id="10" name="TextBox 9"/>
            <p:cNvSpPr txBox="1"/>
            <p:nvPr/>
          </p:nvSpPr>
          <p:spPr>
            <a:xfrm>
              <a:off x="2029131" y="456995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1857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027678"/>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584483"/>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462236"/>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631129"/>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5422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1582502"/>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595266"/>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880341" y="3914354"/>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980738" y="372600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57391" y="459430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74833" y="420348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1885" y="445078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62414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77086" y="262351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4680" y="433385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81237" y="606129"/>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71783" y="448657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50474" y="465710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60961" y="36727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0759" y="449437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61900" y="4664504"/>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7821" y="71385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783" y="451922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00596" y="4594301"/>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165009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19957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38804" y="23897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21607" y="465346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59873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6032" y="4353651"/>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220070" y="60612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8728" y="4556782"/>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5250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22829" y="457302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47611" y="46351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9396" y="451571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512579"/>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352803"/>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8900" y="437226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61" name="TextBox 60"/>
            <p:cNvSpPr txBox="1"/>
            <p:nvPr/>
          </p:nvSpPr>
          <p:spPr>
            <a:xfrm>
              <a:off x="3966985" y="3508810"/>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V="1">
              <a:off x="4123507" y="3878491"/>
              <a:ext cx="14387" cy="5748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519224"/>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a:cxnSpLocks/>
            </p:cNvCxnSpPr>
            <p:nvPr/>
          </p:nvCxnSpPr>
          <p:spPr>
            <a:xfrm flipV="1">
              <a:off x="5464198" y="4096527"/>
              <a:ext cx="124555" cy="6888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70999" y="4584483"/>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502971"/>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1268" y="2010794"/>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35862" y="1852033"/>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30317" y="464047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40327" y="361653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85AEB5EF-1EB7-4FB3-A8BE-BCDD36A6B1BB}"/>
                </a:ext>
              </a:extLst>
            </p:cNvPr>
            <p:cNvSpPr txBox="1"/>
            <p:nvPr/>
          </p:nvSpPr>
          <p:spPr>
            <a:xfrm>
              <a:off x="1948169" y="4425029"/>
              <a:ext cx="299924" cy="215444"/>
            </a:xfrm>
            <a:prstGeom prst="rect">
              <a:avLst/>
            </a:prstGeom>
            <a:noFill/>
          </p:spPr>
          <p:txBody>
            <a:bodyPr wrap="square" rtlCol="0">
              <a:spAutoFit/>
            </a:bodyPr>
            <a:lstStyle/>
            <a:p>
              <a:pPr algn="ctr"/>
              <a:r>
                <a:rPr lang="en-US" altLang="ko-KR" sz="800" b="1">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cxnSp>
          <p:nvCxnSpPr>
            <p:cNvPr id="68" name="직선 연결선 67">
              <a:extLst>
                <a:ext uri="{FF2B5EF4-FFF2-40B4-BE49-F238E27FC236}">
                  <a16:creationId xmlns:a16="http://schemas.microsoft.com/office/drawing/2014/main" id="{DC3FC12E-C748-4BFA-9B6D-381E19288ED8}"/>
                </a:ext>
              </a:extLst>
            </p:cNvPr>
            <p:cNvCxnSpPr>
              <a:cxnSpLocks/>
            </p:cNvCxnSpPr>
            <p:nvPr/>
          </p:nvCxnSpPr>
          <p:spPr>
            <a:xfrm flipV="1">
              <a:off x="7415415" y="3478055"/>
              <a:ext cx="285590" cy="20108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63F1E404-D0ED-42CA-902D-E66DB5E5F692}"/>
                </a:ext>
              </a:extLst>
            </p:cNvPr>
            <p:cNvSpPr txBox="1"/>
            <p:nvPr/>
          </p:nvSpPr>
          <p:spPr>
            <a:xfrm>
              <a:off x="7506991" y="330840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grpSp>
    </p:spTree>
    <p:extLst>
      <p:ext uri="{BB962C8B-B14F-4D97-AF65-F5344CB8AC3E}">
        <p14:creationId xmlns:p14="http://schemas.microsoft.com/office/powerpoint/2010/main" val="7462053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66200117-A49F-44D2-B29C-6C78FDED8FB3}"/>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7</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altLang="ko-KR" sz="1200" i="1" dirty="0" err="1">
                <a:latin typeface="Palatino Linotype" panose="02040502050505030304" pitchFamily="18" charset="0"/>
                <a:cs typeface="Times New Roman" panose="02020603050405020304" pitchFamily="18" charset="0"/>
              </a:rPr>
              <a:t>O.meridionalis</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5" name="그룹 4">
            <a:extLst>
              <a:ext uri="{FF2B5EF4-FFF2-40B4-BE49-F238E27FC236}">
                <a16:creationId xmlns:a16="http://schemas.microsoft.com/office/drawing/2014/main" id="{1606F8C4-F6C3-40AB-A95E-0A9FE532AB7E}"/>
              </a:ext>
            </a:extLst>
          </p:cNvPr>
          <p:cNvGrpSpPr/>
          <p:nvPr/>
        </p:nvGrpSpPr>
        <p:grpSpPr>
          <a:xfrm>
            <a:off x="554052" y="628614"/>
            <a:ext cx="11083895" cy="4825702"/>
            <a:chOff x="554052" y="402144"/>
            <a:chExt cx="11083895" cy="4825702"/>
          </a:xfrm>
        </p:grpSpPr>
        <p:pic>
          <p:nvPicPr>
            <p:cNvPr id="2" name="그림 1"/>
            <p:cNvPicPr>
              <a:picLocks noChangeAspect="1"/>
            </p:cNvPicPr>
            <p:nvPr/>
          </p:nvPicPr>
          <p:blipFill>
            <a:blip r:embed="rId2"/>
            <a:stretch>
              <a:fillRect/>
            </a:stretch>
          </p:blipFill>
          <p:spPr>
            <a:xfrm>
              <a:off x="554052" y="610846"/>
              <a:ext cx="11083895" cy="4617000"/>
            </a:xfrm>
            <a:prstGeom prst="rect">
              <a:avLst/>
            </a:prstGeom>
          </p:spPr>
        </p:pic>
        <p:sp>
          <p:nvSpPr>
            <p:cNvPr id="10" name="TextBox 9"/>
            <p:cNvSpPr txBox="1"/>
            <p:nvPr/>
          </p:nvSpPr>
          <p:spPr>
            <a:xfrm>
              <a:off x="2024448" y="45094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92297" y="35853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213415"/>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1705" y="4307578"/>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295653" y="4279356"/>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20249" y="4561608"/>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73720" y="431340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1211300"/>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4272" y="4444452"/>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910396" y="3371813"/>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837970" y="362459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73471" y="439351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5675" y="393106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6072" y="423506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4475" y="456060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62798" y="273351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1214" y="333715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9580" y="499179"/>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98855" y="42308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53261" y="456160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61161" y="352761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34716" y="433861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527952"/>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cxnSpLocks/>
              <a:endCxn id="82" idx="2"/>
            </p:cNvCxnSpPr>
            <p:nvPr/>
          </p:nvCxnSpPr>
          <p:spPr>
            <a:xfrm flipH="1" flipV="1">
              <a:off x="7143449" y="4198623"/>
              <a:ext cx="221594" cy="24771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7930" y="110357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364958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270489"/>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197718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26467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20613" y="219751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507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53137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84162" y="4107784"/>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219763" y="51597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44176" y="4393518"/>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373231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4273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4894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37003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402144"/>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176363"/>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25094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265355" y="3296786"/>
              <a:ext cx="449946"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43,</a:t>
              </a:r>
            </a:p>
            <a:p>
              <a:r>
                <a:rPr lang="en-US" altLang="ko-KR" sz="800" b="1" dirty="0">
                  <a:latin typeface="Arial" panose="020B0604020202020204" pitchFamily="34" charset="0"/>
                  <a:cs typeface="Arial" panose="020B0604020202020204" pitchFamily="34" charset="0"/>
                </a:rPr>
                <a:t>44</a:t>
              </a:r>
            </a:p>
          </p:txBody>
        </p:sp>
        <p:sp>
          <p:nvSpPr>
            <p:cNvPr id="61" name="TextBox 60"/>
            <p:cNvSpPr txBox="1"/>
            <p:nvPr/>
          </p:nvSpPr>
          <p:spPr>
            <a:xfrm>
              <a:off x="3968945" y="3121710"/>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p:nvPr/>
          </p:nvCxnSpPr>
          <p:spPr>
            <a:xfrm flipH="1" flipV="1">
              <a:off x="4020752" y="3815111"/>
              <a:ext cx="90343" cy="15779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342784"/>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096527"/>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65739" y="4483757"/>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415300"/>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9395" y="1535889"/>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1097" y="1686381"/>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4948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4791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6993487" y="398317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7C44C13B-E82D-4A40-A96B-E81D52CAA294}"/>
                </a:ext>
              </a:extLst>
            </p:cNvPr>
            <p:cNvSpPr txBox="1"/>
            <p:nvPr/>
          </p:nvSpPr>
          <p:spPr>
            <a:xfrm>
              <a:off x="1961217" y="4253112"/>
              <a:ext cx="299924" cy="215444"/>
            </a:xfrm>
            <a:prstGeom prst="rect">
              <a:avLst/>
            </a:prstGeom>
            <a:noFill/>
          </p:spPr>
          <p:txBody>
            <a:bodyPr wrap="square" rtlCol="0">
              <a:spAutoFit/>
            </a:bodyPr>
            <a:lstStyle/>
            <a:p>
              <a:pPr algn="ctr"/>
              <a:r>
                <a:rPr lang="en-US" altLang="ko-KR" sz="800" b="1">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620182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23001D2B-EA7D-4586-AD15-3325A3016D52}"/>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8</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O.punctata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5" name="그룹 4">
            <a:extLst>
              <a:ext uri="{FF2B5EF4-FFF2-40B4-BE49-F238E27FC236}">
                <a16:creationId xmlns:a16="http://schemas.microsoft.com/office/drawing/2014/main" id="{E94C977D-8905-406C-B8D4-6AC0F3D3C33D}"/>
              </a:ext>
            </a:extLst>
          </p:cNvPr>
          <p:cNvGrpSpPr/>
          <p:nvPr/>
        </p:nvGrpSpPr>
        <p:grpSpPr>
          <a:xfrm>
            <a:off x="554052" y="662900"/>
            <a:ext cx="11083895" cy="4791416"/>
            <a:chOff x="573297" y="406979"/>
            <a:chExt cx="11083895" cy="4791416"/>
          </a:xfrm>
        </p:grpSpPr>
        <p:pic>
          <p:nvPicPr>
            <p:cNvPr id="2" name="그림 1"/>
            <p:cNvPicPr>
              <a:picLocks noChangeAspect="1"/>
            </p:cNvPicPr>
            <p:nvPr/>
          </p:nvPicPr>
          <p:blipFill>
            <a:blip r:embed="rId2"/>
            <a:stretch>
              <a:fillRect/>
            </a:stretch>
          </p:blipFill>
          <p:spPr>
            <a:xfrm>
              <a:off x="573297" y="581395"/>
              <a:ext cx="11083895" cy="4617000"/>
            </a:xfrm>
            <a:prstGeom prst="rect">
              <a:avLst/>
            </a:prstGeom>
          </p:spPr>
        </p:pic>
        <p:sp>
          <p:nvSpPr>
            <p:cNvPr id="10" name="TextBox 9"/>
            <p:cNvSpPr txBox="1"/>
            <p:nvPr/>
          </p:nvSpPr>
          <p:spPr>
            <a:xfrm>
              <a:off x="2029131" y="44258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37555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229432"/>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516418"/>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272285"/>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490034"/>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27102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48697" y="1730508"/>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394299"/>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894368" y="3627561"/>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987932" y="315741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80898" y="453275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3154" y="401967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6583" y="415865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47676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114470" y="330808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4432" y="41683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1952" y="727574"/>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82471" y="442091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5420" y="45077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77498" y="39964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54980" y="439429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512133"/>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7483" y="178750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32253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470035"/>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11403" y="178743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41580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26045" y="236938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22883" y="452684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59873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276045"/>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245163" y="211747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438163"/>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4627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40135" y="452377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78603" y="452784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93481" y="450567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406979"/>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176363"/>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25094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91488" y="47302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75907" y="3635924"/>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H="1" flipV="1">
              <a:off x="4137894" y="3350844"/>
              <a:ext cx="6666" cy="108675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342784"/>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096527"/>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100198" y="4425029"/>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415300"/>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16898" y="2953206"/>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43989" y="1804295"/>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313107" y="454589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4791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ED79B266-0376-4094-A987-E1151901870E}"/>
                </a:ext>
              </a:extLst>
            </p:cNvPr>
            <p:cNvSpPr txBox="1"/>
            <p:nvPr/>
          </p:nvSpPr>
          <p:spPr>
            <a:xfrm>
              <a:off x="1954184" y="4406553"/>
              <a:ext cx="299924" cy="215444"/>
            </a:xfrm>
            <a:prstGeom prst="rect">
              <a:avLst/>
            </a:prstGeom>
            <a:noFill/>
          </p:spPr>
          <p:txBody>
            <a:bodyPr wrap="square" rtlCol="0">
              <a:spAutoFit/>
            </a:bodyPr>
            <a:lstStyle/>
            <a:p>
              <a:pPr algn="ctr"/>
              <a:r>
                <a:rPr lang="en-US" altLang="ko-KR" sz="800" b="1">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53561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B41B6AF0-5397-496D-BFBB-FC03CAFF64D1}"/>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9</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O.minuta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21" name="그룹 20">
            <a:extLst>
              <a:ext uri="{FF2B5EF4-FFF2-40B4-BE49-F238E27FC236}">
                <a16:creationId xmlns:a16="http://schemas.microsoft.com/office/drawing/2014/main" id="{B5289D9E-31E3-4D24-A30F-E1B5762EA917}"/>
              </a:ext>
            </a:extLst>
          </p:cNvPr>
          <p:cNvGrpSpPr/>
          <p:nvPr/>
        </p:nvGrpSpPr>
        <p:grpSpPr>
          <a:xfrm>
            <a:off x="554052" y="609824"/>
            <a:ext cx="11083895" cy="4844492"/>
            <a:chOff x="554052" y="626598"/>
            <a:chExt cx="11083895" cy="4844492"/>
          </a:xfrm>
        </p:grpSpPr>
        <p:pic>
          <p:nvPicPr>
            <p:cNvPr id="2" name="그림 1"/>
            <p:cNvPicPr>
              <a:picLocks noChangeAspect="1"/>
            </p:cNvPicPr>
            <p:nvPr/>
          </p:nvPicPr>
          <p:blipFill>
            <a:blip r:embed="rId2"/>
            <a:stretch>
              <a:fillRect/>
            </a:stretch>
          </p:blipFill>
          <p:spPr>
            <a:xfrm>
              <a:off x="554052" y="854090"/>
              <a:ext cx="11083895" cy="4617000"/>
            </a:xfrm>
            <a:prstGeom prst="rect">
              <a:avLst/>
            </a:prstGeom>
          </p:spPr>
        </p:pic>
        <p:sp>
          <p:nvSpPr>
            <p:cNvPr id="10" name="TextBox 9"/>
            <p:cNvSpPr txBox="1"/>
            <p:nvPr/>
          </p:nvSpPr>
          <p:spPr>
            <a:xfrm>
              <a:off x="2029131" y="46355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30013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439157"/>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693530"/>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662517"/>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806915"/>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69547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31480" y="1680062"/>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7697" y="4735766"/>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909620" y="4372587"/>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969830" y="423969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66991" y="478748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6258" y="427199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1885" y="460402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79784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91373" y="32135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4432" y="42220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1952" y="2507680"/>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83543" y="472665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7291" y="481048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72561" y="389492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53427" y="46606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798058"/>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82038" y="4324252"/>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56490" y="18879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35127" y="447042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679760"/>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287292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03744" y="430901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14506" y="24395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71751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84284" y="72014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485770"/>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191285" y="191474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647888"/>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73480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63708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69919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57976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626598"/>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461397"/>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4134876"/>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71911" y="454345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553096" y="3305123"/>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62774" y="3962314"/>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V="1">
              <a:off x="4122503" y="4430213"/>
              <a:ext cx="30109" cy="24662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627818"/>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a:cxnSpLocks/>
            </p:cNvCxnSpPr>
            <p:nvPr/>
          </p:nvCxnSpPr>
          <p:spPr>
            <a:xfrm flipV="1">
              <a:off x="5463593" y="4306252"/>
              <a:ext cx="125160" cy="64350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81148" y="4704604"/>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1743" y="4694370"/>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763169" y="3961835"/>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3472" y="1928648"/>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70452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68890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32076" y="410880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cxnSp>
          <p:nvCxnSpPr>
            <p:cNvPr id="67" name="직선 연결선 66">
              <a:extLst>
                <a:ext uri="{FF2B5EF4-FFF2-40B4-BE49-F238E27FC236}">
                  <a16:creationId xmlns:a16="http://schemas.microsoft.com/office/drawing/2014/main" id="{95CD86B7-4804-4F32-869A-54A21C00D1B7}"/>
                </a:ext>
              </a:extLst>
            </p:cNvPr>
            <p:cNvCxnSpPr>
              <a:cxnSpLocks/>
              <a:endCxn id="79" idx="2"/>
            </p:cNvCxnSpPr>
            <p:nvPr/>
          </p:nvCxnSpPr>
          <p:spPr>
            <a:xfrm flipV="1">
              <a:off x="7440310" y="3520567"/>
              <a:ext cx="337759" cy="22396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37FAA8DF-8566-4231-8E06-510BA991F695}"/>
                </a:ext>
              </a:extLst>
            </p:cNvPr>
            <p:cNvSpPr txBox="1"/>
            <p:nvPr/>
          </p:nvSpPr>
          <p:spPr>
            <a:xfrm>
              <a:off x="1937920" y="468092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81640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6AF64832-59EE-4009-B8DD-A9086A16D710}"/>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10</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O.officinalis</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5" name="그룹 4">
            <a:extLst>
              <a:ext uri="{FF2B5EF4-FFF2-40B4-BE49-F238E27FC236}">
                <a16:creationId xmlns:a16="http://schemas.microsoft.com/office/drawing/2014/main" id="{137F42E5-8995-4B85-A745-100A186E4220}"/>
              </a:ext>
            </a:extLst>
          </p:cNvPr>
          <p:cNvGrpSpPr/>
          <p:nvPr/>
        </p:nvGrpSpPr>
        <p:grpSpPr>
          <a:xfrm>
            <a:off x="554052" y="647568"/>
            <a:ext cx="11083895" cy="4806748"/>
            <a:chOff x="554052" y="426252"/>
            <a:chExt cx="11083895" cy="4806748"/>
          </a:xfrm>
        </p:grpSpPr>
        <p:pic>
          <p:nvPicPr>
            <p:cNvPr id="2" name="그림 1"/>
            <p:cNvPicPr>
              <a:picLocks noChangeAspect="1"/>
            </p:cNvPicPr>
            <p:nvPr/>
          </p:nvPicPr>
          <p:blipFill>
            <a:blip r:embed="rId2"/>
            <a:stretch>
              <a:fillRect/>
            </a:stretch>
          </p:blipFill>
          <p:spPr>
            <a:xfrm>
              <a:off x="554052" y="616000"/>
              <a:ext cx="11083895" cy="4617000"/>
            </a:xfrm>
            <a:prstGeom prst="rect">
              <a:avLst/>
            </a:prstGeom>
          </p:spPr>
        </p:pic>
        <p:sp>
          <p:nvSpPr>
            <p:cNvPr id="10" name="TextBox 9"/>
            <p:cNvSpPr txBox="1"/>
            <p:nvPr/>
          </p:nvSpPr>
          <p:spPr>
            <a:xfrm>
              <a:off x="2029131" y="44258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19681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144134"/>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239529"/>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289490" y="4481773"/>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07801" y="4558118"/>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76995" y="444818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32000" y="1211300"/>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1707" y="4549630"/>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909693" y="3813534"/>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3822740" y="401939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70611" y="449746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58463" y="40686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28320" y="439829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3631" y="455236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78673" y="256852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58961" y="41633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1567" y="2963173"/>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501008" y="443755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4535" y="458292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50071" y="385508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5837" y="449372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49690" y="4569637"/>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77623" y="190181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27827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470035"/>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15318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28833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01563" y="273405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54135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182569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6290" y="4358663"/>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171401" y="82787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75549" y="4514275"/>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3304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46091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52302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40359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426252"/>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795238" y="4262700"/>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3925151"/>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25094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91488" y="47302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80636" y="3539412"/>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H="1" flipV="1">
              <a:off x="4023260" y="4200923"/>
              <a:ext cx="99898" cy="22585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8467" y="4425029"/>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096527"/>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57414" y="4552174"/>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a:cxnSpLocks/>
              <a:stCxn id="35" idx="1"/>
            </p:cNvCxnSpPr>
            <p:nvPr/>
          </p:nvCxnSpPr>
          <p:spPr>
            <a:xfrm flipV="1">
              <a:off x="6149690" y="4415300"/>
              <a:ext cx="40730" cy="26420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9395" y="1057681"/>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1097" y="2264687"/>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52835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64713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1DA721AF-CD47-42F8-9086-A3D60D4CC1B9}"/>
                </a:ext>
              </a:extLst>
            </p:cNvPr>
            <p:cNvSpPr txBox="1"/>
            <p:nvPr/>
          </p:nvSpPr>
          <p:spPr>
            <a:xfrm>
              <a:off x="1929630" y="447814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7573814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99957113-ACF9-4710-A472-BF20218A49D6}"/>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11</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O.alta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8" name="그룹 7">
            <a:extLst>
              <a:ext uri="{FF2B5EF4-FFF2-40B4-BE49-F238E27FC236}">
                <a16:creationId xmlns:a16="http://schemas.microsoft.com/office/drawing/2014/main" id="{6C5BABE8-6027-44F3-B1EF-C8B67CDE64C9}"/>
              </a:ext>
            </a:extLst>
          </p:cNvPr>
          <p:cNvGrpSpPr/>
          <p:nvPr/>
        </p:nvGrpSpPr>
        <p:grpSpPr>
          <a:xfrm>
            <a:off x="554052" y="637729"/>
            <a:ext cx="11083895" cy="4816587"/>
            <a:chOff x="554052" y="473027"/>
            <a:chExt cx="11083895" cy="4816587"/>
          </a:xfrm>
        </p:grpSpPr>
        <p:pic>
          <p:nvPicPr>
            <p:cNvPr id="2" name="그림 1"/>
            <p:cNvPicPr>
              <a:picLocks noChangeAspect="1"/>
            </p:cNvPicPr>
            <p:nvPr/>
          </p:nvPicPr>
          <p:blipFill>
            <a:blip r:embed="rId2"/>
            <a:stretch>
              <a:fillRect/>
            </a:stretch>
          </p:blipFill>
          <p:spPr>
            <a:xfrm>
              <a:off x="554052" y="672614"/>
              <a:ext cx="11083895" cy="4617000"/>
            </a:xfrm>
            <a:prstGeom prst="rect">
              <a:avLst/>
            </a:prstGeom>
          </p:spPr>
        </p:pic>
        <p:sp>
          <p:nvSpPr>
            <p:cNvPr id="10" name="TextBox 9"/>
            <p:cNvSpPr txBox="1"/>
            <p:nvPr/>
          </p:nvSpPr>
          <p:spPr>
            <a:xfrm>
              <a:off x="2029131" y="44258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436231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3364217"/>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525084"/>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539508"/>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618198"/>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46272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2268601"/>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3014" y="4612463"/>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899098" y="4018920"/>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4186155" y="417361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72141" y="453950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69630" y="444914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42016" y="440877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25312" y="461819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65973" y="201847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46120" y="43304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2635" y="3850606"/>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470957" y="443381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0136" y="462958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40240" y="332009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8722" y="45250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73083" y="4632806"/>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cxnSpLocks/>
              <a:endCxn id="82" idx="2"/>
            </p:cNvCxnSpPr>
            <p:nvPr/>
          </p:nvCxnSpPr>
          <p:spPr>
            <a:xfrm flipH="1" flipV="1">
              <a:off x="7149074" y="4356420"/>
              <a:ext cx="227518" cy="2394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79883" y="185245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38762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685227" y="4595868"/>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9056" y="98993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51366" y="330552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198481" y="233620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63796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93601" y="59873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62904" y="4416206"/>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198738" y="344570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47155" y="4577766"/>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07463" y="438174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5575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61964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3371" y="451036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518117"/>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801946" y="4362417"/>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68926" y="4053668"/>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31754" y="4375601"/>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191488" y="473027"/>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80636" y="3445706"/>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V="1">
              <a:off x="4138201" y="4311462"/>
              <a:ext cx="130352" cy="19556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4004102" y="4528838"/>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55007" y="4207783"/>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77281" y="4595868"/>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58316" y="4520261"/>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796503" y="2709056"/>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14647" y="1825384"/>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62497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32800" y="36950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6999112" y="414097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A3C2EBF3-E510-4583-BB8C-6BDBF4ECB6E6}"/>
                </a:ext>
              </a:extLst>
            </p:cNvPr>
            <p:cNvSpPr txBox="1"/>
            <p:nvPr/>
          </p:nvSpPr>
          <p:spPr>
            <a:xfrm>
              <a:off x="1943810" y="456248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84647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E84B9AFD-8065-40CC-9DC9-425853890461}"/>
              </a:ext>
            </a:extLst>
          </p:cNvPr>
          <p:cNvSpPr txBox="1"/>
          <p:nvPr/>
        </p:nvSpPr>
        <p:spPr>
          <a:xfrm>
            <a:off x="117433" y="5454316"/>
            <a:ext cx="11383628" cy="1200329"/>
          </a:xfrm>
          <a:prstGeom prst="rect">
            <a:avLst/>
          </a:prstGeom>
          <a:noFill/>
        </p:spPr>
        <p:txBody>
          <a:bodyPr wrap="square" rtlCol="0">
            <a:spAutoFit/>
          </a:bodyPr>
          <a:lstStyle/>
          <a:p>
            <a:r>
              <a:rPr lang="en-US" sz="1200" dirty="0">
                <a:latin typeface="Palatino Linotype" panose="02040502050505030304" pitchFamily="18" charset="0"/>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12</a:t>
            </a:r>
            <a:r>
              <a:rPr lang="en-US" sz="1200" dirty="0">
                <a:latin typeface="Palatino Linotype" panose="02040502050505030304" pitchFamily="18" charset="0"/>
                <a:cs typeface="Times New Roman" panose="02020603050405020304" pitchFamily="18" charset="0"/>
              </a:rPr>
              <a:t>. GC-TOF-MS analytical ion chromatogram (AIC) of hydrophilic compounds extracted from </a:t>
            </a:r>
            <a:r>
              <a:rPr lang="en-US" sz="1200" i="1" dirty="0" err="1">
                <a:latin typeface="Palatino Linotype" panose="02040502050505030304" pitchFamily="18" charset="0"/>
                <a:cs typeface="Times New Roman" panose="02020603050405020304" pitchFamily="18" charset="0"/>
              </a:rPr>
              <a:t>O.latifolia</a:t>
            </a:r>
            <a:r>
              <a:rPr lang="en-US" altLang="ko-KR" sz="1200" dirty="0">
                <a:latin typeface="Palatino Linotype" panose="02040502050505030304" pitchFamily="18" charset="0"/>
                <a:cs typeface="Times New Roman" panose="02020603050405020304" pitchFamily="18" charset="0"/>
              </a:rPr>
              <a:t>.</a:t>
            </a:r>
            <a:r>
              <a:rPr lang="ko-KR" altLang="en-US" sz="1200" dirty="0">
                <a:latin typeface="Palatino Linotype" panose="02040502050505030304" pitchFamily="18" charset="0"/>
                <a:cs typeface="Times New Roman" panose="02020603050405020304" pitchFamily="18" charset="0"/>
              </a:rPr>
              <a:t> </a:t>
            </a:r>
            <a:r>
              <a:rPr lang="en-US" sz="1200" dirty="0">
                <a:latin typeface="Palatino Linotype" panose="02040502050505030304" pitchFamily="18" charset="0"/>
                <a:cs typeface="Times New Roman" panose="02020603050405020304" pitchFamily="18" charset="0"/>
              </a:rPr>
              <a:t>1, Pyruvic acid; 2, Lactic acid; 3, Alanine; 4, Oxalic acid; 5, Glycolic acid; 6, Valine; 7, Urea; 8, Serine-1; 9, Ethanolamine; 10, Glycerol; 11, Phosphoric acid; 12, Leucine; 13, Isoleucine; 14, Proline; 15, Glycine; 16, Succinic acid; 17, Glyceric acid; 18, Fumaric acid; 19, Serine-2; 20, Threonine; 21, </a:t>
            </a:r>
            <a:r>
              <a:rPr lang="el-GR" sz="1200" dirty="0">
                <a:latin typeface="Palatino Linotype" panose="02040502050505030304" pitchFamily="18" charset="0"/>
                <a:cs typeface="Times New Roman" panose="02020603050405020304" pitchFamily="18" charset="0"/>
              </a:rPr>
              <a:t>β-</a:t>
            </a:r>
            <a:r>
              <a:rPr lang="en-US" sz="1200" dirty="0">
                <a:latin typeface="Palatino Linotype" panose="02040502050505030304" pitchFamily="18" charset="0"/>
                <a:cs typeface="Times New Roman" panose="02020603050405020304" pitchFamily="18" charset="0"/>
              </a:rPr>
              <a:t>Alanine; 22, Malic acid; 23, Aspartic acid; 24, Methionine; 25, 4-Aminobutyric acid; 26, Pyroglutamic acid; 27, Threonic acid; 28, Cysteine; 29, Glutamic acid; 30, Phenylalanine; 31, Xylose; 32, Arabinose; 33, Asparagine; 34, Ribitol; 35, Putrescine; 36, Glutamine; 37, Shikimic acid; 38, Citric acid; 39, Quinic acid; 40, Fructose-1; 41, Fructose-2; 42, Mannose; 43, Galactose; 44, Glucose-1; 45, Glucose-2; 46, Mannitol; 47, Lysine; 48, Tyrosine; 49, Inositol; 50, Ferulic acid; 51, Tryptophan; 52, Sinapinic acid; 53, Fructose-6-Phosphate; 54, Glucose-6-Phosphate-1; 55, Glucose-6-Phosphate-2; 56, Sucrose.</a:t>
            </a:r>
          </a:p>
        </p:txBody>
      </p:sp>
      <p:grpSp>
        <p:nvGrpSpPr>
          <p:cNvPr id="4" name="그룹 3">
            <a:extLst>
              <a:ext uri="{FF2B5EF4-FFF2-40B4-BE49-F238E27FC236}">
                <a16:creationId xmlns:a16="http://schemas.microsoft.com/office/drawing/2014/main" id="{0B4B59B7-5558-4D85-AEDF-94D0F1552997}"/>
              </a:ext>
            </a:extLst>
          </p:cNvPr>
          <p:cNvGrpSpPr/>
          <p:nvPr/>
        </p:nvGrpSpPr>
        <p:grpSpPr>
          <a:xfrm>
            <a:off x="554052" y="673586"/>
            <a:ext cx="11083895" cy="4780730"/>
            <a:chOff x="554052" y="626598"/>
            <a:chExt cx="11083895" cy="4780730"/>
          </a:xfrm>
        </p:grpSpPr>
        <p:pic>
          <p:nvPicPr>
            <p:cNvPr id="2" name="그림 1"/>
            <p:cNvPicPr>
              <a:picLocks noChangeAspect="1"/>
            </p:cNvPicPr>
            <p:nvPr/>
          </p:nvPicPr>
          <p:blipFill>
            <a:blip r:embed="rId2"/>
            <a:stretch>
              <a:fillRect/>
            </a:stretch>
          </p:blipFill>
          <p:spPr>
            <a:xfrm>
              <a:off x="554052" y="790328"/>
              <a:ext cx="11083895" cy="4617000"/>
            </a:xfrm>
            <a:prstGeom prst="rect">
              <a:avLst/>
            </a:prstGeom>
          </p:spPr>
        </p:pic>
        <p:sp>
          <p:nvSpPr>
            <p:cNvPr id="10" name="TextBox 9"/>
            <p:cNvSpPr txBox="1"/>
            <p:nvPr/>
          </p:nvSpPr>
          <p:spPr>
            <a:xfrm>
              <a:off x="2029131" y="461042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11" name="TextBox 10"/>
            <p:cNvSpPr txBox="1"/>
            <p:nvPr/>
          </p:nvSpPr>
          <p:spPr>
            <a:xfrm>
              <a:off x="2384295" y="396048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12" name="TextBox 11"/>
            <p:cNvSpPr txBox="1"/>
            <p:nvPr/>
          </p:nvSpPr>
          <p:spPr>
            <a:xfrm>
              <a:off x="2739500" y="2788194"/>
              <a:ext cx="2160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13" name="TextBox 12"/>
            <p:cNvSpPr txBox="1"/>
            <p:nvPr/>
          </p:nvSpPr>
          <p:spPr>
            <a:xfrm>
              <a:off x="2875591" y="4571330"/>
              <a:ext cx="26240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14" name="TextBox 13"/>
            <p:cNvSpPr txBox="1"/>
            <p:nvPr/>
          </p:nvSpPr>
          <p:spPr>
            <a:xfrm>
              <a:off x="3314748" y="4591067"/>
              <a:ext cx="226401"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15" name="TextBox 14"/>
            <p:cNvSpPr txBox="1"/>
            <p:nvPr/>
          </p:nvSpPr>
          <p:spPr>
            <a:xfrm>
              <a:off x="3513949" y="4741704"/>
              <a:ext cx="25848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16" name="TextBox 15"/>
            <p:cNvSpPr txBox="1"/>
            <p:nvPr/>
          </p:nvSpPr>
          <p:spPr>
            <a:xfrm>
              <a:off x="3569835" y="452269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grpSp>
          <p:nvGrpSpPr>
            <p:cNvPr id="6" name="그룹 5"/>
            <p:cNvGrpSpPr/>
            <p:nvPr/>
          </p:nvGrpSpPr>
          <p:grpSpPr>
            <a:xfrm>
              <a:off x="3024727" y="1672970"/>
              <a:ext cx="821062" cy="312723"/>
              <a:chOff x="2534308" y="484624"/>
              <a:chExt cx="821062" cy="312723"/>
            </a:xfrm>
          </p:grpSpPr>
          <p:sp>
            <p:nvSpPr>
              <p:cNvPr id="17" name="TextBox 16"/>
              <p:cNvSpPr txBox="1"/>
              <p:nvPr/>
            </p:nvSpPr>
            <p:spPr>
              <a:xfrm>
                <a:off x="2534308" y="484624"/>
                <a:ext cx="82106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9, 10, 11, 12</a:t>
                </a:r>
                <a:endParaRPr lang="ko-KR" altLang="en-US" sz="800" b="1" dirty="0">
                  <a:latin typeface="Arial" panose="020B0604020202020204" pitchFamily="34" charset="0"/>
                  <a:cs typeface="Arial" panose="020B0604020202020204" pitchFamily="34" charset="0"/>
                </a:endParaRPr>
              </a:p>
            </p:txBody>
          </p:sp>
          <p:cxnSp>
            <p:nvCxnSpPr>
              <p:cNvPr id="18" name="직선 연결선 17"/>
              <p:cNvCxnSpPr/>
              <p:nvPr/>
            </p:nvCxnSpPr>
            <p:spPr>
              <a:xfrm>
                <a:off x="3127454" y="661141"/>
                <a:ext cx="139047" cy="136206"/>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40933" y="4706884"/>
              <a:ext cx="34480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20" name="TextBox 19"/>
            <p:cNvSpPr txBox="1"/>
            <p:nvPr/>
          </p:nvSpPr>
          <p:spPr>
            <a:xfrm>
              <a:off x="3899098" y="3668112"/>
              <a:ext cx="3150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22" name="TextBox 21"/>
            <p:cNvSpPr txBox="1"/>
            <p:nvPr/>
          </p:nvSpPr>
          <p:spPr>
            <a:xfrm>
              <a:off x="4167938" y="416069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24" name="TextBox 23"/>
            <p:cNvSpPr txBox="1"/>
            <p:nvPr/>
          </p:nvSpPr>
          <p:spPr>
            <a:xfrm>
              <a:off x="4166991" y="464608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25" name="TextBox 24"/>
            <p:cNvSpPr txBox="1"/>
            <p:nvPr/>
          </p:nvSpPr>
          <p:spPr>
            <a:xfrm>
              <a:off x="4243382" y="434023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19</a:t>
              </a:r>
              <a:endParaRPr lang="ko-KR" altLang="en-US" sz="800" b="1" dirty="0">
                <a:latin typeface="Arial" panose="020B0604020202020204" pitchFamily="34" charset="0"/>
                <a:cs typeface="Arial" panose="020B0604020202020204" pitchFamily="34" charset="0"/>
              </a:endParaRPr>
            </a:p>
          </p:txBody>
        </p:sp>
        <p:sp>
          <p:nvSpPr>
            <p:cNvPr id="26" name="TextBox 25"/>
            <p:cNvSpPr txBox="1"/>
            <p:nvPr/>
          </p:nvSpPr>
          <p:spPr>
            <a:xfrm>
              <a:off x="4431885" y="447587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a:t>
              </a:r>
              <a:endParaRPr lang="ko-KR" altLang="en-US" sz="800" b="1" dirty="0">
                <a:latin typeface="Arial" panose="020B0604020202020204" pitchFamily="34" charset="0"/>
                <a:cs typeface="Arial" panose="020B0604020202020204" pitchFamily="34" charset="0"/>
              </a:endParaRPr>
            </a:p>
          </p:txBody>
        </p:sp>
        <p:sp>
          <p:nvSpPr>
            <p:cNvPr id="27" name="TextBox 26"/>
            <p:cNvSpPr txBox="1"/>
            <p:nvPr/>
          </p:nvSpPr>
          <p:spPr>
            <a:xfrm>
              <a:off x="4736542" y="468774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21</a:t>
              </a:r>
              <a:endParaRPr lang="ko-KR" altLang="en-US" sz="800" b="1" dirty="0">
                <a:latin typeface="Arial" panose="020B0604020202020204" pitchFamily="34" charset="0"/>
                <a:cs typeface="Arial" panose="020B0604020202020204" pitchFamily="34" charset="0"/>
              </a:endParaRPr>
            </a:p>
          </p:txBody>
        </p:sp>
        <p:sp>
          <p:nvSpPr>
            <p:cNvPr id="28" name="TextBox 27"/>
            <p:cNvSpPr txBox="1"/>
            <p:nvPr/>
          </p:nvSpPr>
          <p:spPr>
            <a:xfrm>
              <a:off x="5091373" y="344221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22</a:t>
              </a:r>
              <a:endParaRPr lang="ko-KR" altLang="en-US" sz="800" b="1" dirty="0">
                <a:latin typeface="Arial" panose="020B0604020202020204" pitchFamily="34" charset="0"/>
                <a:cs typeface="Arial" panose="020B0604020202020204" pitchFamily="34" charset="0"/>
              </a:endParaRPr>
            </a:p>
          </p:txBody>
        </p:sp>
        <p:sp>
          <p:nvSpPr>
            <p:cNvPr id="29" name="TextBox 28"/>
            <p:cNvSpPr txBox="1"/>
            <p:nvPr/>
          </p:nvSpPr>
          <p:spPr>
            <a:xfrm>
              <a:off x="5264432" y="400658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23</a:t>
              </a:r>
            </a:p>
          </p:txBody>
        </p:sp>
        <p:sp>
          <p:nvSpPr>
            <p:cNvPr id="30" name="TextBox 29"/>
            <p:cNvSpPr txBox="1"/>
            <p:nvPr/>
          </p:nvSpPr>
          <p:spPr>
            <a:xfrm>
              <a:off x="5271952" y="2539361"/>
              <a:ext cx="49154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25,26</a:t>
              </a:r>
              <a:endParaRPr lang="ko-KR" altLang="en-US" sz="800" b="1" dirty="0">
                <a:latin typeface="Arial" panose="020B0604020202020204" pitchFamily="34" charset="0"/>
                <a:cs typeface="Arial" panose="020B0604020202020204" pitchFamily="34" charset="0"/>
              </a:endParaRPr>
            </a:p>
          </p:txBody>
        </p:sp>
        <p:sp>
          <p:nvSpPr>
            <p:cNvPr id="31" name="TextBox 30"/>
            <p:cNvSpPr txBox="1"/>
            <p:nvPr/>
          </p:nvSpPr>
          <p:spPr>
            <a:xfrm>
              <a:off x="5510010" y="4599162"/>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27</a:t>
              </a:r>
              <a:endParaRPr lang="ko-KR" altLang="en-US" sz="800" b="1" dirty="0">
                <a:latin typeface="Arial" panose="020B0604020202020204" pitchFamily="34" charset="0"/>
                <a:cs typeface="Arial" panose="020B0604020202020204" pitchFamily="34" charset="0"/>
              </a:endParaRPr>
            </a:p>
          </p:txBody>
        </p:sp>
        <p:sp>
          <p:nvSpPr>
            <p:cNvPr id="32" name="TextBox 31"/>
            <p:cNvSpPr txBox="1"/>
            <p:nvPr/>
          </p:nvSpPr>
          <p:spPr>
            <a:xfrm>
              <a:off x="5565420" y="472311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28</a:t>
              </a:r>
              <a:endParaRPr lang="ko-KR" altLang="en-US" sz="800" b="1" dirty="0">
                <a:latin typeface="Arial" panose="020B0604020202020204" pitchFamily="34" charset="0"/>
                <a:cs typeface="Arial" panose="020B0604020202020204" pitchFamily="34" charset="0"/>
              </a:endParaRPr>
            </a:p>
          </p:txBody>
        </p:sp>
        <p:sp>
          <p:nvSpPr>
            <p:cNvPr id="33" name="TextBox 32"/>
            <p:cNvSpPr txBox="1"/>
            <p:nvPr/>
          </p:nvSpPr>
          <p:spPr>
            <a:xfrm>
              <a:off x="5833648" y="387085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29</a:t>
              </a:r>
              <a:endParaRPr lang="ko-KR" altLang="en-US" sz="800" b="1" dirty="0">
                <a:latin typeface="Arial" panose="020B0604020202020204" pitchFamily="34" charset="0"/>
                <a:cs typeface="Arial" panose="020B0604020202020204" pitchFamily="34" charset="0"/>
              </a:endParaRPr>
            </a:p>
          </p:txBody>
        </p:sp>
        <p:sp>
          <p:nvSpPr>
            <p:cNvPr id="34" name="TextBox 33"/>
            <p:cNvSpPr txBox="1"/>
            <p:nvPr/>
          </p:nvSpPr>
          <p:spPr>
            <a:xfrm>
              <a:off x="5940533" y="457133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30</a:t>
              </a:r>
              <a:endParaRPr lang="ko-KR" altLang="en-US" sz="800" b="1" dirty="0">
                <a:latin typeface="Arial" panose="020B0604020202020204" pitchFamily="34" charset="0"/>
                <a:cs typeface="Arial" panose="020B0604020202020204" pitchFamily="34" charset="0"/>
              </a:endParaRPr>
            </a:p>
          </p:txBody>
        </p:sp>
        <p:sp>
          <p:nvSpPr>
            <p:cNvPr id="35" name="TextBox 34"/>
            <p:cNvSpPr txBox="1"/>
            <p:nvPr/>
          </p:nvSpPr>
          <p:spPr>
            <a:xfrm>
              <a:off x="6172280" y="4728025"/>
              <a:ext cx="356762" cy="219729"/>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33</a:t>
              </a:r>
              <a:endParaRPr lang="ko-KR" altLang="en-US" sz="800" b="1" dirty="0">
                <a:latin typeface="Arial" panose="020B0604020202020204" pitchFamily="34" charset="0"/>
                <a:cs typeface="Arial" panose="020B0604020202020204" pitchFamily="34" charset="0"/>
              </a:endParaRPr>
            </a:p>
          </p:txBody>
        </p:sp>
        <p:cxnSp>
          <p:nvCxnSpPr>
            <p:cNvPr id="36" name="직선 연결선 35"/>
            <p:cNvCxnSpPr>
              <a:endCxn id="82" idx="2"/>
            </p:cNvCxnSpPr>
            <p:nvPr/>
          </p:nvCxnSpPr>
          <p:spPr>
            <a:xfrm flipH="1" flipV="1">
              <a:off x="7158067" y="4325475"/>
              <a:ext cx="193458" cy="244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397930" y="177024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34</a:t>
              </a:r>
              <a:endParaRPr lang="ko-KR" altLang="en-US" sz="800" b="1" dirty="0">
                <a:latin typeface="Arial" panose="020B0604020202020204" pitchFamily="34" charset="0"/>
                <a:cs typeface="Arial" panose="020B0604020202020204" pitchFamily="34" charset="0"/>
              </a:endParaRPr>
            </a:p>
          </p:txBody>
        </p:sp>
        <p:sp>
          <p:nvSpPr>
            <p:cNvPr id="38" name="TextBox 37"/>
            <p:cNvSpPr txBox="1"/>
            <p:nvPr/>
          </p:nvSpPr>
          <p:spPr>
            <a:xfrm>
              <a:off x="6547445" y="402593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35</a:t>
              </a:r>
              <a:endParaRPr lang="ko-KR" altLang="en-US" sz="800" b="1" dirty="0">
                <a:latin typeface="Arial" panose="020B0604020202020204" pitchFamily="34" charset="0"/>
                <a:cs typeface="Arial" panose="020B0604020202020204" pitchFamily="34" charset="0"/>
              </a:endParaRPr>
            </a:p>
          </p:txBody>
        </p:sp>
        <p:sp>
          <p:nvSpPr>
            <p:cNvPr id="39" name="TextBox 38"/>
            <p:cNvSpPr txBox="1"/>
            <p:nvPr/>
          </p:nvSpPr>
          <p:spPr>
            <a:xfrm>
              <a:off x="6719492" y="4609174"/>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36</a:t>
              </a:r>
              <a:endParaRPr lang="ko-KR" altLang="en-US" sz="800" b="1" dirty="0">
                <a:latin typeface="Arial" panose="020B0604020202020204" pitchFamily="34" charset="0"/>
                <a:cs typeface="Arial" panose="020B0604020202020204" pitchFamily="34" charset="0"/>
              </a:endParaRPr>
            </a:p>
          </p:txBody>
        </p:sp>
        <p:sp>
          <p:nvSpPr>
            <p:cNvPr id="40" name="TextBox 39"/>
            <p:cNvSpPr txBox="1"/>
            <p:nvPr/>
          </p:nvSpPr>
          <p:spPr>
            <a:xfrm>
              <a:off x="6905912" y="221839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38</a:t>
              </a:r>
              <a:endParaRPr lang="ko-KR" altLang="en-US" sz="800" b="1" dirty="0">
                <a:latin typeface="Arial" panose="020B0604020202020204" pitchFamily="34" charset="0"/>
                <a:cs typeface="Arial" panose="020B0604020202020204" pitchFamily="34" charset="0"/>
              </a:endParaRPr>
            </a:p>
          </p:txBody>
        </p:sp>
        <p:sp>
          <p:nvSpPr>
            <p:cNvPr id="42" name="TextBox 41"/>
            <p:cNvSpPr txBox="1"/>
            <p:nvPr/>
          </p:nvSpPr>
          <p:spPr>
            <a:xfrm>
              <a:off x="7041526" y="308399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39</a:t>
              </a:r>
              <a:endParaRPr lang="ko-KR" altLang="en-US" sz="800" b="1" dirty="0">
                <a:latin typeface="Arial" panose="020B0604020202020204" pitchFamily="34" charset="0"/>
                <a:cs typeface="Arial" panose="020B0604020202020204" pitchFamily="34" charset="0"/>
              </a:endParaRPr>
            </a:p>
          </p:txBody>
        </p:sp>
        <p:sp>
          <p:nvSpPr>
            <p:cNvPr id="43" name="TextBox 42"/>
            <p:cNvSpPr txBox="1"/>
            <p:nvPr/>
          </p:nvSpPr>
          <p:spPr>
            <a:xfrm>
              <a:off x="7201563" y="296811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41</a:t>
              </a:r>
              <a:endParaRPr lang="ko-KR" altLang="en-US" sz="800" b="1" dirty="0">
                <a:latin typeface="Arial" panose="020B0604020202020204" pitchFamily="34" charset="0"/>
                <a:cs typeface="Arial" panose="020B0604020202020204" pitchFamily="34" charset="0"/>
              </a:endParaRPr>
            </a:p>
          </p:txBody>
        </p:sp>
        <p:sp>
          <p:nvSpPr>
            <p:cNvPr id="44" name="TextBox 43"/>
            <p:cNvSpPr txBox="1"/>
            <p:nvPr/>
          </p:nvSpPr>
          <p:spPr>
            <a:xfrm>
              <a:off x="8813357" y="470074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51</a:t>
              </a:r>
              <a:endParaRPr lang="ko-KR" altLang="en-US" sz="800" b="1" dirty="0">
                <a:latin typeface="Arial" panose="020B0604020202020204" pitchFamily="34" charset="0"/>
                <a:cs typeface="Arial" panose="020B0604020202020204" pitchFamily="34" charset="0"/>
              </a:endParaRPr>
            </a:p>
          </p:txBody>
        </p:sp>
        <p:sp>
          <p:nvSpPr>
            <p:cNvPr id="45" name="TextBox 44"/>
            <p:cNvSpPr txBox="1"/>
            <p:nvPr/>
          </p:nvSpPr>
          <p:spPr>
            <a:xfrm>
              <a:off x="7384284" y="1589589"/>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45</a:t>
              </a:r>
              <a:endParaRPr lang="ko-KR" altLang="en-US" sz="800" b="1" dirty="0">
                <a:latin typeface="Arial" panose="020B0604020202020204" pitchFamily="34" charset="0"/>
                <a:cs typeface="Arial" panose="020B0604020202020204" pitchFamily="34" charset="0"/>
              </a:endParaRPr>
            </a:p>
          </p:txBody>
        </p:sp>
        <p:sp>
          <p:nvSpPr>
            <p:cNvPr id="47" name="TextBox 46"/>
            <p:cNvSpPr txBox="1"/>
            <p:nvPr/>
          </p:nvSpPr>
          <p:spPr>
            <a:xfrm>
              <a:off x="7477814" y="4429757"/>
              <a:ext cx="357721" cy="33855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46,47</a:t>
              </a:r>
              <a:endParaRPr lang="ko-KR" altLang="en-US" sz="800" b="1" dirty="0">
                <a:latin typeface="Arial" panose="020B0604020202020204" pitchFamily="34" charset="0"/>
                <a:cs typeface="Arial" panose="020B0604020202020204" pitchFamily="34" charset="0"/>
              </a:endParaRPr>
            </a:p>
          </p:txBody>
        </p:sp>
        <p:sp>
          <p:nvSpPr>
            <p:cNvPr id="48" name="TextBox 47"/>
            <p:cNvSpPr txBox="1"/>
            <p:nvPr/>
          </p:nvSpPr>
          <p:spPr>
            <a:xfrm>
              <a:off x="8214698" y="3569768"/>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49</a:t>
              </a:r>
              <a:endParaRPr lang="ko-KR" altLang="en-US" sz="800" b="1" dirty="0">
                <a:latin typeface="Arial" panose="020B0604020202020204" pitchFamily="34" charset="0"/>
                <a:cs typeface="Arial" panose="020B0604020202020204" pitchFamily="34" charset="0"/>
              </a:endParaRPr>
            </a:p>
          </p:txBody>
        </p:sp>
        <p:sp>
          <p:nvSpPr>
            <p:cNvPr id="49" name="TextBox 48"/>
            <p:cNvSpPr txBox="1"/>
            <p:nvPr/>
          </p:nvSpPr>
          <p:spPr>
            <a:xfrm>
              <a:off x="7534246" y="4603069"/>
              <a:ext cx="38647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48</a:t>
              </a:r>
              <a:endParaRPr lang="ko-KR" altLang="en-US" sz="800" b="1" dirty="0">
                <a:latin typeface="Arial" panose="020B0604020202020204" pitchFamily="34" charset="0"/>
                <a:cs typeface="Arial" panose="020B0604020202020204" pitchFamily="34" charset="0"/>
              </a:endParaRPr>
            </a:p>
          </p:txBody>
        </p:sp>
        <p:sp>
          <p:nvSpPr>
            <p:cNvPr id="50" name="TextBox 49"/>
            <p:cNvSpPr txBox="1"/>
            <p:nvPr/>
          </p:nvSpPr>
          <p:spPr>
            <a:xfrm>
              <a:off x="8321363" y="4415300"/>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50</a:t>
              </a:r>
              <a:endParaRPr lang="ko-KR" altLang="en-US" sz="800" b="1" dirty="0">
                <a:latin typeface="Arial" panose="020B0604020202020204" pitchFamily="34" charset="0"/>
                <a:cs typeface="Arial" panose="020B0604020202020204" pitchFamily="34" charset="0"/>
              </a:endParaRPr>
            </a:p>
          </p:txBody>
        </p:sp>
        <p:sp>
          <p:nvSpPr>
            <p:cNvPr id="52" name="TextBox 51"/>
            <p:cNvSpPr txBox="1"/>
            <p:nvPr/>
          </p:nvSpPr>
          <p:spPr>
            <a:xfrm>
              <a:off x="8914579" y="4620303"/>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52</a:t>
              </a:r>
              <a:endParaRPr lang="ko-KR" altLang="en-US" sz="800" b="1" dirty="0">
                <a:latin typeface="Arial" panose="020B0604020202020204" pitchFamily="34" charset="0"/>
                <a:cs typeface="Arial" panose="020B0604020202020204" pitchFamily="34" charset="0"/>
              </a:endParaRPr>
            </a:p>
          </p:txBody>
        </p:sp>
        <p:sp>
          <p:nvSpPr>
            <p:cNvPr id="57" name="TextBox 56"/>
            <p:cNvSpPr txBox="1"/>
            <p:nvPr/>
          </p:nvSpPr>
          <p:spPr>
            <a:xfrm>
              <a:off x="9039361" y="468241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53</a:t>
              </a:r>
              <a:endParaRPr lang="ko-KR" altLang="en-US" sz="800" b="1" dirty="0">
                <a:latin typeface="Arial" panose="020B0604020202020204" pitchFamily="34" charset="0"/>
                <a:cs typeface="Arial" panose="020B0604020202020204" pitchFamily="34" charset="0"/>
              </a:endParaRPr>
            </a:p>
          </p:txBody>
        </p:sp>
        <p:sp>
          <p:nvSpPr>
            <p:cNvPr id="58" name="TextBox 57"/>
            <p:cNvSpPr txBox="1"/>
            <p:nvPr/>
          </p:nvSpPr>
          <p:spPr>
            <a:xfrm>
              <a:off x="9121146" y="4562986"/>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54</a:t>
              </a:r>
              <a:endParaRPr lang="ko-KR" altLang="en-US" sz="800" b="1" dirty="0">
                <a:latin typeface="Arial" panose="020B0604020202020204" pitchFamily="34" charset="0"/>
                <a:cs typeface="Arial" panose="020B0604020202020204" pitchFamily="34" charset="0"/>
              </a:endParaRPr>
            </a:p>
          </p:txBody>
        </p:sp>
        <p:sp>
          <p:nvSpPr>
            <p:cNvPr id="59" name="직사각형 58"/>
            <p:cNvSpPr/>
            <p:nvPr/>
          </p:nvSpPr>
          <p:spPr>
            <a:xfrm>
              <a:off x="785061" y="626598"/>
              <a:ext cx="711482" cy="308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tx1"/>
                  </a:solidFill>
                  <a:latin typeface="Arial" panose="020B0604020202020204" pitchFamily="34" charset="0"/>
                  <a:cs typeface="Arial" panose="020B0604020202020204" pitchFamily="34" charset="0"/>
                </a:rPr>
                <a:t>Intensity</a:t>
              </a:r>
            </a:p>
          </p:txBody>
        </p:sp>
        <p:sp>
          <p:nvSpPr>
            <p:cNvPr id="63" name="TextBox 62"/>
            <p:cNvSpPr txBox="1"/>
            <p:nvPr/>
          </p:nvSpPr>
          <p:spPr>
            <a:xfrm>
              <a:off x="3789545" y="4437828"/>
              <a:ext cx="37968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70" name="TextBox 69"/>
            <p:cNvSpPr txBox="1"/>
            <p:nvPr/>
          </p:nvSpPr>
          <p:spPr>
            <a:xfrm>
              <a:off x="5450189" y="4138780"/>
              <a:ext cx="330122"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24</a:t>
              </a:r>
              <a:endParaRPr lang="ko-KR" altLang="en-US" sz="800" b="1" dirty="0">
                <a:latin typeface="Arial" panose="020B0604020202020204" pitchFamily="34" charset="0"/>
                <a:cs typeface="Arial" panose="020B0604020202020204" pitchFamily="34" charset="0"/>
              </a:endParaRPr>
            </a:p>
          </p:txBody>
        </p:sp>
        <p:sp>
          <p:nvSpPr>
            <p:cNvPr id="77" name="TextBox 76"/>
            <p:cNvSpPr txBox="1"/>
            <p:nvPr/>
          </p:nvSpPr>
          <p:spPr>
            <a:xfrm>
              <a:off x="6027460" y="4369180"/>
              <a:ext cx="31805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31</a:t>
              </a:r>
            </a:p>
          </p:txBody>
        </p:sp>
        <p:sp>
          <p:nvSpPr>
            <p:cNvPr id="79" name="TextBox 78"/>
            <p:cNvSpPr txBox="1"/>
            <p:nvPr/>
          </p:nvSpPr>
          <p:spPr>
            <a:xfrm>
              <a:off x="7084300" y="698356"/>
              <a:ext cx="44994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43,44</a:t>
              </a:r>
            </a:p>
          </p:txBody>
        </p:sp>
        <p:sp>
          <p:nvSpPr>
            <p:cNvPr id="61" name="TextBox 60"/>
            <p:cNvSpPr txBox="1"/>
            <p:nvPr/>
          </p:nvSpPr>
          <p:spPr>
            <a:xfrm>
              <a:off x="3962774" y="3624597"/>
              <a:ext cx="46696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cxnSp>
          <p:nvCxnSpPr>
            <p:cNvPr id="62" name="직선 연결선 61"/>
            <p:cNvCxnSpPr>
              <a:cxnSpLocks/>
            </p:cNvCxnSpPr>
            <p:nvPr/>
          </p:nvCxnSpPr>
          <p:spPr>
            <a:xfrm flipV="1">
              <a:off x="4146752" y="4351206"/>
              <a:ext cx="203968" cy="13626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직선 연결선 64"/>
            <p:cNvCxnSpPr/>
            <p:nvPr/>
          </p:nvCxnSpPr>
          <p:spPr>
            <a:xfrm>
              <a:off x="3991701" y="4604249"/>
              <a:ext cx="22507" cy="266178"/>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직선 연결선 65"/>
            <p:cNvCxnSpPr/>
            <p:nvPr/>
          </p:nvCxnSpPr>
          <p:spPr>
            <a:xfrm flipV="1">
              <a:off x="5461952" y="4310156"/>
              <a:ext cx="126801" cy="56336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074952" y="4710791"/>
              <a:ext cx="317423"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32</a:t>
              </a:r>
            </a:p>
          </p:txBody>
        </p:sp>
        <p:cxnSp>
          <p:nvCxnSpPr>
            <p:cNvPr id="72" name="직선 연결선 71"/>
            <p:cNvCxnSpPr/>
            <p:nvPr/>
          </p:nvCxnSpPr>
          <p:spPr>
            <a:xfrm flipV="1">
              <a:off x="6160885" y="4533539"/>
              <a:ext cx="29535" cy="2202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6839395" y="1127333"/>
              <a:ext cx="30459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37</a:t>
              </a:r>
              <a:endParaRPr lang="ko-KR" altLang="en-US" sz="800" b="1" dirty="0">
                <a:latin typeface="Arial" panose="020B0604020202020204" pitchFamily="34" charset="0"/>
                <a:cs typeface="Arial" panose="020B0604020202020204" pitchFamily="34" charset="0"/>
              </a:endParaRPr>
            </a:p>
          </p:txBody>
        </p:sp>
        <p:sp>
          <p:nvSpPr>
            <p:cNvPr id="78" name="TextBox 77"/>
            <p:cNvSpPr txBox="1"/>
            <p:nvPr/>
          </p:nvSpPr>
          <p:spPr>
            <a:xfrm>
              <a:off x="7101097" y="2480823"/>
              <a:ext cx="3233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40</a:t>
              </a:r>
              <a:endParaRPr lang="ko-KR" altLang="en-US" sz="800" b="1" dirty="0">
                <a:latin typeface="Arial" panose="020B0604020202020204" pitchFamily="34" charset="0"/>
                <a:cs typeface="Arial" panose="020B0604020202020204" pitchFamily="34" charset="0"/>
              </a:endParaRPr>
            </a:p>
          </p:txBody>
        </p:sp>
        <p:sp>
          <p:nvSpPr>
            <p:cNvPr id="80" name="TextBox 79"/>
            <p:cNvSpPr txBox="1"/>
            <p:nvPr/>
          </p:nvSpPr>
          <p:spPr>
            <a:xfrm>
              <a:off x="9222067" y="4687747"/>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55</a:t>
              </a:r>
              <a:endParaRPr lang="ko-KR" altLang="en-US" sz="800" b="1" dirty="0">
                <a:latin typeface="Arial" panose="020B0604020202020204" pitchFamily="34" charset="0"/>
                <a:cs typeface="Arial" panose="020B0604020202020204" pitchFamily="34" charset="0"/>
              </a:endParaRPr>
            </a:p>
          </p:txBody>
        </p:sp>
        <p:sp>
          <p:nvSpPr>
            <p:cNvPr id="81" name="TextBox 80"/>
            <p:cNvSpPr txBox="1"/>
            <p:nvPr/>
          </p:nvSpPr>
          <p:spPr>
            <a:xfrm>
              <a:off x="10302227" y="3810495"/>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56</a:t>
              </a:r>
              <a:endParaRPr lang="ko-KR" altLang="en-US" sz="800" b="1" dirty="0">
                <a:latin typeface="Arial" panose="020B0604020202020204" pitchFamily="34" charset="0"/>
                <a:cs typeface="Arial" panose="020B0604020202020204" pitchFamily="34" charset="0"/>
              </a:endParaRPr>
            </a:p>
          </p:txBody>
        </p:sp>
        <p:sp>
          <p:nvSpPr>
            <p:cNvPr id="82" name="TextBox 81"/>
            <p:cNvSpPr txBox="1"/>
            <p:nvPr/>
          </p:nvSpPr>
          <p:spPr>
            <a:xfrm>
              <a:off x="7008105" y="4110031"/>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42</a:t>
              </a:r>
            </a:p>
          </p:txBody>
        </p:sp>
        <p:sp>
          <p:nvSpPr>
            <p:cNvPr id="67" name="TextBox 66">
              <a:extLst>
                <a:ext uri="{FF2B5EF4-FFF2-40B4-BE49-F238E27FC236}">
                  <a16:creationId xmlns:a16="http://schemas.microsoft.com/office/drawing/2014/main" id="{477AC543-B7AD-4CDB-B798-2BD3DDB399B4}"/>
                </a:ext>
              </a:extLst>
            </p:cNvPr>
            <p:cNvSpPr txBox="1"/>
            <p:nvPr/>
          </p:nvSpPr>
          <p:spPr>
            <a:xfrm>
              <a:off x="1940140" y="4609174"/>
              <a:ext cx="299924"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72881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BC24D6F6-6072-B57E-23A5-BA4178BD23D4}"/>
              </a:ext>
            </a:extLst>
          </p:cNvPr>
          <p:cNvPicPr>
            <a:picLocks noChangeAspect="1"/>
          </p:cNvPicPr>
          <p:nvPr/>
        </p:nvPicPr>
        <p:blipFill rotWithShape="1">
          <a:blip r:embed="rId2"/>
          <a:srcRect l="13408" t="24922" r="29110" b="14268"/>
          <a:stretch/>
        </p:blipFill>
        <p:spPr>
          <a:xfrm>
            <a:off x="1956986" y="239281"/>
            <a:ext cx="7708306" cy="5389190"/>
          </a:xfrm>
          <a:prstGeom prst="rect">
            <a:avLst/>
          </a:prstGeom>
        </p:spPr>
      </p:pic>
      <p:sp>
        <p:nvSpPr>
          <p:cNvPr id="6" name="TextBox 5">
            <a:extLst>
              <a:ext uri="{FF2B5EF4-FFF2-40B4-BE49-F238E27FC236}">
                <a16:creationId xmlns:a16="http://schemas.microsoft.com/office/drawing/2014/main" id="{12A03348-C79E-5C6B-9E34-CEA112302C1B}"/>
              </a:ext>
            </a:extLst>
          </p:cNvPr>
          <p:cNvSpPr txBox="1"/>
          <p:nvPr/>
        </p:nvSpPr>
        <p:spPr>
          <a:xfrm>
            <a:off x="493625" y="5870964"/>
            <a:ext cx="11038791" cy="523220"/>
          </a:xfrm>
          <a:prstGeom prst="rect">
            <a:avLst/>
          </a:prstGeom>
          <a:noFill/>
        </p:spPr>
        <p:txBody>
          <a:bodyPr wrap="none" rtlCol="0">
            <a:spAutoFit/>
          </a:bodyPr>
          <a:lstStyle/>
          <a:p>
            <a:pPr algn="just"/>
            <a:r>
              <a:rPr lang="en-US" altLang="ko-KR" sz="1400" dirty="0">
                <a:latin typeface="Palatino Linotype" panose="02040502050505030304" pitchFamily="18" charset="0"/>
              </a:rPr>
              <a:t>Figure</a:t>
            </a:r>
            <a:r>
              <a:rPr lang="ko-KR" altLang="en-US" sz="1400" dirty="0">
                <a:latin typeface="Palatino Linotype" panose="02040502050505030304" pitchFamily="18" charset="0"/>
              </a:rPr>
              <a:t> </a:t>
            </a:r>
            <a:r>
              <a:rPr lang="en-US" altLang="ko-KR" sz="1400" dirty="0">
                <a:latin typeface="Palatino Linotype" panose="02040502050505030304" pitchFamily="18" charset="0"/>
              </a:rPr>
              <a:t>S1. </a:t>
            </a:r>
            <a:r>
              <a:rPr lang="en-US" altLang="ko-KR" sz="1400" b="0" i="0" u="none" strike="noStrike" baseline="0" dirty="0">
                <a:latin typeface="Palatino Linotype" panose="02040502050505030304" pitchFamily="18" charset="0"/>
              </a:rPr>
              <a:t>Evolutionary relationships of the rice genomes were inferred from </a:t>
            </a:r>
            <a:r>
              <a:rPr lang="en-US" altLang="ko-KR" sz="1400" b="0" i="0" u="none" strike="noStrike" baseline="0" dirty="0" err="1">
                <a:latin typeface="Palatino Linotype" panose="02040502050505030304" pitchFamily="18" charset="0"/>
              </a:rPr>
              <a:t>Ammiraju</a:t>
            </a:r>
            <a:r>
              <a:rPr lang="en-US" altLang="ko-KR" sz="1400" b="0" i="0" u="none" strike="noStrike" baseline="0" dirty="0">
                <a:latin typeface="Palatino Linotype" panose="02040502050505030304" pitchFamily="18" charset="0"/>
              </a:rPr>
              <a:t> et al. (2010), Ge et al. (1999) and Lu et al. (2009).</a:t>
            </a:r>
          </a:p>
          <a:p>
            <a:pPr algn="just"/>
            <a:r>
              <a:rPr lang="en-US" altLang="ko-KR" sz="1400" b="0" i="0" u="none" strike="noStrike" baseline="0" dirty="0">
                <a:latin typeface="Palatino Linotype" panose="02040502050505030304" pitchFamily="18" charset="0"/>
              </a:rPr>
              <a:t> Dashed lines indicate origins of allotetraploids; </a:t>
            </a:r>
            <a:r>
              <a:rPr lang="en-US" altLang="ko-KR" sz="1400" b="0" i="0" u="none" strike="noStrike" baseline="0" dirty="0">
                <a:latin typeface="Palatino Linotype" panose="02040502050505030304" pitchFamily="18" charset="0"/>
                <a:sym typeface="Wingdings 2" panose="05020102010507070707" pitchFamily="18" charset="2"/>
              </a:rPr>
              <a:t> </a:t>
            </a:r>
            <a:r>
              <a:rPr lang="en-US" altLang="ko-KR" sz="1400" b="0" i="0" u="none" strike="noStrike" baseline="0" dirty="0">
                <a:latin typeface="Palatino Linotype" panose="02040502050505030304" pitchFamily="18" charset="0"/>
              </a:rPr>
              <a:t>indicate maternal parents. </a:t>
            </a:r>
            <a:r>
              <a:rPr lang="en-US" altLang="ko-KR" sz="1400" b="0" i="0" u="none" strike="noStrike" baseline="0" dirty="0">
                <a:latin typeface="Palatino Linotype" panose="02040502050505030304" pitchFamily="18" charset="0"/>
                <a:sym typeface="Wingdings 2" panose="05020102010507070707" pitchFamily="18" charset="2"/>
              </a:rPr>
              <a:t> </a:t>
            </a:r>
            <a:r>
              <a:rPr lang="en-US" altLang="ko-KR" sz="1400" b="0" i="0" u="none" strike="noStrike" baseline="0" dirty="0">
                <a:latin typeface="Palatino Linotype" panose="02040502050505030304" pitchFamily="18" charset="0"/>
              </a:rPr>
              <a:t>indicate unidentified diploid species (Jetty et al., 2010).</a:t>
            </a:r>
            <a:endParaRPr lang="ko-KR" altLang="en-US" sz="1400" dirty="0">
              <a:latin typeface="Palatino Linotype" panose="02040502050505030304" pitchFamily="18" charset="0"/>
            </a:endParaRPr>
          </a:p>
        </p:txBody>
      </p:sp>
    </p:spTree>
    <p:extLst>
      <p:ext uri="{BB962C8B-B14F-4D97-AF65-F5344CB8AC3E}">
        <p14:creationId xmlns:p14="http://schemas.microsoft.com/office/powerpoint/2010/main" val="3337150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398C4A90-102E-D341-97E9-05E09B8D7D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092" y="1394073"/>
            <a:ext cx="5650260" cy="3177927"/>
          </a:xfrm>
          <a:prstGeom prst="rect">
            <a:avLst/>
          </a:prstGeom>
        </p:spPr>
      </p:pic>
      <p:pic>
        <p:nvPicPr>
          <p:cNvPr id="3" name="그림 2">
            <a:extLst>
              <a:ext uri="{FF2B5EF4-FFF2-40B4-BE49-F238E27FC236}">
                <a16:creationId xmlns:a16="http://schemas.microsoft.com/office/drawing/2014/main" id="{79311730-5E21-1E87-6B36-A401A51110F3}"/>
              </a:ext>
            </a:extLst>
          </p:cNvPr>
          <p:cNvPicPr>
            <a:picLocks noChangeAspect="1"/>
          </p:cNvPicPr>
          <p:nvPr/>
        </p:nvPicPr>
        <p:blipFill>
          <a:blip r:embed="rId3"/>
          <a:stretch>
            <a:fillRect/>
          </a:stretch>
        </p:blipFill>
        <p:spPr>
          <a:xfrm>
            <a:off x="5967575" y="1286496"/>
            <a:ext cx="5841675" cy="3285504"/>
          </a:xfrm>
          <a:prstGeom prst="rect">
            <a:avLst/>
          </a:prstGeom>
        </p:spPr>
      </p:pic>
      <p:sp>
        <p:nvSpPr>
          <p:cNvPr id="4" name="부제목 2">
            <a:extLst>
              <a:ext uri="{FF2B5EF4-FFF2-40B4-BE49-F238E27FC236}">
                <a16:creationId xmlns:a16="http://schemas.microsoft.com/office/drawing/2014/main" id="{1BB6CEAD-7BAE-0412-206A-23432271507A}"/>
              </a:ext>
            </a:extLst>
          </p:cNvPr>
          <p:cNvSpPr txBox="1">
            <a:spLocks/>
          </p:cNvSpPr>
          <p:nvPr/>
        </p:nvSpPr>
        <p:spPr>
          <a:xfrm>
            <a:off x="263092" y="4741629"/>
            <a:ext cx="11039914" cy="4334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latinLnBrk="1">
              <a:lnSpc>
                <a:spcPct val="100000"/>
              </a:lnSpc>
              <a:buNone/>
            </a:pP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13</a:t>
            </a: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 Principal component analysis (PCA) score (A) and loading (B) plots of metabolites identified from rice leaves, cultivated and wild relatives. </a:t>
            </a:r>
            <a:endParaRPr lang="ko-KR" altLang="ko-KR" sz="1000" kern="100" dirty="0">
              <a:effectLst/>
              <a:highlight>
                <a:srgbClr val="00FF00"/>
              </a:highlight>
              <a:latin typeface="Palatino Linotype" panose="02040502050505030304" pitchFamily="18" charset="0"/>
              <a:ea typeface="바탕" panose="02030600000101010101" pitchFamily="18" charset="-127"/>
              <a:cs typeface="Times New Roman" panose="02020603050405020304" pitchFamily="18" charset="0"/>
            </a:endParaRPr>
          </a:p>
        </p:txBody>
      </p:sp>
      <p:sp>
        <p:nvSpPr>
          <p:cNvPr id="6" name="TextBox 5">
            <a:extLst>
              <a:ext uri="{FF2B5EF4-FFF2-40B4-BE49-F238E27FC236}">
                <a16:creationId xmlns:a16="http://schemas.microsoft.com/office/drawing/2014/main" id="{A6797109-1077-4EC1-BDBC-2FB313798CD7}"/>
              </a:ext>
            </a:extLst>
          </p:cNvPr>
          <p:cNvSpPr txBox="1"/>
          <p:nvPr/>
        </p:nvSpPr>
        <p:spPr>
          <a:xfrm>
            <a:off x="511728" y="1115736"/>
            <a:ext cx="364202" cy="369332"/>
          </a:xfrm>
          <a:prstGeom prst="rect">
            <a:avLst/>
          </a:prstGeom>
          <a:noFill/>
        </p:spPr>
        <p:txBody>
          <a:bodyPr wrap="none" rtlCol="0">
            <a:spAutoFit/>
          </a:bodyPr>
          <a:lstStyle/>
          <a:p>
            <a:r>
              <a:rPr lang="en-US" altLang="ko-KR" sz="1800" kern="100" dirty="0">
                <a:effectLst/>
                <a:latin typeface="Palatino Linotype" panose="02040502050505030304" pitchFamily="18" charset="0"/>
                <a:ea typeface="바탕" panose="02030600000101010101" pitchFamily="18" charset="-127"/>
                <a:cs typeface="Times New Roman" panose="02020603050405020304" pitchFamily="18" charset="0"/>
              </a:rPr>
              <a:t>A</a:t>
            </a:r>
            <a:endParaRPr lang="en-US" dirty="0"/>
          </a:p>
        </p:txBody>
      </p:sp>
      <p:sp>
        <p:nvSpPr>
          <p:cNvPr id="7" name="TextBox 6">
            <a:extLst>
              <a:ext uri="{FF2B5EF4-FFF2-40B4-BE49-F238E27FC236}">
                <a16:creationId xmlns:a16="http://schemas.microsoft.com/office/drawing/2014/main" id="{A088B49C-D432-4451-AF7F-7B88FEC36F78}"/>
              </a:ext>
            </a:extLst>
          </p:cNvPr>
          <p:cNvSpPr txBox="1"/>
          <p:nvPr/>
        </p:nvSpPr>
        <p:spPr>
          <a:xfrm>
            <a:off x="6300132" y="1057013"/>
            <a:ext cx="218287" cy="369332"/>
          </a:xfrm>
          <a:prstGeom prst="rect">
            <a:avLst/>
          </a:prstGeom>
          <a:noFill/>
        </p:spPr>
        <p:txBody>
          <a:bodyPr wrap="square" rtlCol="0">
            <a:spAutoFit/>
          </a:bodyPr>
          <a:lstStyle/>
          <a:p>
            <a:r>
              <a:rPr lang="en-US" dirty="0"/>
              <a:t>B</a:t>
            </a:r>
          </a:p>
        </p:txBody>
      </p:sp>
    </p:spTree>
    <p:extLst>
      <p:ext uri="{BB962C8B-B14F-4D97-AF65-F5344CB8AC3E}">
        <p14:creationId xmlns:p14="http://schemas.microsoft.com/office/powerpoint/2010/main" val="2762679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2496D589-EE2D-6C6D-FBEF-78E3BC9775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66" y="1294181"/>
            <a:ext cx="6019134" cy="3385396"/>
          </a:xfrm>
          <a:prstGeom prst="rect">
            <a:avLst/>
          </a:prstGeom>
        </p:spPr>
      </p:pic>
      <p:pic>
        <p:nvPicPr>
          <p:cNvPr id="3" name="그림 2">
            <a:extLst>
              <a:ext uri="{FF2B5EF4-FFF2-40B4-BE49-F238E27FC236}">
                <a16:creationId xmlns:a16="http://schemas.microsoft.com/office/drawing/2014/main" id="{294AF0FF-0A1B-FC35-772F-19B5C9B89159}"/>
              </a:ext>
            </a:extLst>
          </p:cNvPr>
          <p:cNvPicPr>
            <a:picLocks noChangeAspect="1"/>
          </p:cNvPicPr>
          <p:nvPr/>
        </p:nvPicPr>
        <p:blipFill>
          <a:blip r:embed="rId3"/>
          <a:stretch>
            <a:fillRect/>
          </a:stretch>
        </p:blipFill>
        <p:spPr>
          <a:xfrm>
            <a:off x="6096738" y="1294180"/>
            <a:ext cx="6019282" cy="3385395"/>
          </a:xfrm>
          <a:prstGeom prst="rect">
            <a:avLst/>
          </a:prstGeom>
        </p:spPr>
      </p:pic>
      <p:sp>
        <p:nvSpPr>
          <p:cNvPr id="4" name="부제목 2">
            <a:extLst>
              <a:ext uri="{FF2B5EF4-FFF2-40B4-BE49-F238E27FC236}">
                <a16:creationId xmlns:a16="http://schemas.microsoft.com/office/drawing/2014/main" id="{E787764B-BA71-43D0-FB18-774D6D665B63}"/>
              </a:ext>
            </a:extLst>
          </p:cNvPr>
          <p:cNvSpPr txBox="1">
            <a:spLocks/>
          </p:cNvSpPr>
          <p:nvPr/>
        </p:nvSpPr>
        <p:spPr>
          <a:xfrm>
            <a:off x="183075" y="4733945"/>
            <a:ext cx="11039914" cy="4334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latinLnBrk="1">
              <a:lnSpc>
                <a:spcPct val="100000"/>
              </a:lnSpc>
              <a:buNone/>
            </a:pP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14</a:t>
            </a: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 Partial least squares discriminant analysis (PLS-DA) scores (A) and loading (B) plots of metabolites identified from </a:t>
            </a:r>
            <a:r>
              <a:rPr lang="en-US" altLang="ko-KR" sz="1200" kern="100" dirty="0" err="1">
                <a:effectLst/>
                <a:latin typeface="Palatino Linotype" panose="02040502050505030304" pitchFamily="18" charset="0"/>
                <a:ea typeface="바탕" panose="02030600000101010101" pitchFamily="18" charset="-127"/>
                <a:cs typeface="Times New Roman" panose="02020603050405020304" pitchFamily="18" charset="0"/>
              </a:rPr>
              <a:t>from</a:t>
            </a: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 rice leaves, cultivated and wild relatives. </a:t>
            </a:r>
            <a:endParaRPr lang="ko-KR" altLang="ko-KR" sz="1000" kern="100" dirty="0">
              <a:effectLst/>
              <a:latin typeface="Palatino Linotype" panose="02040502050505030304" pitchFamily="18" charset="0"/>
              <a:ea typeface="바탕" panose="02030600000101010101" pitchFamily="18" charset="-127"/>
              <a:cs typeface="Times New Roman" panose="02020603050405020304" pitchFamily="18" charset="0"/>
            </a:endParaRPr>
          </a:p>
        </p:txBody>
      </p:sp>
      <p:sp>
        <p:nvSpPr>
          <p:cNvPr id="6" name="TextBox 5">
            <a:extLst>
              <a:ext uri="{FF2B5EF4-FFF2-40B4-BE49-F238E27FC236}">
                <a16:creationId xmlns:a16="http://schemas.microsoft.com/office/drawing/2014/main" id="{C2E40E48-5A22-4C7C-8F91-C6E3E3E5095F}"/>
              </a:ext>
            </a:extLst>
          </p:cNvPr>
          <p:cNvSpPr txBox="1"/>
          <p:nvPr/>
        </p:nvSpPr>
        <p:spPr>
          <a:xfrm>
            <a:off x="6484690" y="1057013"/>
            <a:ext cx="319318" cy="369332"/>
          </a:xfrm>
          <a:prstGeom prst="rect">
            <a:avLst/>
          </a:prstGeom>
          <a:noFill/>
        </p:spPr>
        <p:txBody>
          <a:bodyPr wrap="none" rtlCol="0">
            <a:spAutoFit/>
          </a:bodyPr>
          <a:lstStyle/>
          <a:p>
            <a:r>
              <a:rPr lang="en-US" dirty="0"/>
              <a:t>B</a:t>
            </a:r>
          </a:p>
        </p:txBody>
      </p:sp>
      <p:sp>
        <p:nvSpPr>
          <p:cNvPr id="7" name="TextBox 6">
            <a:extLst>
              <a:ext uri="{FF2B5EF4-FFF2-40B4-BE49-F238E27FC236}">
                <a16:creationId xmlns:a16="http://schemas.microsoft.com/office/drawing/2014/main" id="{01034D5B-2A48-4C42-B9F4-C0F2EAD85B5B}"/>
              </a:ext>
            </a:extLst>
          </p:cNvPr>
          <p:cNvSpPr txBox="1"/>
          <p:nvPr/>
        </p:nvSpPr>
        <p:spPr>
          <a:xfrm>
            <a:off x="427839" y="1057013"/>
            <a:ext cx="336952" cy="369332"/>
          </a:xfrm>
          <a:prstGeom prst="rect">
            <a:avLst/>
          </a:prstGeom>
          <a:noFill/>
        </p:spPr>
        <p:txBody>
          <a:bodyPr wrap="none" rtlCol="0">
            <a:spAutoFit/>
          </a:bodyPr>
          <a:lstStyle/>
          <a:p>
            <a:r>
              <a:rPr lang="en-US" dirty="0"/>
              <a:t>A</a:t>
            </a:r>
          </a:p>
        </p:txBody>
      </p:sp>
    </p:spTree>
    <p:extLst>
      <p:ext uri="{BB962C8B-B14F-4D97-AF65-F5344CB8AC3E}">
        <p14:creationId xmlns:p14="http://schemas.microsoft.com/office/powerpoint/2010/main" val="2571319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그림 14">
            <a:extLst>
              <a:ext uri="{FF2B5EF4-FFF2-40B4-BE49-F238E27FC236}">
                <a16:creationId xmlns:a16="http://schemas.microsoft.com/office/drawing/2014/main" id="{64EE3632-6209-4124-90A8-4C9CCCE213AA}"/>
              </a:ext>
            </a:extLst>
          </p:cNvPr>
          <p:cNvPicPr>
            <a:picLocks noChangeAspect="1"/>
          </p:cNvPicPr>
          <p:nvPr/>
        </p:nvPicPr>
        <p:blipFill>
          <a:blip r:embed="rId3"/>
          <a:stretch>
            <a:fillRect/>
          </a:stretch>
        </p:blipFill>
        <p:spPr>
          <a:xfrm>
            <a:off x="323851" y="205440"/>
            <a:ext cx="6427850" cy="6652559"/>
          </a:xfrm>
          <a:prstGeom prst="rect">
            <a:avLst/>
          </a:prstGeom>
        </p:spPr>
      </p:pic>
      <p:sp>
        <p:nvSpPr>
          <p:cNvPr id="19" name="TextBox 18">
            <a:extLst>
              <a:ext uri="{FF2B5EF4-FFF2-40B4-BE49-F238E27FC236}">
                <a16:creationId xmlns:a16="http://schemas.microsoft.com/office/drawing/2014/main" id="{6A23E572-025E-455C-BC9B-0522AAC258B2}"/>
              </a:ext>
            </a:extLst>
          </p:cNvPr>
          <p:cNvSpPr txBox="1"/>
          <p:nvPr/>
        </p:nvSpPr>
        <p:spPr>
          <a:xfrm>
            <a:off x="6751701" y="5636897"/>
            <a:ext cx="5296864" cy="1200329"/>
          </a:xfrm>
          <a:prstGeom prst="rect">
            <a:avLst/>
          </a:prstGeom>
          <a:noFill/>
        </p:spPr>
        <p:txBody>
          <a:bodyPr wrap="square">
            <a:spAutoFit/>
          </a:bodyPr>
          <a:lstStyle/>
          <a:p>
            <a:pPr algn="just"/>
            <a:r>
              <a:rPr lang="en-US" altLang="ko-KR" sz="1200" dirty="0">
                <a:latin typeface="Palatino Linotype" panose="02040502050505030304" pitchFamily="18" charset="0"/>
                <a:ea typeface="Times New Roman Uni" panose="02020603050405020304" pitchFamily="18" charset="-127"/>
                <a:cs typeface="Times New Roman" panose="02020603050405020304" pitchFamily="18" charset="0"/>
              </a:rPr>
              <a:t>Figure S</a:t>
            </a:r>
            <a:r>
              <a:rPr lang="en-US" altLang="ko-KR" sz="1200" dirty="0">
                <a:latin typeface="Palatino Linotype" panose="02040502050505030304" pitchFamily="18" charset="0"/>
                <a:cs typeface="Times New Roman" panose="02020603050405020304" pitchFamily="18" charset="0"/>
              </a:rPr>
              <a:t>15</a:t>
            </a:r>
            <a:r>
              <a:rPr lang="en-US" altLang="ko-KR" sz="1200" dirty="0">
                <a:latin typeface="Palatino Linotype" panose="02040502050505030304" pitchFamily="18" charset="0"/>
                <a:ea typeface="Times New Roman Uni" panose="02020603050405020304" pitchFamily="18" charset="-127"/>
                <a:cs typeface="Times New Roman" panose="02020603050405020304" pitchFamily="18" charset="0"/>
              </a:rPr>
              <a:t>. Correlation matrix and cluster analysis of data for metabolites of </a:t>
            </a:r>
            <a:r>
              <a:rPr lang="en-US" altLang="ko-KR" sz="1200" kern="100" dirty="0">
                <a:effectLst/>
                <a:latin typeface="Palatino Linotype" panose="02040502050505030304" pitchFamily="18" charset="0"/>
                <a:ea typeface="바탕" panose="02030600000101010101" pitchFamily="18" charset="-127"/>
                <a:cs typeface="Times New Roman" panose="02020603050405020304" pitchFamily="18" charset="0"/>
              </a:rPr>
              <a:t>rice leaves, cultivated and wild relatives.</a:t>
            </a:r>
            <a:r>
              <a:rPr lang="en-US" altLang="ko-KR" sz="1200" dirty="0">
                <a:latin typeface="Palatino Linotype" panose="02040502050505030304" pitchFamily="18" charset="0"/>
                <a:ea typeface="Times New Roman Uni" panose="02020603050405020304" pitchFamily="18" charset="-127"/>
                <a:cs typeface="Times New Roman" panose="02020603050405020304" pitchFamily="18" charset="0"/>
              </a:rPr>
              <a:t> Each square indicates the Pearson’s correlation coefficient of a pair of compounds, and the value of the correlation coefficient is represented by the intensity of blue or red colors, as indicated on the color scale. Hierarchical clusters are presented as a cluster tree. </a:t>
            </a:r>
            <a:endParaRPr lang="ko-KR" altLang="en-US" sz="1200" dirty="0">
              <a:latin typeface="Palatino Linotype" panose="02040502050505030304" pitchFamily="18" charset="0"/>
              <a:ea typeface="Times New Roman Uni" panose="02020603050405020304" pitchFamily="18" charset="-127"/>
              <a:cs typeface="Times New Roman" panose="02020603050405020304" pitchFamily="18" charset="0"/>
            </a:endParaRPr>
          </a:p>
        </p:txBody>
      </p:sp>
    </p:spTree>
    <p:extLst>
      <p:ext uri="{BB962C8B-B14F-4D97-AF65-F5344CB8AC3E}">
        <p14:creationId xmlns:p14="http://schemas.microsoft.com/office/powerpoint/2010/main" val="1709067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a:extLst>
              <a:ext uri="{FF2B5EF4-FFF2-40B4-BE49-F238E27FC236}">
                <a16:creationId xmlns:a16="http://schemas.microsoft.com/office/drawing/2014/main" id="{A46DE372-6F66-4010-BC01-890893512CC1}"/>
              </a:ext>
            </a:extLst>
          </p:cNvPr>
          <p:cNvGraphicFramePr>
            <a:graphicFrameLocks noGrp="1"/>
          </p:cNvGraphicFramePr>
          <p:nvPr>
            <p:extLst>
              <p:ext uri="{D42A27DB-BD31-4B8C-83A1-F6EECF244321}">
                <p14:modId xmlns:p14="http://schemas.microsoft.com/office/powerpoint/2010/main" val="1933357515"/>
              </p:ext>
            </p:extLst>
          </p:nvPr>
        </p:nvGraphicFramePr>
        <p:xfrm>
          <a:off x="357187" y="645775"/>
          <a:ext cx="11477625" cy="5671524"/>
        </p:xfrm>
        <a:graphic>
          <a:graphicData uri="http://schemas.openxmlformats.org/drawingml/2006/table">
            <a:tbl>
              <a:tblPr>
                <a:tableStyleId>{5C22544A-7EE6-4342-B048-85BDC9FD1C3A}</a:tableStyleId>
              </a:tblPr>
              <a:tblGrid>
                <a:gridCol w="1528850">
                  <a:extLst>
                    <a:ext uri="{9D8B030D-6E8A-4147-A177-3AD203B41FA5}">
                      <a16:colId xmlns:a16="http://schemas.microsoft.com/office/drawing/2014/main" val="2410070915"/>
                    </a:ext>
                  </a:extLst>
                </a:gridCol>
                <a:gridCol w="2653008">
                  <a:extLst>
                    <a:ext uri="{9D8B030D-6E8A-4147-A177-3AD203B41FA5}">
                      <a16:colId xmlns:a16="http://schemas.microsoft.com/office/drawing/2014/main" val="1950721594"/>
                    </a:ext>
                  </a:extLst>
                </a:gridCol>
                <a:gridCol w="1382710">
                  <a:extLst>
                    <a:ext uri="{9D8B030D-6E8A-4147-A177-3AD203B41FA5}">
                      <a16:colId xmlns:a16="http://schemas.microsoft.com/office/drawing/2014/main" val="3547893652"/>
                    </a:ext>
                  </a:extLst>
                </a:gridCol>
                <a:gridCol w="1427678">
                  <a:extLst>
                    <a:ext uri="{9D8B030D-6E8A-4147-A177-3AD203B41FA5}">
                      <a16:colId xmlns:a16="http://schemas.microsoft.com/office/drawing/2014/main" val="1713473564"/>
                    </a:ext>
                  </a:extLst>
                </a:gridCol>
                <a:gridCol w="2225827">
                  <a:extLst>
                    <a:ext uri="{9D8B030D-6E8A-4147-A177-3AD203B41FA5}">
                      <a16:colId xmlns:a16="http://schemas.microsoft.com/office/drawing/2014/main" val="464808471"/>
                    </a:ext>
                  </a:extLst>
                </a:gridCol>
                <a:gridCol w="2259552">
                  <a:extLst>
                    <a:ext uri="{9D8B030D-6E8A-4147-A177-3AD203B41FA5}">
                      <a16:colId xmlns:a16="http://schemas.microsoft.com/office/drawing/2014/main" val="3468989898"/>
                    </a:ext>
                  </a:extLst>
                </a:gridCol>
              </a:tblGrid>
              <a:tr h="312068">
                <a:tc>
                  <a:txBody>
                    <a:bodyPr/>
                    <a:lstStyle/>
                    <a:p>
                      <a:pPr algn="ctr" fontAlgn="ctr"/>
                      <a:r>
                        <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Metabolism</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00" b="1" i="0" u="none" strike="noStrike">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Enzyme</a:t>
                      </a:r>
                      <a:endPar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00" b="1" i="0" u="none" strike="noStrike" baseline="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Abbreviation</a:t>
                      </a:r>
                      <a:endPar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Gene ID</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00" b="1" i="0" u="none" strike="noStrike" kern="12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Forward (5→3)</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ctr"/>
                      <a:r>
                        <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Reverse (3</a:t>
                      </a:r>
                      <a:r>
                        <a:rPr lang="en-US" altLang="ko-KR" sz="1000" b="1" i="0" u="none" strike="noStrike" kern="1200" dirty="0">
                          <a:solidFill>
                            <a:srgbClr val="000000"/>
                          </a:solidFill>
                          <a:effectLst/>
                          <a:latin typeface="Palatino Linotype" panose="02040502050505030304" pitchFamily="18" charset="0"/>
                          <a:ea typeface="+mn-ea"/>
                          <a:cs typeface="Times New Roman" panose="02020603050405020304" pitchFamily="18" charset="0"/>
                        </a:rPr>
                        <a:t>→</a:t>
                      </a:r>
                      <a:r>
                        <a:rPr lang="en-US" sz="1000" b="1"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a:t>
                      </a:r>
                    </a:p>
                  </a:txBody>
                  <a:tcPr marL="0" marR="0" marT="0"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7461345"/>
                  </a:ext>
                </a:extLst>
              </a:tr>
              <a:tr h="217288">
                <a:tc>
                  <a:txBody>
                    <a:bodyPr/>
                    <a:lstStyle/>
                    <a:p>
                      <a:pPr algn="ctr" fontAlgn="ctr"/>
                      <a:endParaRPr lang="en-US" altLang="ko-KR" sz="1000" b="0"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altLang="ko-KR" sz="1000" b="0"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Oxygen evolving complex</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altLang="ko-KR" sz="1000" b="0" i="0" u="none" strike="noStrike">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OEC</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Os07g0544800</a:t>
                      </a:r>
                    </a:p>
                  </a:txBody>
                  <a:tcPr marL="0" marR="0" marT="0" marB="0" anchor="ctr">
                    <a:lnT w="19050" cap="flat" cmpd="sng" algn="ctr">
                      <a:solidFill>
                        <a:schemeClr val="tx1"/>
                      </a:solidFill>
                      <a:prstDash val="solid"/>
                      <a:round/>
                      <a:headEnd type="none" w="med" len="med"/>
                      <a:tailEnd type="none" w="med" len="med"/>
                    </a:lnT>
                    <a:noFill/>
                  </a:tcPr>
                </a:tc>
                <a:tc>
                  <a:txBody>
                    <a:bodyPr/>
                    <a:lstStyle/>
                    <a:p>
                      <a:pPr algn="l" rtl="0"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ATCATCAACCTCAAGCCGCT</a:t>
                      </a:r>
                    </a:p>
                  </a:txBody>
                  <a:tcPr marL="9525" marR="9525" marT="9525" marB="0" anchor="ctr">
                    <a:lnT w="19050" cap="flat" cmpd="sng" algn="ctr">
                      <a:solidFill>
                        <a:schemeClr val="tx1"/>
                      </a:solidFill>
                      <a:prstDash val="solid"/>
                      <a:round/>
                      <a:headEnd type="none" w="med" len="med"/>
                      <a:tailEnd type="none" w="med" len="med"/>
                    </a:lnT>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TTGAGGCCCTTCTTCTCGTC</a:t>
                      </a:r>
                    </a:p>
                  </a:txBody>
                  <a:tcPr marL="9525" marR="9525" marT="9525" marB="0" anchor="ctr">
                    <a:lnT w="190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54080124"/>
                  </a:ext>
                </a:extLst>
              </a:tr>
              <a:tr h="217288">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en-US" altLang="ko-KR" sz="1000" b="0" i="0" u="none" strike="noStrike" dirty="0">
                          <a:solidFill>
                            <a:srgbClr val="000000"/>
                          </a:solidFill>
                          <a:effectLst/>
                          <a:latin typeface="Palatino Linotype" panose="02040502050505030304" pitchFamily="18" charset="0"/>
                          <a:ea typeface="+mn-ea"/>
                          <a:cs typeface="Times New Roman" panose="02020603050405020304" pitchFamily="18" charset="0"/>
                        </a:rPr>
                        <a:t>Photosynthesis</a:t>
                      </a:r>
                    </a:p>
                  </a:txBody>
                  <a:tcPr marL="0" marR="0" marT="0" marB="0" anchor="ctr">
                    <a:noFill/>
                  </a:tcPr>
                </a:tc>
                <a:tc>
                  <a:txBody>
                    <a:bodyPr/>
                    <a:lstStyle/>
                    <a:p>
                      <a:pPr algn="ctr" fontAlgn="ctr"/>
                      <a:r>
                        <a:rPr lang="en-US" altLang="ko-KR" sz="1000" b="0"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Rubulose-1,5-bisphosphate</a:t>
                      </a:r>
                      <a:r>
                        <a:rPr lang="en-US" altLang="ko-KR" sz="1000" b="0" i="0" u="none" strike="noStrike" baseline="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carboxylase/oxygenase</a:t>
                      </a:r>
                      <a:endParaRPr lang="en-US" altLang="ko-KR" sz="1000" b="0" i="0" u="none" strike="noStrike"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ctr" fontAlgn="ctr"/>
                      <a:r>
                        <a:rPr lang="en-US" altLang="ko-KR" sz="1000" b="0" i="0" u="none" strike="noStrike">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Rubisco</a:t>
                      </a:r>
                    </a:p>
                  </a:txBody>
                  <a:tcPr marL="0" marR="0" marT="0" marB="0" anchor="ctr">
                    <a:noFill/>
                  </a:tcPr>
                </a:tc>
                <a:tc>
                  <a:txBody>
                    <a:bodyPr/>
                    <a:lstStyle/>
                    <a:p>
                      <a:pPr algn="ctr" fontAlgn="ctr"/>
                      <a:r>
                        <a:rPr lang="en-US" altLang="ko-KR" sz="1000" b="0" i="1" u="none" strike="noStrike" dirty="0">
                          <a:solidFill>
                            <a:schemeClr val="tx1"/>
                          </a:solidFill>
                          <a:effectLst/>
                          <a:latin typeface="Palatino Linotype" panose="02040502050505030304" pitchFamily="18" charset="0"/>
                          <a:ea typeface="+mn-ea"/>
                          <a:cs typeface="Times New Roman" panose="02020603050405020304" pitchFamily="18" charset="0"/>
                        </a:rPr>
                        <a:t>Os12g0274700</a:t>
                      </a:r>
                      <a:endParaRPr lang="en-US" altLang="ko-KR" sz="1000" b="0" i="1" u="none" strike="noStrike" dirty="0">
                        <a:solidFill>
                          <a:schemeClr val="tx1"/>
                        </a:solidFill>
                        <a:effectLst/>
                        <a:latin typeface="Palatino Linotype" panose="02040502050505030304" pitchFamily="18" charset="0"/>
                        <a:ea typeface="맑은 고딕" panose="020B0503020000020004" pitchFamily="50" charset="-127"/>
                        <a:cs typeface="Times New Roman" panose="02020603050405020304" pitchFamily="18" charset="0"/>
                      </a:endParaRP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CGGGGATGTGGTAGGATTGG</a:t>
                      </a:r>
                    </a:p>
                  </a:txBody>
                  <a:tcPr marL="0" marR="0" marT="0" marB="0" anchor="ctr">
                    <a:noFill/>
                  </a:tcPr>
                </a:tc>
                <a:tc>
                  <a:txBody>
                    <a:bodyPr/>
                    <a:lstStyle/>
                    <a:p>
                      <a:pPr marL="0" marR="0" lvl="0" indent="0" algn="l" defTabSz="914400" rtl="0" eaLnBrk="1" fontAlgn="ctr" latinLnBrk="1" hangingPunct="1">
                        <a:lnSpc>
                          <a:spcPct val="100000"/>
                        </a:lnSpc>
                        <a:spcBef>
                          <a:spcPts val="0"/>
                        </a:spcBef>
                        <a:spcAft>
                          <a:spcPts val="0"/>
                        </a:spcAft>
                        <a:buClrTx/>
                        <a:buSzTx/>
                        <a:buFontTx/>
                        <a:buNone/>
                        <a:tabLst/>
                        <a:defRPr/>
                      </a:pP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AGAGGAAGACGAGGACCACA</a:t>
                      </a:r>
                    </a:p>
                  </a:txBody>
                  <a:tcPr marL="0" marR="0" marT="0" marB="0" anchor="ctr">
                    <a:noFill/>
                  </a:tcPr>
                </a:tc>
                <a:extLst>
                  <a:ext uri="{0D108BD9-81ED-4DB2-BD59-A6C34878D82A}">
                    <a16:rowId xmlns:a16="http://schemas.microsoft.com/office/drawing/2014/main" val="2435094978"/>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Phosphoglycerate</a:t>
                      </a:r>
                      <a:r>
                        <a:rPr lang="en-US" altLang="ko-KR" sz="1000" u="none" strike="noStrike" kern="1200" baseline="0" dirty="0">
                          <a:solidFill>
                            <a:schemeClr val="dk1"/>
                          </a:solidFill>
                          <a:effectLst/>
                          <a:latin typeface="Palatino Linotype" panose="02040502050505030304" pitchFamily="18" charset="0"/>
                          <a:ea typeface="+mn-ea"/>
                          <a:cs typeface="Times New Roman" panose="02020603050405020304" pitchFamily="18" charset="0"/>
                        </a:rPr>
                        <a:t> kinase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PGK</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Os05g0496200</a:t>
                      </a:r>
                    </a:p>
                  </a:txBody>
                  <a:tcPr marL="0" marR="0" marT="0" marB="0" anchor="ctr">
                    <a:noFill/>
                  </a:tcPr>
                </a:tc>
                <a:tc>
                  <a:txBody>
                    <a:bodyPr/>
                    <a:lstStyle/>
                    <a:p>
                      <a:pPr marL="0" marR="0" lvl="0" indent="0" algn="l" defTabSz="914400" rtl="0" eaLnBrk="1" fontAlgn="ctr" latinLnBrk="1" hangingPunct="1">
                        <a:lnSpc>
                          <a:spcPct val="100000"/>
                        </a:lnSpc>
                        <a:spcBef>
                          <a:spcPts val="0"/>
                        </a:spcBef>
                        <a:spcAft>
                          <a:spcPts val="0"/>
                        </a:spcAft>
                        <a:buClrTx/>
                        <a:buSzTx/>
                        <a:buFontTx/>
                        <a:buNone/>
                        <a:tabLst/>
                        <a:defRPr/>
                      </a:pP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TGACCCAGAGTTTGCCAAGA</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GCAAAAGGAATCCTGCGACA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2906363385"/>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err="1">
                          <a:solidFill>
                            <a:schemeClr val="dk1"/>
                          </a:solidFill>
                          <a:effectLst/>
                          <a:latin typeface="Palatino Linotype" panose="02040502050505030304" pitchFamily="18" charset="0"/>
                          <a:ea typeface="+mn-ea"/>
                          <a:cs typeface="Times New Roman" panose="02020603050405020304" pitchFamily="18" charset="0"/>
                        </a:rPr>
                        <a:t>Phosphoribulokinase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PRK</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Os02g0698000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GCAGTGATTGAAGTTCTGCCA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TGCTTGATCCTTCGTCGAAGA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2722009008"/>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err="1">
                          <a:solidFill>
                            <a:schemeClr val="dk1"/>
                          </a:solidFill>
                          <a:effectLst/>
                          <a:latin typeface="Palatino Linotype" panose="02040502050505030304" pitchFamily="18" charset="0"/>
                          <a:ea typeface="+mn-ea"/>
                          <a:cs typeface="Times New Roman" panose="02020603050405020304" pitchFamily="18" charset="0"/>
                        </a:rPr>
                        <a:t>Phosphoglycolate</a:t>
                      </a:r>
                      <a:r>
                        <a:rPr lang="en-US" altLang="ko-KR" sz="1000" u="none" strike="noStrike" kern="1200" baseline="0" dirty="0">
                          <a:solidFill>
                            <a:schemeClr val="dk1"/>
                          </a:solidFill>
                          <a:effectLst/>
                          <a:latin typeface="Palatino Linotype" panose="02040502050505030304" pitchFamily="18" charset="0"/>
                          <a:ea typeface="+mn-ea"/>
                          <a:cs typeface="Times New Roman" panose="02020603050405020304" pitchFamily="18" charset="0"/>
                        </a:rPr>
                        <a:t> phosphatase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PGLP</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Os04g0490800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AGGTGGATTGGTCTCCGTTT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TCGCAATCGAATATGAACGTCT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890698930"/>
                  </a:ext>
                </a:extLst>
              </a:tr>
              <a:tr h="217288">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Photoresipiration</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Glycolate oxidase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GOX</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Os07g0616500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TGGATGTGAACAGGAACGAA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GGCCGACCCGTTAAAACATT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3869734411"/>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Glutamate </a:t>
                      </a:r>
                      <a:r>
                        <a:rPr lang="en-US" altLang="ko-KR" sz="1000" u="none" strike="noStrike" kern="1200" dirty="0" err="1">
                          <a:solidFill>
                            <a:schemeClr val="dk1"/>
                          </a:solidFill>
                          <a:effectLst/>
                          <a:latin typeface="Palatino Linotype" panose="02040502050505030304" pitchFamily="18" charset="0"/>
                          <a:ea typeface="+mn-ea"/>
                          <a:cs typeface="Times New Roman" panose="02020603050405020304" pitchFamily="18" charset="0"/>
                        </a:rPr>
                        <a:t>glyoxlate</a:t>
                      </a: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 aminotransferase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GGAT</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Os07g0108350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CCGACGTTGGTGAAGATGAT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TACGAGGAGCTGAACGAGAA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195551904"/>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Glycine decarboxylase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GDC</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Os06g0611900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TAAGAGCGGCTGTGTGGTTT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AGCCGCCAAGTTATTGTGGA</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1090644816"/>
                  </a:ext>
                </a:extLst>
              </a:tr>
              <a:tr h="217288">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 synthesis</a:t>
                      </a: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 synthase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SS</a:t>
                      </a: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Os06g0194900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CCGTCCATGTCCAAGTCCAT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CAGGAAGTTCAGCAAGGGGT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1348919864"/>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 phosphatase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SPP</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Os01g0376700</a:t>
                      </a: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CGAGGCGAAGCGCTTTTATT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tc>
                  <a:txBody>
                    <a:bodyPr/>
                    <a:lstStyle/>
                    <a:p>
                      <a:pPr algn="l" fontAlgn="ctr"/>
                      <a:r>
                        <a:rPr lang="en-US" altLang="ko-KR"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ACTGAACCGAACAAGCACCT</a:t>
                      </a:r>
                      <a:endPar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endParaRPr>
                    </a:p>
                  </a:txBody>
                  <a:tcPr marL="0" marR="0" marT="0" marB="0" anchor="ctr">
                    <a:noFill/>
                  </a:tcPr>
                </a:tc>
                <a:extLst>
                  <a:ext uri="{0D108BD9-81ED-4DB2-BD59-A6C34878D82A}">
                    <a16:rowId xmlns:a16="http://schemas.microsoft.com/office/drawing/2014/main" val="223942525"/>
                  </a:ext>
                </a:extLst>
              </a:tr>
              <a:tr h="217288">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 transporter</a:t>
                      </a: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a:t>
                      </a:r>
                      <a:r>
                        <a:rPr lang="en-US" altLang="ko-KR" sz="1000" u="none" strike="noStrike" kern="1200" baseline="0" dirty="0">
                          <a:solidFill>
                            <a:schemeClr val="dk1"/>
                          </a:solidFill>
                          <a:effectLst/>
                          <a:latin typeface="Palatino Linotype" panose="02040502050505030304" pitchFamily="18" charset="0"/>
                          <a:ea typeface="+mn-ea"/>
                          <a:cs typeface="Times New Roman" panose="02020603050405020304" pitchFamily="18" charset="0"/>
                        </a:rPr>
                        <a:t> transporter 1</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SUT1</a:t>
                      </a: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Os03g0170900</a:t>
                      </a: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GCCAAGGAAGTTCCATTCAA</a:t>
                      </a:r>
                    </a:p>
                  </a:txBody>
                  <a:tcPr marL="9525" marR="9525" marT="9525"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CCAGGTAAGGCCAGTCACAA</a:t>
                      </a:r>
                    </a:p>
                  </a:txBody>
                  <a:tcPr marL="9525" marR="9525" marT="9525" marB="0" anchor="ctr">
                    <a:noFill/>
                  </a:tcPr>
                </a:tc>
                <a:extLst>
                  <a:ext uri="{0D108BD9-81ED-4DB2-BD59-A6C34878D82A}">
                    <a16:rowId xmlns:a16="http://schemas.microsoft.com/office/drawing/2014/main" val="1522089704"/>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Sucrose transporter 2</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SUT2</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Os12g0641400</a:t>
                      </a: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GTTCTCACCGTCGGATTCTC</a:t>
                      </a:r>
                    </a:p>
                  </a:txBody>
                  <a:tcPr marL="9525" marR="9525" marT="9525"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GGTCCCTGTGTAGCGTTGTT</a:t>
                      </a:r>
                    </a:p>
                  </a:txBody>
                  <a:tcPr marL="9525" marR="9525" marT="9525" marB="0" anchor="ctr">
                    <a:noFill/>
                  </a:tcPr>
                </a:tc>
                <a:extLst>
                  <a:ext uri="{0D108BD9-81ED-4DB2-BD59-A6C34878D82A}">
                    <a16:rowId xmlns:a16="http://schemas.microsoft.com/office/drawing/2014/main" val="1145677266"/>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ADP-glucose</a:t>
                      </a:r>
                      <a:r>
                        <a:rPr lang="en-US" altLang="ko-KR" sz="1000" u="none" strike="noStrike" kern="1200" baseline="0" dirty="0">
                          <a:solidFill>
                            <a:schemeClr val="dk1"/>
                          </a:solidFill>
                          <a:effectLst/>
                          <a:latin typeface="Palatino Linotype" panose="02040502050505030304" pitchFamily="18" charset="0"/>
                          <a:ea typeface="+mn-ea"/>
                          <a:cs typeface="Times New Roman" panose="02020603050405020304" pitchFamily="18" charset="0"/>
                        </a:rPr>
                        <a:t> </a:t>
                      </a:r>
                      <a:r>
                        <a:rPr lang="en-US" altLang="ko-KR" sz="1000" u="none" strike="noStrike" kern="1200" baseline="0" dirty="0" err="1">
                          <a:solidFill>
                            <a:schemeClr val="dk1"/>
                          </a:solidFill>
                          <a:effectLst/>
                          <a:latin typeface="Palatino Linotype" panose="02040502050505030304" pitchFamily="18" charset="0"/>
                          <a:ea typeface="+mn-ea"/>
                          <a:cs typeface="Times New Roman" panose="02020603050405020304" pitchFamily="18" charset="0"/>
                        </a:rPr>
                        <a:t>pyrophosphorylase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AGPase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Os08g0345800</a:t>
                      </a: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GGGTGCCAACTACAGGCTTA</a:t>
                      </a:r>
                    </a:p>
                  </a:txBody>
                  <a:tcPr marL="9525" marR="9525" marT="9525"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GGACTTCAACGAACCCTTCA</a:t>
                      </a:r>
                    </a:p>
                  </a:txBody>
                  <a:tcPr marL="9525" marR="9525" marT="9525" marB="0" anchor="ctr">
                    <a:noFill/>
                  </a:tcPr>
                </a:tc>
                <a:extLst>
                  <a:ext uri="{0D108BD9-81ED-4DB2-BD59-A6C34878D82A}">
                    <a16:rowId xmlns:a16="http://schemas.microsoft.com/office/drawing/2014/main" val="2195906702"/>
                  </a:ext>
                </a:extLst>
              </a:tr>
              <a:tr h="217288">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Starch synthesis</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Soluble</a:t>
                      </a:r>
                      <a:r>
                        <a:rPr lang="en-US" altLang="ko-KR" sz="1000" u="none" strike="noStrike" kern="1200" baseline="0">
                          <a:solidFill>
                            <a:schemeClr val="dk1"/>
                          </a:solidFill>
                          <a:effectLst/>
                          <a:latin typeface="Palatino Linotype" panose="02040502050505030304" pitchFamily="18" charset="0"/>
                          <a:ea typeface="+mn-ea"/>
                          <a:cs typeface="Times New Roman" panose="02020603050405020304" pitchFamily="18" charset="0"/>
                        </a:rPr>
                        <a:t> starch synthase</a:t>
                      </a:r>
                      <a:endPar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SSIIb</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Os02g0744700</a:t>
                      </a: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GGAGAGGTTGTGAGCAGAGC</a:t>
                      </a:r>
                    </a:p>
                  </a:txBody>
                  <a:tcPr marL="9525" marR="9525" marT="9525"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AGCATCAGCCTTAGCTTCCA</a:t>
                      </a:r>
                    </a:p>
                  </a:txBody>
                  <a:tcPr marL="9525" marR="9525" marT="9525" marB="0" anchor="ctr">
                    <a:noFill/>
                  </a:tcPr>
                </a:tc>
                <a:extLst>
                  <a:ext uri="{0D108BD9-81ED-4DB2-BD59-A6C34878D82A}">
                    <a16:rowId xmlns:a16="http://schemas.microsoft.com/office/drawing/2014/main" val="1116729192"/>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Starch branching enzyme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BEIIa</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Os04g0409200</a:t>
                      </a:r>
                    </a:p>
                  </a:txBody>
                  <a:tcPr marL="0" marR="0" marT="0"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GGCAGAAGCAAGCATAAAGG</a:t>
                      </a:r>
                    </a:p>
                  </a:txBody>
                  <a:tcPr marL="9525" marR="9525" marT="9525" marB="0" anchor="ctr">
                    <a:noFill/>
                  </a:tcPr>
                </a:tc>
                <a:tc>
                  <a:txBody>
                    <a:bodyPr/>
                    <a:lstStyle/>
                    <a:p>
                      <a:pPr algn="l" fontAlgn="ctr"/>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TCCTGGTGGTGGGATAACTC</a:t>
                      </a:r>
                    </a:p>
                  </a:txBody>
                  <a:tcPr marL="9525" marR="9525" marT="9525" marB="0" anchor="ctr">
                    <a:noFill/>
                  </a:tcPr>
                </a:tc>
                <a:extLst>
                  <a:ext uri="{0D108BD9-81ED-4DB2-BD59-A6C34878D82A}">
                    <a16:rowId xmlns:a16="http://schemas.microsoft.com/office/drawing/2014/main" val="3537188013"/>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kern="1200">
                          <a:solidFill>
                            <a:schemeClr val="dk1"/>
                          </a:solidFill>
                          <a:effectLst/>
                          <a:latin typeface="Palatino Linotype" panose="02040502050505030304" pitchFamily="18" charset="0"/>
                          <a:ea typeface="+mn-ea"/>
                          <a:cs typeface="+mn-cs"/>
                        </a:rPr>
                        <a:t>Cellulose-synthase-like C</a:t>
                      </a:r>
                      <a:r>
                        <a:rPr lang="en-US" altLang="ko-KR" sz="1800" kern="1200">
                          <a:solidFill>
                            <a:schemeClr val="dk1"/>
                          </a:solidFill>
                          <a:effectLst/>
                          <a:latin typeface="+mn-lt"/>
                          <a:ea typeface="+mn-ea"/>
                          <a:cs typeface="+mn-cs"/>
                        </a:rPr>
                        <a:t> </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err="1">
                          <a:solidFill>
                            <a:schemeClr val="dk1"/>
                          </a:solidFill>
                          <a:effectLst/>
                          <a:latin typeface="Palatino Linotype" panose="02040502050505030304" pitchFamily="18" charset="0"/>
                          <a:ea typeface="+mn-ea"/>
                          <a:cs typeface="Times New Roman" panose="02020603050405020304" pitchFamily="18" charset="0"/>
                        </a:rPr>
                        <a:t>CslC</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Os09g0428000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CCATCAGGGTGTGAACATTG</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TCAGGATTCCCCTCAAAATG</a:t>
                      </a:r>
                    </a:p>
                  </a:txBody>
                  <a:tcPr marL="8390" marR="8390" marT="8390" marB="0" anchor="ctr">
                    <a:noFill/>
                  </a:tcPr>
                </a:tc>
                <a:extLst>
                  <a:ext uri="{0D108BD9-81ED-4DB2-BD59-A6C34878D82A}">
                    <a16:rowId xmlns:a16="http://schemas.microsoft.com/office/drawing/2014/main" val="1954800634"/>
                  </a:ext>
                </a:extLst>
              </a:tr>
              <a:tr h="217288">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Primary cell wall </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Endoglucanase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Endoglucanase</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Os06g0247900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AGCATAGCGGAGGTGAAGAG</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TACTTGACGTCCCAGCTGAA</a:t>
                      </a:r>
                    </a:p>
                  </a:txBody>
                  <a:tcPr marL="8390" marR="8390" marT="8390" marB="0" anchor="ctr">
                    <a:noFill/>
                  </a:tcPr>
                </a:tc>
                <a:extLst>
                  <a:ext uri="{0D108BD9-81ED-4DB2-BD59-A6C34878D82A}">
                    <a16:rowId xmlns:a16="http://schemas.microsoft.com/office/drawing/2014/main" val="3727911035"/>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Endotransglucosylase/hydrolase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XTH</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Os10g0577500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GAGCTGGACTTCGAGCTGTT</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TGGCGTCGATGTAGAAGATG</a:t>
                      </a:r>
                    </a:p>
                  </a:txBody>
                  <a:tcPr marL="8390" marR="8390" marT="8390" marB="0" anchor="ctr">
                    <a:noFill/>
                  </a:tcPr>
                </a:tc>
                <a:extLst>
                  <a:ext uri="{0D108BD9-81ED-4DB2-BD59-A6C34878D82A}">
                    <a16:rowId xmlns:a16="http://schemas.microsoft.com/office/drawing/2014/main" val="3117656023"/>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Glycosyltransferase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GT43A</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Os05g0123100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ACTTGAATCCTGCTGGTGCT</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AGCTTGGTCCTGTCTTCCAA</a:t>
                      </a:r>
                    </a:p>
                  </a:txBody>
                  <a:tcPr marL="8390" marR="8390" marT="8390" marB="0" anchor="ctr">
                    <a:noFill/>
                  </a:tcPr>
                </a:tc>
                <a:extLst>
                  <a:ext uri="{0D108BD9-81ED-4DB2-BD59-A6C34878D82A}">
                    <a16:rowId xmlns:a16="http://schemas.microsoft.com/office/drawing/2014/main" val="2205047387"/>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Glycosyltransferase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GT8</a:t>
                      </a:r>
                    </a:p>
                  </a:txBody>
                  <a:tcPr marL="0" marR="0" marT="0" marB="0" anchor="ctr">
                    <a:noFill/>
                  </a:tcPr>
                </a:tc>
                <a:tc>
                  <a:txBody>
                    <a:bodyPr/>
                    <a:lstStyle/>
                    <a:p>
                      <a:pPr algn="ctr" fontAlgn="ctr"/>
                      <a:r>
                        <a:rPr lang="en-US" sz="1000" b="0" i="1" u="none" strike="noStrike">
                          <a:solidFill>
                            <a:schemeClr val="tx1"/>
                          </a:solidFill>
                          <a:effectLst/>
                          <a:latin typeface="Palatino Linotype" panose="02040502050505030304" pitchFamily="18" charset="0"/>
                          <a:ea typeface="맑은 고딕" panose="020B0503020000020004" pitchFamily="50" charset="-127"/>
                        </a:rPr>
                        <a:t>Os03g0678800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CCAACTTCACGGCCTACTTC</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CTCCATCCACTCCTCGATCT</a:t>
                      </a:r>
                    </a:p>
                  </a:txBody>
                  <a:tcPr marL="8390" marR="8390" marT="8390" marB="0" anchor="ctr">
                    <a:noFill/>
                  </a:tcPr>
                </a:tc>
                <a:extLst>
                  <a:ext uri="{0D108BD9-81ED-4DB2-BD59-A6C34878D82A}">
                    <a16:rowId xmlns:a16="http://schemas.microsoft.com/office/drawing/2014/main" val="52856238"/>
                  </a:ext>
                </a:extLst>
              </a:tr>
              <a:tr h="217288">
                <a:tc>
                  <a:txBody>
                    <a:bodyPr/>
                    <a:lstStyle/>
                    <a:p>
                      <a:pPr algn="ctr" fontAlgn="ctr"/>
                      <a:endPar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Fatty </a:t>
                      </a: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acyl reductase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FAR</a:t>
                      </a: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Os09g0567500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CTCGCCAAGGACCTTAACAT</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TACGCTGTGGAGACATGGAG</a:t>
                      </a:r>
                    </a:p>
                  </a:txBody>
                  <a:tcPr marL="8390" marR="8390" marT="8390" marB="0" anchor="ctr">
                    <a:noFill/>
                  </a:tcPr>
                </a:tc>
                <a:extLst>
                  <a:ext uri="{0D108BD9-81ED-4DB2-BD59-A6C34878D82A}">
                    <a16:rowId xmlns:a16="http://schemas.microsoft.com/office/drawing/2014/main" val="3299761087"/>
                  </a:ext>
                </a:extLst>
              </a:tr>
              <a:tr h="217288">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Secondary cell wall</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Glycerol-3-P acyltransferase</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GPAT</a:t>
                      </a: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Os11g0679700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CTTCTCCTCACGTGTCACCA</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CTTCTCCTCACGTGTCACCA</a:t>
                      </a:r>
                    </a:p>
                  </a:txBody>
                  <a:tcPr marL="8390" marR="8390" marT="8390" marB="0" anchor="ctr">
                    <a:noFill/>
                  </a:tcPr>
                </a:tc>
                <a:extLst>
                  <a:ext uri="{0D108BD9-81ED-4DB2-BD59-A6C34878D82A}">
                    <a16:rowId xmlns:a16="http://schemas.microsoft.com/office/drawing/2014/main" val="2490153043"/>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noFill/>
                  </a:tcPr>
                </a:tc>
                <a:tc>
                  <a:txBody>
                    <a:bodyPr/>
                    <a:lstStyle/>
                    <a:p>
                      <a:pPr algn="ctr" fontAlgn="ctr"/>
                      <a:r>
                        <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rPr>
                        <a:t>BAHD acyltransferase</a:t>
                      </a:r>
                    </a:p>
                  </a:txBody>
                  <a:tcPr marL="0" marR="0" marT="0" marB="0" anchor="ctr">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BAHD</a:t>
                      </a:r>
                    </a:p>
                  </a:txBody>
                  <a:tcPr marL="0" marR="0" marT="0" marB="0" anchor="ctr">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Os08g0562500</a:t>
                      </a:r>
                    </a:p>
                  </a:txBody>
                  <a:tcPr marL="0" marR="0" marT="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CCTACTTCGGCAACCTCATC</a:t>
                      </a:r>
                    </a:p>
                  </a:txBody>
                  <a:tcPr marL="8390" marR="8390" marT="8390" marB="0" anchor="ctr">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TCGCTGTAGTGGAACAGCTT</a:t>
                      </a:r>
                    </a:p>
                  </a:txBody>
                  <a:tcPr marL="8390" marR="8390" marT="8390" marB="0" anchor="ctr">
                    <a:noFill/>
                  </a:tcPr>
                </a:tc>
                <a:extLst>
                  <a:ext uri="{0D108BD9-81ED-4DB2-BD59-A6C34878D82A}">
                    <a16:rowId xmlns:a16="http://schemas.microsoft.com/office/drawing/2014/main" val="3626050983"/>
                  </a:ext>
                </a:extLst>
              </a:tr>
              <a:tr h="217288">
                <a:tc>
                  <a:txBody>
                    <a:bodyPr/>
                    <a:lstStyle/>
                    <a:p>
                      <a:pPr algn="ctr" fontAlgn="ct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lnB w="19050" cap="flat" cmpd="sng" algn="ctr">
                      <a:solidFill>
                        <a:schemeClr val="tx1"/>
                      </a:solidFill>
                      <a:prstDash val="solid"/>
                      <a:round/>
                      <a:headEnd type="none" w="med" len="med"/>
                      <a:tailEnd type="none" w="med" len="med"/>
                    </a:lnB>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ATP-binding cassette transporter</a:t>
                      </a:r>
                      <a:endParaRPr lang="en-US" altLang="ko-KR" sz="1000" u="none" strike="noStrike" kern="1200" dirty="0">
                        <a:solidFill>
                          <a:schemeClr val="dk1"/>
                        </a:solidFill>
                        <a:effectLst/>
                        <a:latin typeface="Palatino Linotype" panose="02040502050505030304" pitchFamily="18" charset="0"/>
                        <a:ea typeface="+mn-ea"/>
                        <a:cs typeface="Times New Roman" panose="02020603050405020304" pitchFamily="18" charset="0"/>
                      </a:endParaRPr>
                    </a:p>
                  </a:txBody>
                  <a:tcPr marL="0" marR="0" marT="0" marB="0" anchor="ctr">
                    <a:lnB w="19050" cap="flat" cmpd="sng" algn="ctr">
                      <a:solidFill>
                        <a:schemeClr val="tx1"/>
                      </a:solidFill>
                      <a:prstDash val="solid"/>
                      <a:round/>
                      <a:headEnd type="none" w="med" len="med"/>
                      <a:tailEnd type="none" w="med" len="med"/>
                    </a:lnB>
                    <a:noFill/>
                  </a:tcPr>
                </a:tc>
                <a:tc>
                  <a:txBody>
                    <a:bodyPr/>
                    <a:lstStyle/>
                    <a:p>
                      <a:pPr algn="ctr" fontAlgn="ctr"/>
                      <a:r>
                        <a:rPr lang="en-US" altLang="ko-KR" sz="1000" u="none" strike="noStrike" kern="1200">
                          <a:solidFill>
                            <a:schemeClr val="dk1"/>
                          </a:solidFill>
                          <a:effectLst/>
                          <a:latin typeface="Palatino Linotype" panose="02040502050505030304" pitchFamily="18" charset="0"/>
                          <a:ea typeface="+mn-ea"/>
                          <a:cs typeface="Times New Roman" panose="02020603050405020304" pitchFamily="18" charset="0"/>
                        </a:rPr>
                        <a:t>ABC</a:t>
                      </a:r>
                    </a:p>
                  </a:txBody>
                  <a:tcPr marL="0" marR="0" marT="0" marB="0" anchor="ctr">
                    <a:lnB w="19050" cap="flat" cmpd="sng" algn="ctr">
                      <a:solidFill>
                        <a:schemeClr val="tx1"/>
                      </a:solidFill>
                      <a:prstDash val="solid"/>
                      <a:round/>
                      <a:headEnd type="none" w="med" len="med"/>
                      <a:tailEnd type="none" w="med" len="med"/>
                    </a:lnB>
                    <a:noFill/>
                  </a:tcPr>
                </a:tc>
                <a:tc>
                  <a:txBody>
                    <a:bodyPr/>
                    <a:lstStyle/>
                    <a:p>
                      <a:pPr algn="ctr" fontAlgn="ctr"/>
                      <a:r>
                        <a:rPr lang="en-US" sz="1000" b="0" i="1" u="none" strike="noStrike" dirty="0">
                          <a:solidFill>
                            <a:schemeClr val="tx1"/>
                          </a:solidFill>
                          <a:effectLst/>
                          <a:latin typeface="Palatino Linotype" panose="02040502050505030304" pitchFamily="18" charset="0"/>
                          <a:ea typeface="맑은 고딕" panose="020B0503020000020004" pitchFamily="50" charset="-127"/>
                        </a:rPr>
                        <a:t>Os03g0281900</a:t>
                      </a:r>
                    </a:p>
                  </a:txBody>
                  <a:tcPr marL="0" marR="0" marT="0" marB="0" anchor="ctr">
                    <a:lnB w="19050" cap="flat" cmpd="sng" algn="ctr">
                      <a:solidFill>
                        <a:schemeClr val="tx1"/>
                      </a:solidFill>
                      <a:prstDash val="solid"/>
                      <a:round/>
                      <a:headEnd type="none" w="med" len="med"/>
                      <a:tailEnd type="none" w="med" len="med"/>
                    </a:lnB>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GCGTGAACGGGTTCTTCTAC</a:t>
                      </a:r>
                    </a:p>
                  </a:txBody>
                  <a:tcPr marL="8390" marR="8390" marT="8390" marB="0" anchor="ctr">
                    <a:lnB w="19050" cap="flat" cmpd="sng" algn="ctr">
                      <a:solidFill>
                        <a:schemeClr val="tx1"/>
                      </a:solidFill>
                      <a:prstDash val="solid"/>
                      <a:round/>
                      <a:headEnd type="none" w="med" len="med"/>
                      <a:tailEnd type="none" w="med" len="med"/>
                    </a:lnB>
                    <a:noFill/>
                  </a:tcPr>
                </a:tc>
                <a:tc>
                  <a:txBody>
                    <a:bodyPr/>
                    <a:lstStyle/>
                    <a:p>
                      <a:pPr algn="l" fontAlgn="b"/>
                      <a:r>
                        <a:rPr lang="en-US" sz="1000" b="0" i="0" u="none" strike="noStrike" kern="1200" dirty="0">
                          <a:solidFill>
                            <a:schemeClr val="tx1"/>
                          </a:solidFill>
                          <a:effectLst/>
                          <a:latin typeface="Palatino Linotype" panose="02040502050505030304" pitchFamily="18" charset="0"/>
                          <a:ea typeface="맑은 고딕" panose="020B0503020000020004" pitchFamily="50" charset="-127"/>
                          <a:cs typeface="+mn-cs"/>
                        </a:rPr>
                        <a:t>CCGCTGAAGAGGAGGAAGTA</a:t>
                      </a:r>
                    </a:p>
                  </a:txBody>
                  <a:tcPr marL="8390" marR="8390" marT="8390" marB="0" anchor="ctr">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2732973"/>
                  </a:ext>
                </a:extLst>
              </a:tr>
            </a:tbl>
          </a:graphicData>
        </a:graphic>
      </p:graphicFrame>
      <p:cxnSp>
        <p:nvCxnSpPr>
          <p:cNvPr id="4" name="직선 연결선 3">
            <a:extLst>
              <a:ext uri="{FF2B5EF4-FFF2-40B4-BE49-F238E27FC236}">
                <a16:creationId xmlns:a16="http://schemas.microsoft.com/office/drawing/2014/main" id="{D3901793-CF0C-468F-83B6-3D51E4F8D198}"/>
              </a:ext>
            </a:extLst>
          </p:cNvPr>
          <p:cNvCxnSpPr/>
          <p:nvPr/>
        </p:nvCxnSpPr>
        <p:spPr>
          <a:xfrm>
            <a:off x="357187" y="1920897"/>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5" name="직선 연결선 4">
            <a:extLst>
              <a:ext uri="{FF2B5EF4-FFF2-40B4-BE49-F238E27FC236}">
                <a16:creationId xmlns:a16="http://schemas.microsoft.com/office/drawing/2014/main" id="{AC11D081-C812-43C6-9FAC-3BBBDCBC37B8}"/>
              </a:ext>
            </a:extLst>
          </p:cNvPr>
          <p:cNvCxnSpPr/>
          <p:nvPr/>
        </p:nvCxnSpPr>
        <p:spPr>
          <a:xfrm>
            <a:off x="364865" y="2803503"/>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6" name="직선 연결선 5">
            <a:extLst>
              <a:ext uri="{FF2B5EF4-FFF2-40B4-BE49-F238E27FC236}">
                <a16:creationId xmlns:a16="http://schemas.microsoft.com/office/drawing/2014/main" id="{78CE58DD-326C-4E47-BD1D-03D2799D64B1}"/>
              </a:ext>
            </a:extLst>
          </p:cNvPr>
          <p:cNvCxnSpPr/>
          <p:nvPr/>
        </p:nvCxnSpPr>
        <p:spPr>
          <a:xfrm>
            <a:off x="364865" y="3232196"/>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7" name="직선 연결선 6">
            <a:extLst>
              <a:ext uri="{FF2B5EF4-FFF2-40B4-BE49-F238E27FC236}">
                <a16:creationId xmlns:a16="http://schemas.microsoft.com/office/drawing/2014/main" id="{A54F364C-4CD9-4CD6-8C72-CC3986E88FDA}"/>
              </a:ext>
            </a:extLst>
          </p:cNvPr>
          <p:cNvCxnSpPr/>
          <p:nvPr/>
        </p:nvCxnSpPr>
        <p:spPr>
          <a:xfrm>
            <a:off x="372541" y="3674039"/>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8" name="직선 연결선 7">
            <a:extLst>
              <a:ext uri="{FF2B5EF4-FFF2-40B4-BE49-F238E27FC236}">
                <a16:creationId xmlns:a16="http://schemas.microsoft.com/office/drawing/2014/main" id="{185ECC58-F44F-4116-99A0-7C0F50B6ADD9}"/>
              </a:ext>
            </a:extLst>
          </p:cNvPr>
          <p:cNvCxnSpPr/>
          <p:nvPr/>
        </p:nvCxnSpPr>
        <p:spPr>
          <a:xfrm>
            <a:off x="372541" y="4306664"/>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9" name="직선 연결선 8">
            <a:extLst>
              <a:ext uri="{FF2B5EF4-FFF2-40B4-BE49-F238E27FC236}">
                <a16:creationId xmlns:a16="http://schemas.microsoft.com/office/drawing/2014/main" id="{178DEEEF-E8BD-40F1-8C6F-34685F107BFF}"/>
              </a:ext>
            </a:extLst>
          </p:cNvPr>
          <p:cNvCxnSpPr/>
          <p:nvPr/>
        </p:nvCxnSpPr>
        <p:spPr>
          <a:xfrm>
            <a:off x="380219" y="5406362"/>
            <a:ext cx="11477625" cy="0"/>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C8B63807-23EC-4D1E-A4A2-DEA92210444E}"/>
              </a:ext>
            </a:extLst>
          </p:cNvPr>
          <p:cNvSpPr txBox="1"/>
          <p:nvPr/>
        </p:nvSpPr>
        <p:spPr>
          <a:xfrm>
            <a:off x="288428" y="263702"/>
            <a:ext cx="11477625" cy="276999"/>
          </a:xfrm>
          <a:prstGeom prst="rect">
            <a:avLst/>
          </a:prstGeom>
          <a:noFill/>
        </p:spPr>
        <p:txBody>
          <a:bodyPr wrap="square" rtlCol="0">
            <a:spAutoFit/>
          </a:bodyPr>
          <a:lstStyle/>
          <a:p>
            <a:r>
              <a:rPr lang="en-US" altLang="ko-KR" sz="1200" dirty="0">
                <a:latin typeface="Palatino Linotype" panose="02040502050505030304" pitchFamily="18" charset="0"/>
              </a:rPr>
              <a:t>Table S2. Selected enzymes for this study and primer sequences used for </a:t>
            </a:r>
            <a:r>
              <a:rPr lang="en-US" altLang="ko-KR" sz="1200" dirty="0" err="1">
                <a:latin typeface="Palatino Linotype" panose="02040502050505030304" pitchFamily="18" charset="0"/>
              </a:rPr>
              <a:t>qRT</a:t>
            </a:r>
            <a:r>
              <a:rPr lang="en-US" altLang="ko-KR" sz="1200" dirty="0">
                <a:latin typeface="Palatino Linotype" panose="02040502050505030304" pitchFamily="18" charset="0"/>
              </a:rPr>
              <a:t>-PCR</a:t>
            </a:r>
            <a:endParaRPr lang="ko-KR" altLang="en-US" sz="1200" dirty="0">
              <a:latin typeface="Palatino Linotype" panose="02040502050505030304" pitchFamily="18" charset="0"/>
            </a:endParaRPr>
          </a:p>
        </p:txBody>
      </p:sp>
    </p:spTree>
    <p:extLst>
      <p:ext uri="{BB962C8B-B14F-4D97-AF65-F5344CB8AC3E}">
        <p14:creationId xmlns:p14="http://schemas.microsoft.com/office/powerpoint/2010/main" val="364111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2EFFCE6-33F0-4E9A-ABC5-64483F7FBC2B}"/>
              </a:ext>
            </a:extLst>
          </p:cNvPr>
          <p:cNvSpPr txBox="1"/>
          <p:nvPr/>
        </p:nvSpPr>
        <p:spPr>
          <a:xfrm>
            <a:off x="473002" y="495352"/>
            <a:ext cx="11477625" cy="276999"/>
          </a:xfrm>
          <a:prstGeom prst="rect">
            <a:avLst/>
          </a:prstGeom>
          <a:noFill/>
        </p:spPr>
        <p:txBody>
          <a:bodyPr wrap="square" rtlCol="0">
            <a:spAutoFit/>
          </a:bodyPr>
          <a:lstStyle/>
          <a:p>
            <a:r>
              <a:rPr lang="en-US" altLang="ko-KR" sz="1200" dirty="0">
                <a:latin typeface="Palatino Linotype" panose="02040502050505030304" pitchFamily="18" charset="0"/>
              </a:rPr>
              <a:t>Table S3. Classification by continent and genome on growth features of rice species at tillering stage</a:t>
            </a:r>
            <a:endParaRPr lang="ko-KR" altLang="en-US" sz="1200" dirty="0">
              <a:latin typeface="Palatino Linotype" panose="02040502050505030304" pitchFamily="18" charset="0"/>
            </a:endParaRPr>
          </a:p>
        </p:txBody>
      </p:sp>
      <p:graphicFrame>
        <p:nvGraphicFramePr>
          <p:cNvPr id="4" name="표 3">
            <a:extLst>
              <a:ext uri="{FF2B5EF4-FFF2-40B4-BE49-F238E27FC236}">
                <a16:creationId xmlns:a16="http://schemas.microsoft.com/office/drawing/2014/main" id="{19DA80F3-8DED-4E17-8E5F-480921453104}"/>
              </a:ext>
            </a:extLst>
          </p:cNvPr>
          <p:cNvGraphicFramePr>
            <a:graphicFrameLocks noGrp="1"/>
          </p:cNvGraphicFramePr>
          <p:nvPr>
            <p:extLst>
              <p:ext uri="{D42A27DB-BD31-4B8C-83A1-F6EECF244321}">
                <p14:modId xmlns:p14="http://schemas.microsoft.com/office/powerpoint/2010/main" val="1799964050"/>
              </p:ext>
            </p:extLst>
          </p:nvPr>
        </p:nvGraphicFramePr>
        <p:xfrm>
          <a:off x="473002" y="937163"/>
          <a:ext cx="10276130" cy="2661230"/>
        </p:xfrm>
        <a:graphic>
          <a:graphicData uri="http://schemas.openxmlformats.org/drawingml/2006/table">
            <a:tbl>
              <a:tblPr firstRow="1" firstCol="1" bandRow="1"/>
              <a:tblGrid>
                <a:gridCol w="1154514">
                  <a:extLst>
                    <a:ext uri="{9D8B030D-6E8A-4147-A177-3AD203B41FA5}">
                      <a16:colId xmlns:a16="http://schemas.microsoft.com/office/drawing/2014/main" val="1398392076"/>
                    </a:ext>
                  </a:extLst>
                </a:gridCol>
                <a:gridCol w="1120470">
                  <a:extLst>
                    <a:ext uri="{9D8B030D-6E8A-4147-A177-3AD203B41FA5}">
                      <a16:colId xmlns:a16="http://schemas.microsoft.com/office/drawing/2014/main" val="174669127"/>
                    </a:ext>
                  </a:extLst>
                </a:gridCol>
                <a:gridCol w="1120470">
                  <a:extLst>
                    <a:ext uri="{9D8B030D-6E8A-4147-A177-3AD203B41FA5}">
                      <a16:colId xmlns:a16="http://schemas.microsoft.com/office/drawing/2014/main" val="1416887530"/>
                    </a:ext>
                  </a:extLst>
                </a:gridCol>
                <a:gridCol w="959874">
                  <a:extLst>
                    <a:ext uri="{9D8B030D-6E8A-4147-A177-3AD203B41FA5}">
                      <a16:colId xmlns:a16="http://schemas.microsoft.com/office/drawing/2014/main" val="2650480045"/>
                    </a:ext>
                  </a:extLst>
                </a:gridCol>
                <a:gridCol w="267885">
                  <a:extLst>
                    <a:ext uri="{9D8B030D-6E8A-4147-A177-3AD203B41FA5}">
                      <a16:colId xmlns:a16="http://schemas.microsoft.com/office/drawing/2014/main" val="356380974"/>
                    </a:ext>
                  </a:extLst>
                </a:gridCol>
                <a:gridCol w="1280850">
                  <a:extLst>
                    <a:ext uri="{9D8B030D-6E8A-4147-A177-3AD203B41FA5}">
                      <a16:colId xmlns:a16="http://schemas.microsoft.com/office/drawing/2014/main" val="1926723369"/>
                    </a:ext>
                  </a:extLst>
                </a:gridCol>
                <a:gridCol w="994627">
                  <a:extLst>
                    <a:ext uri="{9D8B030D-6E8A-4147-A177-3AD203B41FA5}">
                      <a16:colId xmlns:a16="http://schemas.microsoft.com/office/drawing/2014/main" val="1175936762"/>
                    </a:ext>
                  </a:extLst>
                </a:gridCol>
                <a:gridCol w="1230762">
                  <a:extLst>
                    <a:ext uri="{9D8B030D-6E8A-4147-A177-3AD203B41FA5}">
                      <a16:colId xmlns:a16="http://schemas.microsoft.com/office/drawing/2014/main" val="1726619859"/>
                    </a:ext>
                  </a:extLst>
                </a:gridCol>
                <a:gridCol w="858671">
                  <a:extLst>
                    <a:ext uri="{9D8B030D-6E8A-4147-A177-3AD203B41FA5}">
                      <a16:colId xmlns:a16="http://schemas.microsoft.com/office/drawing/2014/main" val="1542060732"/>
                    </a:ext>
                  </a:extLst>
                </a:gridCol>
                <a:gridCol w="1288007">
                  <a:extLst>
                    <a:ext uri="{9D8B030D-6E8A-4147-A177-3AD203B41FA5}">
                      <a16:colId xmlns:a16="http://schemas.microsoft.com/office/drawing/2014/main" val="715966786"/>
                    </a:ext>
                  </a:extLst>
                </a:gridCol>
              </a:tblGrid>
              <a:tr h="258297">
                <a:tc row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Parameter</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Continent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gridSpan="5">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2868605816"/>
                  </a:ext>
                </a:extLst>
              </a:tr>
              <a:tr h="284987">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Asia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America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2406215"/>
                  </a:ext>
                </a:extLst>
              </a:tr>
              <a:tr h="534777">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Height </a:t>
                      </a: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(cm)</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69.11 ± 22.91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82.50 ± 8.87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73.67 ±10.42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75.40 ± 22.45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90.00 ± 2.65</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64.67 ± 3.06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48.00 ± 2.00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73.67 ± 10.42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31927421"/>
                  </a:ext>
                </a:extLst>
              </a:tr>
              <a:tr h="513615">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No. tiller</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6.83 ± 1.69</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4.50 ± 0.55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4.83 ± 1.17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6.67 ± 1.88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4.67 ± 0.58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7.00 ± 1.73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5.00 ± 1.73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4.83 ± 1.17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163949270"/>
                  </a:ext>
                </a:extLst>
              </a:tr>
              <a:tr h="534777">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Leaf length </a:t>
                      </a: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(cm)</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47.34 ± 13.97</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55.50 ± 4.46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50.17 ± 8.13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50.14 ± 14.84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56.67 ± 5.77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49.67 ± 1.15</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38.00 ± 2.00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50.17 ± 8.13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1714282563"/>
                  </a:ext>
                </a:extLst>
              </a:tr>
              <a:tr h="534777">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Leaf width </a:t>
                      </a: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(cm)</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1.03 ± 0.29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1.20 ± 0.19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2.97 ± 0.97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0.91 ± 1.33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1.33 ± 0.15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1.53 ± 0.06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1.17 ± 0.15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2.97 ± 0.97</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8067325"/>
                  </a:ext>
                </a:extLst>
              </a:tr>
            </a:tbl>
          </a:graphicData>
        </a:graphic>
      </p:graphicFrame>
      <p:sp>
        <p:nvSpPr>
          <p:cNvPr id="6" name="TextBox 5">
            <a:extLst>
              <a:ext uri="{FF2B5EF4-FFF2-40B4-BE49-F238E27FC236}">
                <a16:creationId xmlns:a16="http://schemas.microsoft.com/office/drawing/2014/main" id="{56E8F0AD-0BC6-4F83-B507-717AD42D7A90}"/>
              </a:ext>
            </a:extLst>
          </p:cNvPr>
          <p:cNvSpPr txBox="1"/>
          <p:nvPr/>
        </p:nvSpPr>
        <p:spPr>
          <a:xfrm>
            <a:off x="362481" y="3691527"/>
            <a:ext cx="11056675" cy="298287"/>
          </a:xfrm>
          <a:prstGeom prst="rect">
            <a:avLst/>
          </a:prstGeom>
          <a:noFill/>
        </p:spPr>
        <p:txBody>
          <a:bodyPr wrap="square">
            <a:spAutoFit/>
          </a:bodyPr>
          <a:lstStyle/>
          <a:p>
            <a:pPr algn="just" latinLnBrk="1">
              <a:lnSpc>
                <a:spcPct val="150000"/>
              </a:lnSpc>
              <a:spcAft>
                <a:spcPts val="800"/>
              </a:spcAft>
            </a:pP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Asia (</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O. sativa, 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nivara</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a:t>
            </a: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 </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meridionalis</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 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rufipogon</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 O. officinalis, 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minuta</a:t>
            </a: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 Africa</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 </a:t>
            </a: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glaberrima</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 O. punctata</a:t>
            </a: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 America (</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O. </a:t>
            </a:r>
            <a:r>
              <a:rPr lang="en-US" altLang="ko-KR" sz="1000" i="1" kern="100" dirty="0" err="1">
                <a:effectLst/>
                <a:latin typeface="Palatino Linotype" panose="02040502050505030304" pitchFamily="18" charset="0"/>
                <a:ea typeface="맑은 고딕" panose="020B0503020000020004" pitchFamily="50" charset="-127"/>
                <a:cs typeface="Times New Roman" panose="02020603050405020304" pitchFamily="18" charset="0"/>
              </a:rPr>
              <a:t>alta</a:t>
            </a:r>
            <a:r>
              <a:rPr lang="en-US" altLang="ko-KR" sz="1000" i="1" kern="100" dirty="0">
                <a:effectLst/>
                <a:latin typeface="Palatino Linotype" panose="02040502050505030304" pitchFamily="18" charset="0"/>
                <a:ea typeface="맑은 고딕" panose="020B0503020000020004" pitchFamily="50" charset="-127"/>
                <a:cs typeface="Times New Roman" panose="02020603050405020304" pitchFamily="18" charset="0"/>
              </a:rPr>
              <a:t>, O. latifolia</a:t>
            </a:r>
            <a:r>
              <a:rPr lang="en-US" altLang="ko-KR" sz="1000" kern="100" dirty="0">
                <a:effectLst/>
                <a:latin typeface="Palatino Linotype" panose="02040502050505030304" pitchFamily="18" charset="0"/>
                <a:ea typeface="맑은 고딕" panose="020B0503020000020004" pitchFamily="50" charset="-127"/>
                <a:cs typeface="Times New Roman" panose="02020603050405020304" pitchFamily="18" charset="0"/>
              </a:rPr>
              <a:t>)</a:t>
            </a:r>
            <a:endParaRPr lang="ko-KR" altLang="ko-KR" sz="10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p:txBody>
      </p:sp>
      <p:sp>
        <p:nvSpPr>
          <p:cNvPr id="5" name="TextBox 4">
            <a:extLst>
              <a:ext uri="{FF2B5EF4-FFF2-40B4-BE49-F238E27FC236}">
                <a16:creationId xmlns:a16="http://schemas.microsoft.com/office/drawing/2014/main" id="{15820CEE-6290-42FC-95FD-859441E2B18A}"/>
              </a:ext>
            </a:extLst>
          </p:cNvPr>
          <p:cNvSpPr txBox="1"/>
          <p:nvPr/>
        </p:nvSpPr>
        <p:spPr>
          <a:xfrm>
            <a:off x="362481" y="3944448"/>
            <a:ext cx="7374138" cy="246221"/>
          </a:xfrm>
          <a:prstGeom prst="rect">
            <a:avLst/>
          </a:prstGeom>
          <a:noFill/>
        </p:spPr>
        <p:txBody>
          <a:bodyPr wrap="square">
            <a:spAutoFit/>
          </a:bodyPr>
          <a:lstStyle/>
          <a:p>
            <a:r>
              <a:rPr lang="en-US" sz="1000" dirty="0">
                <a:latin typeface="Palatino Linotype" panose="02040502050505030304" pitchFamily="18" charset="0"/>
              </a:rPr>
              <a:t>Different letters represent different significance;</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ns,</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no significance. </a:t>
            </a:r>
            <a:endParaRPr lang="en-US" sz="1000" dirty="0">
              <a:latin typeface="Palatino Linotype" panose="02040502050505030304" pitchFamily="18" charset="0"/>
            </a:endParaRPr>
          </a:p>
        </p:txBody>
      </p:sp>
    </p:spTree>
    <p:extLst>
      <p:ext uri="{BB962C8B-B14F-4D97-AF65-F5344CB8AC3E}">
        <p14:creationId xmlns:p14="http://schemas.microsoft.com/office/powerpoint/2010/main" val="789225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a:extLst>
              <a:ext uri="{FF2B5EF4-FFF2-40B4-BE49-F238E27FC236}">
                <a16:creationId xmlns:a16="http://schemas.microsoft.com/office/drawing/2014/main" id="{09834B99-5328-428D-B235-F98EC5592157}"/>
              </a:ext>
            </a:extLst>
          </p:cNvPr>
          <p:cNvGraphicFramePr>
            <a:graphicFrameLocks noGrp="1"/>
          </p:cNvGraphicFramePr>
          <p:nvPr>
            <p:extLst>
              <p:ext uri="{D42A27DB-BD31-4B8C-83A1-F6EECF244321}">
                <p14:modId xmlns:p14="http://schemas.microsoft.com/office/powerpoint/2010/main" val="1606927138"/>
              </p:ext>
            </p:extLst>
          </p:nvPr>
        </p:nvGraphicFramePr>
        <p:xfrm>
          <a:off x="578060" y="955666"/>
          <a:ext cx="10546043" cy="3359779"/>
        </p:xfrm>
        <a:graphic>
          <a:graphicData uri="http://schemas.openxmlformats.org/drawingml/2006/table">
            <a:tbl>
              <a:tblPr firstRow="1" firstCol="1" bandRow="1"/>
              <a:tblGrid>
                <a:gridCol w="1414861">
                  <a:extLst>
                    <a:ext uri="{9D8B030D-6E8A-4147-A177-3AD203B41FA5}">
                      <a16:colId xmlns:a16="http://schemas.microsoft.com/office/drawing/2014/main" val="507943268"/>
                    </a:ext>
                  </a:extLst>
                </a:gridCol>
                <a:gridCol w="1111270">
                  <a:extLst>
                    <a:ext uri="{9D8B030D-6E8A-4147-A177-3AD203B41FA5}">
                      <a16:colId xmlns:a16="http://schemas.microsoft.com/office/drawing/2014/main" val="3968088833"/>
                    </a:ext>
                  </a:extLst>
                </a:gridCol>
                <a:gridCol w="1111270">
                  <a:extLst>
                    <a:ext uri="{9D8B030D-6E8A-4147-A177-3AD203B41FA5}">
                      <a16:colId xmlns:a16="http://schemas.microsoft.com/office/drawing/2014/main" val="2695023310"/>
                    </a:ext>
                  </a:extLst>
                </a:gridCol>
                <a:gridCol w="909350">
                  <a:extLst>
                    <a:ext uri="{9D8B030D-6E8A-4147-A177-3AD203B41FA5}">
                      <a16:colId xmlns:a16="http://schemas.microsoft.com/office/drawing/2014/main" val="4185956052"/>
                    </a:ext>
                  </a:extLst>
                </a:gridCol>
                <a:gridCol w="348432">
                  <a:extLst>
                    <a:ext uri="{9D8B030D-6E8A-4147-A177-3AD203B41FA5}">
                      <a16:colId xmlns:a16="http://schemas.microsoft.com/office/drawing/2014/main" val="449186412"/>
                    </a:ext>
                  </a:extLst>
                </a:gridCol>
                <a:gridCol w="1223586">
                  <a:extLst>
                    <a:ext uri="{9D8B030D-6E8A-4147-A177-3AD203B41FA5}">
                      <a16:colId xmlns:a16="http://schemas.microsoft.com/office/drawing/2014/main" val="3151993612"/>
                    </a:ext>
                  </a:extLst>
                </a:gridCol>
                <a:gridCol w="1177536">
                  <a:extLst>
                    <a:ext uri="{9D8B030D-6E8A-4147-A177-3AD203B41FA5}">
                      <a16:colId xmlns:a16="http://schemas.microsoft.com/office/drawing/2014/main" val="1207375212"/>
                    </a:ext>
                  </a:extLst>
                </a:gridCol>
                <a:gridCol w="999920">
                  <a:extLst>
                    <a:ext uri="{9D8B030D-6E8A-4147-A177-3AD203B41FA5}">
                      <a16:colId xmlns:a16="http://schemas.microsoft.com/office/drawing/2014/main" val="615275317"/>
                    </a:ext>
                  </a:extLst>
                </a:gridCol>
                <a:gridCol w="1131488">
                  <a:extLst>
                    <a:ext uri="{9D8B030D-6E8A-4147-A177-3AD203B41FA5}">
                      <a16:colId xmlns:a16="http://schemas.microsoft.com/office/drawing/2014/main" val="4181549052"/>
                    </a:ext>
                  </a:extLst>
                </a:gridCol>
                <a:gridCol w="1118330">
                  <a:extLst>
                    <a:ext uri="{9D8B030D-6E8A-4147-A177-3AD203B41FA5}">
                      <a16:colId xmlns:a16="http://schemas.microsoft.com/office/drawing/2014/main" val="3857138517"/>
                    </a:ext>
                  </a:extLst>
                </a:gridCol>
              </a:tblGrid>
              <a:tr h="310207">
                <a:tc row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Parameter</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Continent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gridSpan="5">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74102604"/>
                  </a:ext>
                </a:extLst>
              </a:tr>
              <a:tr h="310207">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Asia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America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6199946"/>
                  </a:ext>
                </a:extLst>
              </a:tr>
              <a:tr h="547873">
                <a:tc>
                  <a:txBody>
                    <a:bodyPr/>
                    <a:lstStyle/>
                    <a:p>
                      <a:pPr algn="ctr">
                        <a:lnSpc>
                          <a:spcPts val="1300"/>
                        </a:lnSpc>
                      </a:pP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a:t>
                      </a:r>
                      <a:r>
                        <a:rPr lang="en-US" sz="1050" b="1" i="1" kern="100" baseline="-25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a:t>
                      </a: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9.68 ± 1.33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9.42 ± 2.45</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11.15 ± 1.29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9.16 ± 1.69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11.35 ± 0.34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9.14 ± 0.70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10.67 ± 1.25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11.15 ± 1.29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84003468"/>
                  </a:ext>
                </a:extLst>
              </a:tr>
              <a:tr h="547873">
                <a:tc>
                  <a:txBody>
                    <a:bodyPr/>
                    <a:lstStyle/>
                    <a:p>
                      <a:pPr algn="ctr">
                        <a:lnSpc>
                          <a:spcPts val="1300"/>
                        </a:lnSpc>
                      </a:pP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a:t>
                      </a:r>
                      <a:r>
                        <a:rPr lang="en-US" sz="1050" b="1" i="1" kern="100" baseline="-25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a:t>
                      </a: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0.33 ± 0.15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0.34 ± 0.10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0.33 ± 0.10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0.32 ± 0.11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0.39 ± 0.34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0.27 ± 0.03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0.38 ± 0.31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0.33 ± 0.10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334302149"/>
                  </a:ext>
                </a:extLst>
              </a:tr>
              <a:tr h="547873">
                <a:tc>
                  <a:txBody>
                    <a:bodyPr/>
                    <a:lstStyle/>
                    <a:p>
                      <a:pPr algn="ctr">
                        <a:lnSpc>
                          <a:spcPts val="1300"/>
                        </a:lnSpc>
                      </a:pP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Ci</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305.8 ± 22.0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303.3 ± 23.2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293.0 ± 14.2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306.8 ± 24.5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287.5 ± 23.7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308.3 ± 5.8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311.5 ± 11.3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293.0 ± 14.2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328925323"/>
                  </a:ext>
                </a:extLst>
              </a:tr>
              <a:tr h="547873">
                <a:tc>
                  <a:txBody>
                    <a:bodyPr/>
                    <a:lstStyle/>
                    <a:p>
                      <a:pPr algn="ctr">
                        <a:lnSpc>
                          <a:spcPts val="1300"/>
                        </a:lnSpc>
                      </a:pPr>
                      <a:r>
                        <a:rPr lang="en-US" sz="1050" b="1" i="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4.94 ± 1.35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5.68 ± 0.61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6.39 ± 0.57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5.34 ± 1.14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5.98 ± 0.80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5.06 ± 1.16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3.26 ± 0.14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6.39 ± 0.57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035583713"/>
                  </a:ext>
                </a:extLst>
              </a:tr>
              <a:tr h="547873">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WUE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2.11 ± 0.67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1.66 ± 0.43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1.77 ± 0.33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1.78 ± 0.47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1.93 ± 0.32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1.86 ± 0.36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3.27 ± 0.36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1.77 ± 0.33</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3439613"/>
                  </a:ext>
                </a:extLst>
              </a:tr>
            </a:tbl>
          </a:graphicData>
        </a:graphic>
      </p:graphicFrame>
      <p:sp>
        <p:nvSpPr>
          <p:cNvPr id="3" name="TextBox 2">
            <a:extLst>
              <a:ext uri="{FF2B5EF4-FFF2-40B4-BE49-F238E27FC236}">
                <a16:creationId xmlns:a16="http://schemas.microsoft.com/office/drawing/2014/main" id="{C5213F92-A373-4E2A-B07D-A610167941AA}"/>
              </a:ext>
            </a:extLst>
          </p:cNvPr>
          <p:cNvSpPr txBox="1"/>
          <p:nvPr/>
        </p:nvSpPr>
        <p:spPr>
          <a:xfrm>
            <a:off x="473002" y="495352"/>
            <a:ext cx="11477625" cy="276999"/>
          </a:xfrm>
          <a:prstGeom prst="rect">
            <a:avLst/>
          </a:prstGeom>
          <a:noFill/>
        </p:spPr>
        <p:txBody>
          <a:bodyPr wrap="square" rtlCol="0">
            <a:spAutoFit/>
          </a:bodyPr>
          <a:lstStyle/>
          <a:p>
            <a:r>
              <a:rPr lang="en-US" altLang="ko-KR" sz="1200" dirty="0">
                <a:latin typeface="Palatino Linotype" panose="02040502050505030304" pitchFamily="18" charset="0"/>
              </a:rPr>
              <a:t>Table S4. Classification by continent and genome on photosynthetic characteristics of rice species at tillering stage</a:t>
            </a:r>
            <a:endParaRPr lang="ko-KR" altLang="en-US" sz="1200" dirty="0">
              <a:latin typeface="Palatino Linotype" panose="02040502050505030304" pitchFamily="18" charset="0"/>
            </a:endParaRPr>
          </a:p>
        </p:txBody>
      </p:sp>
      <p:sp>
        <p:nvSpPr>
          <p:cNvPr id="6" name="TextBox 5">
            <a:extLst>
              <a:ext uri="{FF2B5EF4-FFF2-40B4-BE49-F238E27FC236}">
                <a16:creationId xmlns:a16="http://schemas.microsoft.com/office/drawing/2014/main" id="{55C40A39-9847-4AB2-A42E-7E07854F1A87}"/>
              </a:ext>
            </a:extLst>
          </p:cNvPr>
          <p:cNvSpPr txBox="1"/>
          <p:nvPr/>
        </p:nvSpPr>
        <p:spPr>
          <a:xfrm>
            <a:off x="473002" y="4385923"/>
            <a:ext cx="7374138" cy="246221"/>
          </a:xfrm>
          <a:prstGeom prst="rect">
            <a:avLst/>
          </a:prstGeom>
          <a:noFill/>
        </p:spPr>
        <p:txBody>
          <a:bodyPr wrap="square">
            <a:spAutoFit/>
          </a:bodyPr>
          <a:lstStyle/>
          <a:p>
            <a:r>
              <a:rPr lang="en-US" sz="1000" dirty="0">
                <a:latin typeface="Palatino Linotype" panose="02040502050505030304" pitchFamily="18" charset="0"/>
              </a:rPr>
              <a:t>Different letters represent different significance;</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ns,</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no significance. </a:t>
            </a:r>
            <a:endParaRPr lang="en-US" sz="1000" dirty="0">
              <a:latin typeface="Palatino Linotype" panose="02040502050505030304" pitchFamily="18" charset="0"/>
            </a:endParaRPr>
          </a:p>
        </p:txBody>
      </p:sp>
    </p:spTree>
    <p:extLst>
      <p:ext uri="{BB962C8B-B14F-4D97-AF65-F5344CB8AC3E}">
        <p14:creationId xmlns:p14="http://schemas.microsoft.com/office/powerpoint/2010/main" val="18889520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a:extLst>
              <a:ext uri="{FF2B5EF4-FFF2-40B4-BE49-F238E27FC236}">
                <a16:creationId xmlns:a16="http://schemas.microsoft.com/office/drawing/2014/main" id="{DEF20CFC-2098-4BF1-93E4-A2D7D6DF7398}"/>
              </a:ext>
            </a:extLst>
          </p:cNvPr>
          <p:cNvGraphicFramePr>
            <a:graphicFrameLocks noGrp="1"/>
          </p:cNvGraphicFramePr>
          <p:nvPr>
            <p:extLst>
              <p:ext uri="{D42A27DB-BD31-4B8C-83A1-F6EECF244321}">
                <p14:modId xmlns:p14="http://schemas.microsoft.com/office/powerpoint/2010/main" val="118364785"/>
              </p:ext>
            </p:extLst>
          </p:nvPr>
        </p:nvGraphicFramePr>
        <p:xfrm>
          <a:off x="473002" y="1036836"/>
          <a:ext cx="11239000" cy="4717248"/>
        </p:xfrm>
        <a:graphic>
          <a:graphicData uri="http://schemas.openxmlformats.org/drawingml/2006/table">
            <a:tbl>
              <a:tblPr firstRow="1" firstCol="1" bandRow="1"/>
              <a:tblGrid>
                <a:gridCol w="1406600">
                  <a:extLst>
                    <a:ext uri="{9D8B030D-6E8A-4147-A177-3AD203B41FA5}">
                      <a16:colId xmlns:a16="http://schemas.microsoft.com/office/drawing/2014/main" val="3011499798"/>
                    </a:ext>
                  </a:extLst>
                </a:gridCol>
                <a:gridCol w="983748">
                  <a:extLst>
                    <a:ext uri="{9D8B030D-6E8A-4147-A177-3AD203B41FA5}">
                      <a16:colId xmlns:a16="http://schemas.microsoft.com/office/drawing/2014/main" val="1220268782"/>
                    </a:ext>
                  </a:extLst>
                </a:gridCol>
                <a:gridCol w="983748">
                  <a:extLst>
                    <a:ext uri="{9D8B030D-6E8A-4147-A177-3AD203B41FA5}">
                      <a16:colId xmlns:a16="http://schemas.microsoft.com/office/drawing/2014/main" val="663519767"/>
                    </a:ext>
                  </a:extLst>
                </a:gridCol>
                <a:gridCol w="927078">
                  <a:extLst>
                    <a:ext uri="{9D8B030D-6E8A-4147-A177-3AD203B41FA5}">
                      <a16:colId xmlns:a16="http://schemas.microsoft.com/office/drawing/2014/main" val="3528402998"/>
                    </a:ext>
                  </a:extLst>
                </a:gridCol>
                <a:gridCol w="926352">
                  <a:extLst>
                    <a:ext uri="{9D8B030D-6E8A-4147-A177-3AD203B41FA5}">
                      <a16:colId xmlns:a16="http://schemas.microsoft.com/office/drawing/2014/main" val="2379030837"/>
                    </a:ext>
                  </a:extLst>
                </a:gridCol>
                <a:gridCol w="288251">
                  <a:extLst>
                    <a:ext uri="{9D8B030D-6E8A-4147-A177-3AD203B41FA5}">
                      <a16:colId xmlns:a16="http://schemas.microsoft.com/office/drawing/2014/main" val="2538358498"/>
                    </a:ext>
                  </a:extLst>
                </a:gridCol>
                <a:gridCol w="1315684">
                  <a:extLst>
                    <a:ext uri="{9D8B030D-6E8A-4147-A177-3AD203B41FA5}">
                      <a16:colId xmlns:a16="http://schemas.microsoft.com/office/drawing/2014/main" val="1742520052"/>
                    </a:ext>
                  </a:extLst>
                </a:gridCol>
                <a:gridCol w="1144645">
                  <a:extLst>
                    <a:ext uri="{9D8B030D-6E8A-4147-A177-3AD203B41FA5}">
                      <a16:colId xmlns:a16="http://schemas.microsoft.com/office/drawing/2014/main" val="3657378678"/>
                    </a:ext>
                  </a:extLst>
                </a:gridCol>
                <a:gridCol w="1065703">
                  <a:extLst>
                    <a:ext uri="{9D8B030D-6E8A-4147-A177-3AD203B41FA5}">
                      <a16:colId xmlns:a16="http://schemas.microsoft.com/office/drawing/2014/main" val="4119125630"/>
                    </a:ext>
                  </a:extLst>
                </a:gridCol>
                <a:gridCol w="1085439">
                  <a:extLst>
                    <a:ext uri="{9D8B030D-6E8A-4147-A177-3AD203B41FA5}">
                      <a16:colId xmlns:a16="http://schemas.microsoft.com/office/drawing/2014/main" val="3174259512"/>
                    </a:ext>
                  </a:extLst>
                </a:gridCol>
                <a:gridCol w="1111752">
                  <a:extLst>
                    <a:ext uri="{9D8B030D-6E8A-4147-A177-3AD203B41FA5}">
                      <a16:colId xmlns:a16="http://schemas.microsoft.com/office/drawing/2014/main" val="1806010804"/>
                    </a:ext>
                  </a:extLst>
                </a:gridCol>
              </a:tblGrid>
              <a:tr h="257912">
                <a:tc rowSpan="2" grid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Enzyme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latinLnBrk="1"/>
                      <a:endParaRPr lang="ko-KR" altLang="en-US"/>
                    </a:p>
                  </a:txBody>
                  <a:tcPr/>
                </a:tc>
                <a:tc gridSpan="3">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Continent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gridSpan="5">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3593375702"/>
                  </a:ext>
                </a:extLst>
              </a:tr>
              <a:tr h="257912">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Asia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America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472029"/>
                  </a:ext>
                </a:extLst>
              </a:tr>
              <a:tr h="525178">
                <a:tc rowSpan="4">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Photosynthesis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OEC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1.58 ± 0.75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3.19 ±2.05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1.68 ± 0.66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1.65 ± 0.78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4.93 ± 1.09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1.67 ± 0.45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1.01 ± 0.32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1.68 ± 0.66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20757562"/>
                  </a:ext>
                </a:extLst>
              </a:tr>
              <a:tr h="525178">
                <a:tc vMerge="1">
                  <a:txBody>
                    <a:bodyPr/>
                    <a:lstStyle/>
                    <a:p>
                      <a:pPr latinLnBrk="1"/>
                      <a:endParaRPr lang="ko-KR" altLang="en-US"/>
                    </a:p>
                  </a:txBody>
                  <a:tcPr/>
                </a:tc>
                <a:tc>
                  <a:txBody>
                    <a:bodyPr/>
                    <a:lstStyle/>
                    <a:p>
                      <a:pPr algn="just">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Rubisco</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6.80 ± 4.51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7.08 ± 4.11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7.00 ± 0.93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7.28 ± 4.73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3.96 ± 0.51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10.60 ± 3.36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4.03 ± 0.68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7.00 ± 0.93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383701634"/>
                  </a:ext>
                </a:extLst>
              </a:tr>
              <a:tr h="525178">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PGK</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6.03 ± 9.19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1.11 ± 1.11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1.63 ± 0.34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1.78 ± 0.93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1.70 ± 0.63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25.96 ± 0.63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1.99 ± 0.49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1.63 ± 0.34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911918777"/>
                  </a:ext>
                </a:extLst>
              </a:tr>
              <a:tr h="525178">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PPK</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2.96 ± 2.26</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1.98 ± 1.13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2.76 ± 1.26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2.37 ± 1.45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1.03 ± 0.41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6.95 ± 0.78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1.92 ± 0.30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2.76 ± 1.26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3645425"/>
                  </a:ext>
                </a:extLst>
              </a:tr>
              <a:tr h="525178">
                <a:tc rowSpan="4">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Photorespiration</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PGLP</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1.06 ± 1.08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0.42 ± 0.29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0.53 ± 0.40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1.20 ± 1.14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0.68 ± 0.08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0.32 ± 0.13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0.23 ± 0.06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0.53 ± 0.40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818532363"/>
                  </a:ext>
                </a:extLst>
              </a:tr>
              <a:tr h="525178">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GOX</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0.59 ± 0.41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0.34 ± 0.17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0.35 ± 0.14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0.67 ± 0.41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0.49 ± 0.06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0.21 ± 0.02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0.17 ± 0.10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0.35 ± 0.14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213950979"/>
                  </a:ext>
                </a:extLst>
              </a:tr>
              <a:tr h="525178">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GGAT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1.65 ± 1.03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2.48 ± 1.74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0.95 ± 0.23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1.76 ± 1.08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3.94 ± 1.07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1.06 ± 0.22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1.07 ± 0.54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0.95 ± 0.23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583874757"/>
                  </a:ext>
                </a:extLst>
              </a:tr>
              <a:tr h="525178">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GDC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5.11 ± 3.91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1.09 ± 0.48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3.94 ± 2.93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5.52 ± 4.18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1.25 ± 0.54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3.03 ± 0.71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1.00 ± 0.35</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3.94 ± 2.93</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9061453"/>
                  </a:ext>
                </a:extLst>
              </a:tr>
            </a:tbl>
          </a:graphicData>
        </a:graphic>
      </p:graphicFrame>
      <p:sp>
        <p:nvSpPr>
          <p:cNvPr id="3" name="TextBox 2">
            <a:extLst>
              <a:ext uri="{FF2B5EF4-FFF2-40B4-BE49-F238E27FC236}">
                <a16:creationId xmlns:a16="http://schemas.microsoft.com/office/drawing/2014/main" id="{BE891D26-0A02-411A-BC88-4943F09079E8}"/>
              </a:ext>
            </a:extLst>
          </p:cNvPr>
          <p:cNvSpPr txBox="1"/>
          <p:nvPr/>
        </p:nvSpPr>
        <p:spPr>
          <a:xfrm>
            <a:off x="473002" y="495352"/>
            <a:ext cx="11477625" cy="461665"/>
          </a:xfrm>
          <a:prstGeom prst="rect">
            <a:avLst/>
          </a:prstGeom>
          <a:noFill/>
        </p:spPr>
        <p:txBody>
          <a:bodyPr wrap="square" rtlCol="0">
            <a:spAutoFit/>
          </a:bodyPr>
          <a:lstStyle/>
          <a:p>
            <a:r>
              <a:rPr lang="en-US" altLang="ko-KR" sz="1200" dirty="0">
                <a:latin typeface="Palatino Linotype" panose="02040502050505030304" pitchFamily="18" charset="0"/>
              </a:rPr>
              <a:t>Table S5. Classification by continent and genome on gene expression patterns encoding photosynthesis- and photorespiration-related enzymes of rice species at tillering stage</a:t>
            </a:r>
            <a:endParaRPr lang="ko-KR" altLang="en-US" sz="1200" dirty="0">
              <a:latin typeface="Palatino Linotype" panose="02040502050505030304" pitchFamily="18" charset="0"/>
            </a:endParaRPr>
          </a:p>
        </p:txBody>
      </p:sp>
      <p:sp>
        <p:nvSpPr>
          <p:cNvPr id="4" name="TextBox 3">
            <a:extLst>
              <a:ext uri="{FF2B5EF4-FFF2-40B4-BE49-F238E27FC236}">
                <a16:creationId xmlns:a16="http://schemas.microsoft.com/office/drawing/2014/main" id="{F9B79483-E46E-4B22-823C-7C056F50A951}"/>
              </a:ext>
            </a:extLst>
          </p:cNvPr>
          <p:cNvSpPr txBox="1"/>
          <p:nvPr/>
        </p:nvSpPr>
        <p:spPr>
          <a:xfrm>
            <a:off x="362481" y="5833903"/>
            <a:ext cx="7374138" cy="246221"/>
          </a:xfrm>
          <a:prstGeom prst="rect">
            <a:avLst/>
          </a:prstGeom>
          <a:noFill/>
        </p:spPr>
        <p:txBody>
          <a:bodyPr wrap="square">
            <a:spAutoFit/>
          </a:bodyPr>
          <a:lstStyle/>
          <a:p>
            <a:r>
              <a:rPr lang="en-US" sz="1000" dirty="0">
                <a:latin typeface="Palatino Linotype" panose="02040502050505030304" pitchFamily="18" charset="0"/>
              </a:rPr>
              <a:t>Different letters represent different significance;</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ns,</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no significance. </a:t>
            </a:r>
            <a:endParaRPr lang="en-US" sz="1000" dirty="0">
              <a:latin typeface="Palatino Linotype" panose="02040502050505030304" pitchFamily="18" charset="0"/>
            </a:endParaRPr>
          </a:p>
        </p:txBody>
      </p:sp>
    </p:spTree>
    <p:extLst>
      <p:ext uri="{BB962C8B-B14F-4D97-AF65-F5344CB8AC3E}">
        <p14:creationId xmlns:p14="http://schemas.microsoft.com/office/powerpoint/2010/main" val="3812356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표 1">
            <a:extLst>
              <a:ext uri="{FF2B5EF4-FFF2-40B4-BE49-F238E27FC236}">
                <a16:creationId xmlns:a16="http://schemas.microsoft.com/office/drawing/2014/main" id="{D343B6DF-67E3-428E-B296-77E896DA28FE}"/>
              </a:ext>
            </a:extLst>
          </p:cNvPr>
          <p:cNvGraphicFramePr>
            <a:graphicFrameLocks noGrp="1"/>
          </p:cNvGraphicFramePr>
          <p:nvPr>
            <p:extLst>
              <p:ext uri="{D42A27DB-BD31-4B8C-83A1-F6EECF244321}">
                <p14:modId xmlns:p14="http://schemas.microsoft.com/office/powerpoint/2010/main" val="1528078979"/>
              </p:ext>
            </p:extLst>
          </p:nvPr>
        </p:nvGraphicFramePr>
        <p:xfrm>
          <a:off x="538887" y="1083478"/>
          <a:ext cx="10789147" cy="3825457"/>
        </p:xfrm>
        <a:graphic>
          <a:graphicData uri="http://schemas.openxmlformats.org/drawingml/2006/table">
            <a:tbl>
              <a:tblPr firstRow="1" firstCol="1" bandRow="1"/>
              <a:tblGrid>
                <a:gridCol w="1361759">
                  <a:extLst>
                    <a:ext uri="{9D8B030D-6E8A-4147-A177-3AD203B41FA5}">
                      <a16:colId xmlns:a16="http://schemas.microsoft.com/office/drawing/2014/main" val="376654561"/>
                    </a:ext>
                  </a:extLst>
                </a:gridCol>
                <a:gridCol w="942813">
                  <a:extLst>
                    <a:ext uri="{9D8B030D-6E8A-4147-A177-3AD203B41FA5}">
                      <a16:colId xmlns:a16="http://schemas.microsoft.com/office/drawing/2014/main" val="373963656"/>
                    </a:ext>
                  </a:extLst>
                </a:gridCol>
                <a:gridCol w="942813">
                  <a:extLst>
                    <a:ext uri="{9D8B030D-6E8A-4147-A177-3AD203B41FA5}">
                      <a16:colId xmlns:a16="http://schemas.microsoft.com/office/drawing/2014/main" val="3897389743"/>
                    </a:ext>
                  </a:extLst>
                </a:gridCol>
                <a:gridCol w="970151">
                  <a:extLst>
                    <a:ext uri="{9D8B030D-6E8A-4147-A177-3AD203B41FA5}">
                      <a16:colId xmlns:a16="http://schemas.microsoft.com/office/drawing/2014/main" val="31774634"/>
                    </a:ext>
                  </a:extLst>
                </a:gridCol>
                <a:gridCol w="970151">
                  <a:extLst>
                    <a:ext uri="{9D8B030D-6E8A-4147-A177-3AD203B41FA5}">
                      <a16:colId xmlns:a16="http://schemas.microsoft.com/office/drawing/2014/main" val="2081351862"/>
                    </a:ext>
                  </a:extLst>
                </a:gridCol>
                <a:gridCol w="292678">
                  <a:extLst>
                    <a:ext uri="{9D8B030D-6E8A-4147-A177-3AD203B41FA5}">
                      <a16:colId xmlns:a16="http://schemas.microsoft.com/office/drawing/2014/main" val="2248092057"/>
                    </a:ext>
                  </a:extLst>
                </a:gridCol>
                <a:gridCol w="1118331">
                  <a:extLst>
                    <a:ext uri="{9D8B030D-6E8A-4147-A177-3AD203B41FA5}">
                      <a16:colId xmlns:a16="http://schemas.microsoft.com/office/drawing/2014/main" val="913878005"/>
                    </a:ext>
                  </a:extLst>
                </a:gridCol>
                <a:gridCol w="1026233">
                  <a:extLst>
                    <a:ext uri="{9D8B030D-6E8A-4147-A177-3AD203B41FA5}">
                      <a16:colId xmlns:a16="http://schemas.microsoft.com/office/drawing/2014/main" val="983910283"/>
                    </a:ext>
                  </a:extLst>
                </a:gridCol>
                <a:gridCol w="1052547">
                  <a:extLst>
                    <a:ext uri="{9D8B030D-6E8A-4147-A177-3AD203B41FA5}">
                      <a16:colId xmlns:a16="http://schemas.microsoft.com/office/drawing/2014/main" val="3814992784"/>
                    </a:ext>
                  </a:extLst>
                </a:gridCol>
                <a:gridCol w="1045968">
                  <a:extLst>
                    <a:ext uri="{9D8B030D-6E8A-4147-A177-3AD203B41FA5}">
                      <a16:colId xmlns:a16="http://schemas.microsoft.com/office/drawing/2014/main" val="1221656276"/>
                    </a:ext>
                  </a:extLst>
                </a:gridCol>
                <a:gridCol w="1065703">
                  <a:extLst>
                    <a:ext uri="{9D8B030D-6E8A-4147-A177-3AD203B41FA5}">
                      <a16:colId xmlns:a16="http://schemas.microsoft.com/office/drawing/2014/main" val="3943416330"/>
                    </a:ext>
                  </a:extLst>
                </a:gridCol>
              </a:tblGrid>
              <a:tr h="235357">
                <a:tc rowSpan="2" grid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Enzyme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latinLnBrk="1"/>
                      <a:endParaRPr lang="ko-KR" altLang="en-US"/>
                    </a:p>
                  </a:txBody>
                  <a:tcPr/>
                </a:tc>
                <a:tc gridSpan="3">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Continent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gridSpan="5">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1169132533"/>
                  </a:ext>
                </a:extLst>
              </a:tr>
              <a:tr h="235357">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Asia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America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0541854"/>
                  </a:ext>
                </a:extLst>
              </a:tr>
              <a:tr h="479249">
                <a:tc row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Sucrose synthesis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9.75 ± 7.92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5.27 ± 4.64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11.75 ± 5.44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8.79 ± 8.90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9.36 ± 1.82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3.27 ± 0.76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12.45 ± 2.62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11.75 ± 5.44</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054295173"/>
                  </a:ext>
                </a:extLst>
              </a:tr>
              <a:tr h="479249">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SPP</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2.83 ± 1.86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1.36 ± 0.71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2.02 ± 0.81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1.83 ± 0.92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1.88 ± 0.57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6.15 ± 2.29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2.52 ± 0.19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2.02 ± 0.81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0798765"/>
                  </a:ext>
                </a:extLst>
              </a:tr>
              <a:tr h="479249">
                <a:tc rowSpan="2">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Sucrose transport</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SUT1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2.23 ± 1.99</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1.78 ± 0.73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3.80 ± 0.83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2.15 ± 2.06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2.44 ± 0.16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0.64 ± 0.28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3.10 ± 0.72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3.80 ± 0.83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927801190"/>
                  </a:ext>
                </a:extLst>
              </a:tr>
              <a:tr h="479249">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SUT2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1.33 ± 0.67</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1.36 ± 0.30</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1.56 ± 0.29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1.29 ± 0.45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1.28 ± 0.26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2.00 ± 1.29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1.01 ± 0.26</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1.56 ± 0.29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0040216"/>
                  </a:ext>
                </a:extLst>
              </a:tr>
              <a:tr h="479249">
                <a:tc rowSpan="3">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Starch synthesis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AGP2a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1.36 ± 0.86</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1.31 ± 0.22</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1.56 ± 0.47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1.32 ± 0.95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1.42 ± 0.13</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1.47 ± 0.28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1.29 ± 0.18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1.97 ± 0.47</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931164344"/>
                  </a:ext>
                </a:extLst>
              </a:tr>
              <a:tr h="479249">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SSIIb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0.98 ± 0.40</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1.16 ± 0.41</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0.81 ± 0.08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0.93 ± 0.42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1.50 ± 0.19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1.12 ± 0.25</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0.90 ± 0.29</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0.81 ± 0.08</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635073666"/>
                  </a:ext>
                </a:extLst>
              </a:tr>
              <a:tr h="479249">
                <a:tc vMerge="1">
                  <a:txBody>
                    <a:bodyPr/>
                    <a:lstStyle/>
                    <a:p>
                      <a:pPr latinLnBrk="1"/>
                      <a:endParaRPr lang="ko-KR" altLang="en-US"/>
                    </a:p>
                  </a:txBody>
                  <a:tcPr/>
                </a:tc>
                <a:tc>
                  <a:txBody>
                    <a:bodyPr/>
                    <a:lstStyle/>
                    <a:p>
                      <a:pPr algn="ctr">
                        <a:lnSpc>
                          <a:spcPts val="1300"/>
                        </a:lnSpc>
                      </a:pPr>
                      <a:r>
                        <a:rPr lang="en-US" sz="105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BEIIa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0.80 ± 0.42</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0.64 ± 0.21</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0.15 ± 0.04</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0.90 ± 0.38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0.73 ± 0.18</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0.33 ± 0.15</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0.52 ± 0.33</a:t>
                      </a:r>
                      <a:r>
                        <a:rPr lang="en-US" sz="105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05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050" kern="1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0.15 ± 0.04</a:t>
                      </a:r>
                      <a:r>
                        <a:rPr lang="en-US" sz="1050" kern="100" baseline="30000" dirty="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050" kern="1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4248709"/>
                  </a:ext>
                </a:extLst>
              </a:tr>
            </a:tbl>
          </a:graphicData>
        </a:graphic>
      </p:graphicFrame>
      <p:sp>
        <p:nvSpPr>
          <p:cNvPr id="3" name="TextBox 2">
            <a:extLst>
              <a:ext uri="{FF2B5EF4-FFF2-40B4-BE49-F238E27FC236}">
                <a16:creationId xmlns:a16="http://schemas.microsoft.com/office/drawing/2014/main" id="{B64BE7D8-C811-4F60-9235-3C051C7C7005}"/>
              </a:ext>
            </a:extLst>
          </p:cNvPr>
          <p:cNvSpPr txBox="1"/>
          <p:nvPr/>
        </p:nvSpPr>
        <p:spPr>
          <a:xfrm>
            <a:off x="473002" y="495352"/>
            <a:ext cx="11477625" cy="461665"/>
          </a:xfrm>
          <a:prstGeom prst="rect">
            <a:avLst/>
          </a:prstGeom>
          <a:noFill/>
        </p:spPr>
        <p:txBody>
          <a:bodyPr wrap="square" rtlCol="0">
            <a:spAutoFit/>
          </a:bodyPr>
          <a:lstStyle/>
          <a:p>
            <a:r>
              <a:rPr lang="en-US" altLang="ko-KR" sz="1200" dirty="0">
                <a:latin typeface="Palatino Linotype" panose="02040502050505030304" pitchFamily="18" charset="0"/>
              </a:rPr>
              <a:t>Table S6. Classification by continent and genome on gene expression patterns encoding sucrose/starch synthetic enzymes and sucrose transporters of rice species at tillering stage</a:t>
            </a:r>
            <a:endParaRPr lang="ko-KR" altLang="en-US" sz="1200" dirty="0">
              <a:latin typeface="Palatino Linotype" panose="02040502050505030304" pitchFamily="18" charset="0"/>
            </a:endParaRPr>
          </a:p>
        </p:txBody>
      </p:sp>
      <p:sp>
        <p:nvSpPr>
          <p:cNvPr id="4" name="TextBox 3">
            <a:extLst>
              <a:ext uri="{FF2B5EF4-FFF2-40B4-BE49-F238E27FC236}">
                <a16:creationId xmlns:a16="http://schemas.microsoft.com/office/drawing/2014/main" id="{3857793A-2BEE-4376-ACAD-B3B2B8EA06B6}"/>
              </a:ext>
            </a:extLst>
          </p:cNvPr>
          <p:cNvSpPr txBox="1"/>
          <p:nvPr/>
        </p:nvSpPr>
        <p:spPr>
          <a:xfrm>
            <a:off x="473002" y="4963478"/>
            <a:ext cx="7374138" cy="246221"/>
          </a:xfrm>
          <a:prstGeom prst="rect">
            <a:avLst/>
          </a:prstGeom>
          <a:noFill/>
        </p:spPr>
        <p:txBody>
          <a:bodyPr wrap="square">
            <a:spAutoFit/>
          </a:bodyPr>
          <a:lstStyle/>
          <a:p>
            <a:r>
              <a:rPr lang="en-US" sz="1000" dirty="0">
                <a:latin typeface="Palatino Linotype" panose="02040502050505030304" pitchFamily="18" charset="0"/>
              </a:rPr>
              <a:t>Different letters represent different significance;</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ns,</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no significance. </a:t>
            </a:r>
            <a:endParaRPr lang="en-US" sz="1000" dirty="0">
              <a:latin typeface="Palatino Linotype" panose="02040502050505030304" pitchFamily="18" charset="0"/>
            </a:endParaRPr>
          </a:p>
        </p:txBody>
      </p:sp>
    </p:spTree>
    <p:extLst>
      <p:ext uri="{BB962C8B-B14F-4D97-AF65-F5344CB8AC3E}">
        <p14:creationId xmlns:p14="http://schemas.microsoft.com/office/powerpoint/2010/main" val="2458934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표 3">
            <a:extLst>
              <a:ext uri="{FF2B5EF4-FFF2-40B4-BE49-F238E27FC236}">
                <a16:creationId xmlns:a16="http://schemas.microsoft.com/office/drawing/2014/main" id="{1EED2CD2-4638-4644-A40B-C6CA070822B2}"/>
              </a:ext>
            </a:extLst>
          </p:cNvPr>
          <p:cNvGraphicFramePr>
            <a:graphicFrameLocks noGrp="1"/>
          </p:cNvGraphicFramePr>
          <p:nvPr>
            <p:extLst>
              <p:ext uri="{D42A27DB-BD31-4B8C-83A1-F6EECF244321}">
                <p14:modId xmlns:p14="http://schemas.microsoft.com/office/powerpoint/2010/main" val="2199194466"/>
              </p:ext>
            </p:extLst>
          </p:nvPr>
        </p:nvGraphicFramePr>
        <p:xfrm>
          <a:off x="152401" y="1027314"/>
          <a:ext cx="11622326" cy="4935904"/>
        </p:xfrm>
        <a:graphic>
          <a:graphicData uri="http://schemas.openxmlformats.org/drawingml/2006/table">
            <a:tbl>
              <a:tblPr firstRow="1" firstCol="1" bandRow="1"/>
              <a:tblGrid>
                <a:gridCol w="1402079">
                  <a:extLst>
                    <a:ext uri="{9D8B030D-6E8A-4147-A177-3AD203B41FA5}">
                      <a16:colId xmlns:a16="http://schemas.microsoft.com/office/drawing/2014/main" val="1434799518"/>
                    </a:ext>
                  </a:extLst>
                </a:gridCol>
                <a:gridCol w="1148838">
                  <a:extLst>
                    <a:ext uri="{9D8B030D-6E8A-4147-A177-3AD203B41FA5}">
                      <a16:colId xmlns:a16="http://schemas.microsoft.com/office/drawing/2014/main" val="1141343638"/>
                    </a:ext>
                  </a:extLst>
                </a:gridCol>
                <a:gridCol w="975485">
                  <a:extLst>
                    <a:ext uri="{9D8B030D-6E8A-4147-A177-3AD203B41FA5}">
                      <a16:colId xmlns:a16="http://schemas.microsoft.com/office/drawing/2014/main" val="1141105054"/>
                    </a:ext>
                  </a:extLst>
                </a:gridCol>
                <a:gridCol w="1070298">
                  <a:extLst>
                    <a:ext uri="{9D8B030D-6E8A-4147-A177-3AD203B41FA5}">
                      <a16:colId xmlns:a16="http://schemas.microsoft.com/office/drawing/2014/main" val="4106351008"/>
                    </a:ext>
                  </a:extLst>
                </a:gridCol>
                <a:gridCol w="1070298">
                  <a:extLst>
                    <a:ext uri="{9D8B030D-6E8A-4147-A177-3AD203B41FA5}">
                      <a16:colId xmlns:a16="http://schemas.microsoft.com/office/drawing/2014/main" val="3355653364"/>
                    </a:ext>
                  </a:extLst>
                </a:gridCol>
                <a:gridCol w="216766">
                  <a:extLst>
                    <a:ext uri="{9D8B030D-6E8A-4147-A177-3AD203B41FA5}">
                      <a16:colId xmlns:a16="http://schemas.microsoft.com/office/drawing/2014/main" val="2788346513"/>
                    </a:ext>
                  </a:extLst>
                </a:gridCol>
                <a:gridCol w="1298751">
                  <a:extLst>
                    <a:ext uri="{9D8B030D-6E8A-4147-A177-3AD203B41FA5}">
                      <a16:colId xmlns:a16="http://schemas.microsoft.com/office/drawing/2014/main" val="1189778679"/>
                    </a:ext>
                  </a:extLst>
                </a:gridCol>
                <a:gridCol w="1070180">
                  <a:extLst>
                    <a:ext uri="{9D8B030D-6E8A-4147-A177-3AD203B41FA5}">
                      <a16:colId xmlns:a16="http://schemas.microsoft.com/office/drawing/2014/main" val="3285206470"/>
                    </a:ext>
                  </a:extLst>
                </a:gridCol>
                <a:gridCol w="1122810">
                  <a:extLst>
                    <a:ext uri="{9D8B030D-6E8A-4147-A177-3AD203B41FA5}">
                      <a16:colId xmlns:a16="http://schemas.microsoft.com/office/drawing/2014/main" val="3967163555"/>
                    </a:ext>
                  </a:extLst>
                </a:gridCol>
                <a:gridCol w="1195392">
                  <a:extLst>
                    <a:ext uri="{9D8B030D-6E8A-4147-A177-3AD203B41FA5}">
                      <a16:colId xmlns:a16="http://schemas.microsoft.com/office/drawing/2014/main" val="2656857170"/>
                    </a:ext>
                  </a:extLst>
                </a:gridCol>
                <a:gridCol w="1051429">
                  <a:extLst>
                    <a:ext uri="{9D8B030D-6E8A-4147-A177-3AD203B41FA5}">
                      <a16:colId xmlns:a16="http://schemas.microsoft.com/office/drawing/2014/main" val="4242369398"/>
                    </a:ext>
                  </a:extLst>
                </a:gridCol>
              </a:tblGrid>
              <a:tr h="245969">
                <a:tc rowSpan="2" gridSpan="2">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Enzyme</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pPr latinLnBrk="1"/>
                      <a:endParaRPr lang="ko-KR" altLang="en-US"/>
                    </a:p>
                  </a:txBody>
                  <a:tcPr/>
                </a:tc>
                <a:tc gridSpan="3">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Continent</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a:noFill/>
                    </a:lnB>
                  </a:tcPr>
                </a:tc>
                <a:tc gridSpan="5">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Genome</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tc hMerge="1">
                  <a:txBody>
                    <a:bodyPr/>
                    <a:lstStyle/>
                    <a:p>
                      <a:pPr latinLnBrk="1"/>
                      <a:endParaRPr lang="ko-KR" altLang="en-US"/>
                    </a:p>
                  </a:txBody>
                  <a:tcPr/>
                </a:tc>
                <a:extLst>
                  <a:ext uri="{0D108BD9-81ED-4DB2-BD59-A6C34878D82A}">
                    <a16:rowId xmlns:a16="http://schemas.microsoft.com/office/drawing/2014/main" val="2387083460"/>
                  </a:ext>
                </a:extLst>
              </a:tr>
              <a:tr h="245969">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Asia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Africa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America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BBCC</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CCDD</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951138"/>
                  </a:ext>
                </a:extLst>
              </a:tr>
              <a:tr h="493774">
                <a:tc rowSpan="5">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Primary cell wall</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Csl C</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2.90 ± 2.54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7.77 ± 2.41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1.27 ± 0.16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3.83 ± 3.28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0.73 ± 0.18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0.33 ± 0.15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0.52 ± 0.33</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0.15 ± 0.04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67124550"/>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Endoglucanase</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8.12 ± 8.16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4.38 ± 3.22</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5.98 ± 1.65</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8.09 ± 9.01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6.74 ± 2.93</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2.38 ± 0.79</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7.87 ± 1.90</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5.98 ± 1.65</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632139651"/>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XTH</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2.29 ± 2.04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2.04 ± 0.72</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6.11 ± 3.06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1.47 ± 0.48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2.67 ± 0.19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6.57 ± 0.76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1.24 ± 0.39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6.11 ± 3.06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011218761"/>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GT43</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1.40 ± 1.05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2.03 ± 1.05</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1.83 ± 0.93</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1.18 ± 0.88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2.96 ± 0.37</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0.94 ± 0.10</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2.72 ± 0.91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1.83 ± 0.93</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662964918"/>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Hex1</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1.24 ± 0.68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0.84 ± 0.75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3.15 ± 1.12</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1.11 ± 0.85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1.49 ± 0.39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0.80 ± 0.14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1.31 ± 0.26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3.15 ± 1.12</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7933140"/>
                  </a:ext>
                </a:extLst>
              </a:tr>
              <a:tr h="493774">
                <a:tc rowSpan="3">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Secondary cell wall</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FAR</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5.26 ± 4.66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8.16 ± 8.40</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65.39 ± 26.82</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4.00 ± 4.94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15.76 ± 1.65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9.12 ± 1.60</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2.99 ± 0.53</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65.39 ± 26.82</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78172544"/>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GPAT</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2.67 ± 2.15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3.53 ± 3.13</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3.98 ± 0.71</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2.72 ± 2.31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6.30 ± 1.21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2.66 ± 0.57</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0.53 ± 0.16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3.98 ± 0.71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3884390576"/>
                  </a:ext>
                </a:extLst>
              </a:tr>
              <a:tr h="493774">
                <a:tc vMerge="1">
                  <a:txBody>
                    <a:bodyPr/>
                    <a:lstStyle/>
                    <a:p>
                      <a:pPr latinLnBrk="1"/>
                      <a:endParaRPr lang="ko-KR" altLang="en-US"/>
                    </a:p>
                  </a:txBody>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BAHD</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2.44 ± 2.51</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1.27 ± 1.07</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8.30 ± 1.85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2.26 ± 2.84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2.10 ± 0.89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2.57 ± 0.74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1.20 ± 0.30</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8.30 ± 1.85</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9022547"/>
                  </a:ext>
                </a:extLst>
              </a:tr>
              <a:tr h="493774">
                <a:tc>
                  <a:txBody>
                    <a:bodyPr/>
                    <a:lstStyle/>
                    <a:p>
                      <a:pPr algn="just">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b="1"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ABC</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1.28 ± 0.69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ns</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1.16 ± 0.52</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1.61 ± 0.64</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 </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1.08 ± 0.36</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0.77 ± 0.24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1.16 ± 0.19</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2.68 ± 0.38</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a</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pPr>
                      <a:r>
                        <a:rPr lang="en-US" sz="1100" kern="1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1.61 ± 0.64</a:t>
                      </a:r>
                      <a:r>
                        <a:rPr lang="en-US" sz="1100" kern="100" baseline="30000">
                          <a:solidFill>
                            <a:srgbClr val="000000"/>
                          </a:solidFill>
                          <a:effectLst/>
                          <a:latin typeface="Palatino Linotype" panose="02040502050505030304" pitchFamily="18" charset="0"/>
                          <a:ea typeface="맑은 고딕" panose="020B0503020000020004" pitchFamily="50" charset="-127"/>
                          <a:cs typeface="Times New Roman" panose="02020603050405020304" pitchFamily="18" charset="0"/>
                        </a:rPr>
                        <a:t>b</a:t>
                      </a:r>
                      <a:endParaRPr lang="ko-KR" sz="1100" kern="1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5741787"/>
                  </a:ext>
                </a:extLst>
              </a:tr>
            </a:tbl>
          </a:graphicData>
        </a:graphic>
      </p:graphicFrame>
      <p:sp>
        <p:nvSpPr>
          <p:cNvPr id="5" name="TextBox 4">
            <a:extLst>
              <a:ext uri="{FF2B5EF4-FFF2-40B4-BE49-F238E27FC236}">
                <a16:creationId xmlns:a16="http://schemas.microsoft.com/office/drawing/2014/main" id="{42D10593-79C0-4813-A5A5-F0E5966BCC0F}"/>
              </a:ext>
            </a:extLst>
          </p:cNvPr>
          <p:cNvSpPr txBox="1"/>
          <p:nvPr/>
        </p:nvSpPr>
        <p:spPr>
          <a:xfrm>
            <a:off x="152401" y="433117"/>
            <a:ext cx="11477625" cy="461665"/>
          </a:xfrm>
          <a:prstGeom prst="rect">
            <a:avLst/>
          </a:prstGeom>
          <a:noFill/>
        </p:spPr>
        <p:txBody>
          <a:bodyPr wrap="square" rtlCol="0">
            <a:spAutoFit/>
          </a:bodyPr>
          <a:lstStyle/>
          <a:p>
            <a:r>
              <a:rPr lang="en-US" altLang="ko-KR" sz="1200" dirty="0">
                <a:latin typeface="Palatino Linotype" panose="02040502050505030304" pitchFamily="18" charset="0"/>
              </a:rPr>
              <a:t>Table S7. Classification by continent and genome on gene expression patterns encoding primary- and secondary-cell wall synthesis-related enzymes of rice species at tillering stage</a:t>
            </a:r>
            <a:endParaRPr lang="ko-KR" altLang="en-US" sz="1200" dirty="0">
              <a:latin typeface="Palatino Linotype" panose="02040502050505030304" pitchFamily="18" charset="0"/>
            </a:endParaRPr>
          </a:p>
        </p:txBody>
      </p:sp>
      <p:sp>
        <p:nvSpPr>
          <p:cNvPr id="6" name="TextBox 5">
            <a:extLst>
              <a:ext uri="{FF2B5EF4-FFF2-40B4-BE49-F238E27FC236}">
                <a16:creationId xmlns:a16="http://schemas.microsoft.com/office/drawing/2014/main" id="{9FE76094-2136-4C85-AAD9-72345886CBEC}"/>
              </a:ext>
            </a:extLst>
          </p:cNvPr>
          <p:cNvSpPr txBox="1"/>
          <p:nvPr/>
        </p:nvSpPr>
        <p:spPr>
          <a:xfrm>
            <a:off x="59935" y="6064928"/>
            <a:ext cx="7374138" cy="246221"/>
          </a:xfrm>
          <a:prstGeom prst="rect">
            <a:avLst/>
          </a:prstGeom>
          <a:noFill/>
        </p:spPr>
        <p:txBody>
          <a:bodyPr wrap="square">
            <a:spAutoFit/>
          </a:bodyPr>
          <a:lstStyle/>
          <a:p>
            <a:r>
              <a:rPr lang="en-US" sz="1000" dirty="0">
                <a:latin typeface="Palatino Linotype" panose="02040502050505030304" pitchFamily="18" charset="0"/>
              </a:rPr>
              <a:t>Different letters represent different significance;</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ns,</a:t>
            </a:r>
            <a:r>
              <a:rPr lang="zh-CN" altLang="en-US" sz="1000" dirty="0">
                <a:latin typeface="Palatino Linotype" panose="02040502050505030304" pitchFamily="18" charset="0"/>
              </a:rPr>
              <a:t> </a:t>
            </a:r>
            <a:r>
              <a:rPr lang="en-US" altLang="zh-CN" sz="1000" dirty="0">
                <a:latin typeface="Palatino Linotype" panose="02040502050505030304" pitchFamily="18" charset="0"/>
              </a:rPr>
              <a:t>no significance. </a:t>
            </a:r>
            <a:endParaRPr lang="en-US" sz="1000" dirty="0">
              <a:latin typeface="Palatino Linotype" panose="02040502050505030304" pitchFamily="18" charset="0"/>
            </a:endParaRPr>
          </a:p>
        </p:txBody>
      </p:sp>
    </p:spTree>
    <p:extLst>
      <p:ext uri="{BB962C8B-B14F-4D97-AF65-F5344CB8AC3E}">
        <p14:creationId xmlns:p14="http://schemas.microsoft.com/office/powerpoint/2010/main" val="3379330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그룹 220">
            <a:extLst>
              <a:ext uri="{FF2B5EF4-FFF2-40B4-BE49-F238E27FC236}">
                <a16:creationId xmlns:a16="http://schemas.microsoft.com/office/drawing/2014/main" id="{3E9168F5-6608-6D21-9B07-92B02BFCDD7F}"/>
              </a:ext>
            </a:extLst>
          </p:cNvPr>
          <p:cNvGrpSpPr/>
          <p:nvPr/>
        </p:nvGrpSpPr>
        <p:grpSpPr>
          <a:xfrm>
            <a:off x="149457" y="587252"/>
            <a:ext cx="5738464" cy="5292266"/>
            <a:chOff x="155606" y="955213"/>
            <a:chExt cx="5738464" cy="5292266"/>
          </a:xfrm>
        </p:grpSpPr>
        <p:sp>
          <p:nvSpPr>
            <p:cNvPr id="18" name="원호 17">
              <a:extLst>
                <a:ext uri="{FF2B5EF4-FFF2-40B4-BE49-F238E27FC236}">
                  <a16:creationId xmlns:a16="http://schemas.microsoft.com/office/drawing/2014/main" id="{238B157E-1E3C-F055-1997-059C3C68D434}"/>
                </a:ext>
              </a:extLst>
            </p:cNvPr>
            <p:cNvSpPr>
              <a:spLocks/>
            </p:cNvSpPr>
            <p:nvPr/>
          </p:nvSpPr>
          <p:spPr>
            <a:xfrm rot="8640000">
              <a:off x="545687" y="955213"/>
              <a:ext cx="731169" cy="654137"/>
            </a:xfrm>
            <a:prstGeom prst="arc">
              <a:avLst/>
            </a:prstGeom>
            <a:ln w="6350" cap="flat" cmpd="sng">
              <a:solidFill>
                <a:schemeClr val="tx1">
                  <a:alpha val="100000"/>
                </a:schemeClr>
              </a:solidFill>
              <a:prstDash val="solid"/>
              <a:tail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1000">
                <a:latin typeface="맑은 고딕" charset="0"/>
                <a:ea typeface="맑은 고딕" charset="0"/>
              </a:endParaRPr>
            </a:p>
          </p:txBody>
        </p:sp>
        <p:sp>
          <p:nvSpPr>
            <p:cNvPr id="5" name="모서리가 둥근 직사각형 31">
              <a:extLst>
                <a:ext uri="{FF2B5EF4-FFF2-40B4-BE49-F238E27FC236}">
                  <a16:creationId xmlns:a16="http://schemas.microsoft.com/office/drawing/2014/main" id="{A7C62275-B67C-2AC2-A1C8-6454FA296D32}"/>
                </a:ext>
              </a:extLst>
            </p:cNvPr>
            <p:cNvSpPr>
              <a:spLocks/>
            </p:cNvSpPr>
            <p:nvPr/>
          </p:nvSpPr>
          <p:spPr>
            <a:xfrm>
              <a:off x="155606" y="1057762"/>
              <a:ext cx="4127314" cy="5110772"/>
            </a:xfrm>
            <a:prstGeom prst="roundRect">
              <a:avLst>
                <a:gd name="adj" fmla="val 3442"/>
              </a:avLst>
            </a:prstGeom>
            <a:solidFill>
              <a:schemeClr val="accent2">
                <a:lumMod val="40000"/>
                <a:lumOff val="60000"/>
              </a:schemeClr>
            </a:solidFill>
            <a:ln w="3175" cap="flat"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6" name="모서리가 둥근 직사각형 34">
              <a:extLst>
                <a:ext uri="{FF2B5EF4-FFF2-40B4-BE49-F238E27FC236}">
                  <a16:creationId xmlns:a16="http://schemas.microsoft.com/office/drawing/2014/main" id="{C618F152-2947-2D74-C0BA-797263847997}"/>
                </a:ext>
              </a:extLst>
            </p:cNvPr>
            <p:cNvSpPr>
              <a:spLocks/>
            </p:cNvSpPr>
            <p:nvPr/>
          </p:nvSpPr>
          <p:spPr>
            <a:xfrm>
              <a:off x="276943" y="5308376"/>
              <a:ext cx="1833849" cy="771245"/>
            </a:xfrm>
            <a:prstGeom prst="roundRect">
              <a:avLst/>
            </a:prstGeom>
            <a:solidFill>
              <a:schemeClr val="accent5">
                <a:lumMod val="40000"/>
                <a:lumOff val="60000"/>
              </a:schemeClr>
            </a:solidFill>
            <a:ln w="12700" cap="flat" cmpd="sng">
              <a:solidFill>
                <a:schemeClr val="accent5">
                  <a:lumMod val="40000"/>
                  <a:lumOff val="60000"/>
                  <a:alpha val="10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7" name="TextBox 6">
              <a:extLst>
                <a:ext uri="{FF2B5EF4-FFF2-40B4-BE49-F238E27FC236}">
                  <a16:creationId xmlns:a16="http://schemas.microsoft.com/office/drawing/2014/main" id="{3AC2AEDA-C891-22D1-F117-1128D360DAB9}"/>
                </a:ext>
              </a:extLst>
            </p:cNvPr>
            <p:cNvSpPr txBox="1">
              <a:spLocks/>
            </p:cNvSpPr>
            <p:nvPr/>
          </p:nvSpPr>
          <p:spPr>
            <a:xfrm>
              <a:off x="393274" y="5286458"/>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Glycine</a:t>
              </a:r>
              <a:endParaRPr lang="ko-KR" altLang="en-US" sz="900" dirty="0">
                <a:latin typeface="Palatino Linotype" panose="02040502050505030304" pitchFamily="18" charset="0"/>
                <a:ea typeface="Palatino Linotype" charset="0"/>
              </a:endParaRPr>
            </a:p>
          </p:txBody>
        </p:sp>
        <p:sp>
          <p:nvSpPr>
            <p:cNvPr id="8" name="TextBox 7">
              <a:extLst>
                <a:ext uri="{FF2B5EF4-FFF2-40B4-BE49-F238E27FC236}">
                  <a16:creationId xmlns:a16="http://schemas.microsoft.com/office/drawing/2014/main" id="{72EF2AB4-2CF2-2E65-684E-5DDA4DD230E2}"/>
                </a:ext>
              </a:extLst>
            </p:cNvPr>
            <p:cNvSpPr txBox="1">
              <a:spLocks/>
            </p:cNvSpPr>
            <p:nvPr/>
          </p:nvSpPr>
          <p:spPr>
            <a:xfrm>
              <a:off x="774466" y="5798110"/>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CO</a:t>
              </a:r>
              <a:r>
                <a:rPr lang="en-US" altLang="ko-KR" sz="900" baseline="-25000" dirty="0">
                  <a:latin typeface="Palatino Linotype" panose="02040502050505030304" pitchFamily="18" charset="0"/>
                  <a:ea typeface="Palatino Linotype" charset="0"/>
                </a:rPr>
                <a:t>2</a:t>
              </a:r>
              <a:endParaRPr lang="ko-KR" altLang="en-US" sz="900" baseline="-25000" dirty="0">
                <a:latin typeface="Palatino Linotype" panose="02040502050505030304" pitchFamily="18" charset="0"/>
                <a:ea typeface="Palatino Linotype" charset="0"/>
              </a:endParaRPr>
            </a:p>
          </p:txBody>
        </p:sp>
        <p:sp>
          <p:nvSpPr>
            <p:cNvPr id="9" name="TextBox 8">
              <a:extLst>
                <a:ext uri="{FF2B5EF4-FFF2-40B4-BE49-F238E27FC236}">
                  <a16:creationId xmlns:a16="http://schemas.microsoft.com/office/drawing/2014/main" id="{CFDEC75B-D7D0-7516-EE8E-E88544BD118D}"/>
                </a:ext>
              </a:extLst>
            </p:cNvPr>
            <p:cNvSpPr txBox="1">
              <a:spLocks/>
            </p:cNvSpPr>
            <p:nvPr/>
          </p:nvSpPr>
          <p:spPr>
            <a:xfrm>
              <a:off x="918084" y="5616702"/>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GDC</a:t>
              </a:r>
              <a:endParaRPr lang="ko-KR" altLang="en-US" sz="900" b="1" dirty="0">
                <a:solidFill>
                  <a:srgbClr val="FF0000"/>
                </a:solidFill>
                <a:latin typeface="Palatino Linotype" panose="02040502050505030304" pitchFamily="18" charset="0"/>
                <a:ea typeface="Palatino Linotype" charset="0"/>
              </a:endParaRPr>
            </a:p>
          </p:txBody>
        </p:sp>
        <p:sp>
          <p:nvSpPr>
            <p:cNvPr id="10" name="원호 9">
              <a:extLst>
                <a:ext uri="{FF2B5EF4-FFF2-40B4-BE49-F238E27FC236}">
                  <a16:creationId xmlns:a16="http://schemas.microsoft.com/office/drawing/2014/main" id="{A44D0674-E74A-D62D-894F-0D34DEF5E378}"/>
                </a:ext>
              </a:extLst>
            </p:cNvPr>
            <p:cNvSpPr>
              <a:spLocks/>
            </p:cNvSpPr>
            <p:nvPr/>
          </p:nvSpPr>
          <p:spPr>
            <a:xfrm rot="1858655">
              <a:off x="418164" y="5318307"/>
              <a:ext cx="907506" cy="441066"/>
            </a:xfrm>
            <a:prstGeom prst="arc">
              <a:avLst>
                <a:gd name="adj1" fmla="val 20547029"/>
                <a:gd name="adj2" fmla="val 1582763"/>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cxnSp>
          <p:nvCxnSpPr>
            <p:cNvPr id="11" name="직선 연결선 10">
              <a:extLst>
                <a:ext uri="{FF2B5EF4-FFF2-40B4-BE49-F238E27FC236}">
                  <a16:creationId xmlns:a16="http://schemas.microsoft.com/office/drawing/2014/main" id="{15BAF9D6-724D-77DD-BE78-BE1F2C3F455C}"/>
                </a:ext>
              </a:extLst>
            </p:cNvPr>
            <p:cNvCxnSpPr>
              <a:cxnSpLocks/>
            </p:cNvCxnSpPr>
            <p:nvPr/>
          </p:nvCxnSpPr>
          <p:spPr>
            <a:xfrm flipH="1">
              <a:off x="206777" y="5919355"/>
              <a:ext cx="60147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모서리가 둥근 직사각형 32">
              <a:extLst>
                <a:ext uri="{FF2B5EF4-FFF2-40B4-BE49-F238E27FC236}">
                  <a16:creationId xmlns:a16="http://schemas.microsoft.com/office/drawing/2014/main" id="{20A649A8-FA1F-E429-1891-5CEC11E8E2F4}"/>
                </a:ext>
              </a:extLst>
            </p:cNvPr>
            <p:cNvSpPr>
              <a:spLocks/>
            </p:cNvSpPr>
            <p:nvPr/>
          </p:nvSpPr>
          <p:spPr>
            <a:xfrm>
              <a:off x="251728" y="1141179"/>
              <a:ext cx="3459691" cy="3213761"/>
            </a:xfrm>
            <a:prstGeom prst="roundRect">
              <a:avLst>
                <a:gd name="adj" fmla="val 11415"/>
              </a:avLst>
            </a:prstGeom>
            <a:solidFill>
              <a:schemeClr val="accent6">
                <a:lumMod val="40000"/>
                <a:lumOff val="60000"/>
              </a:schemeClr>
            </a:solidFill>
            <a:ln w="12700" cap="flat" cmpd="sng">
              <a:solidFill>
                <a:schemeClr val="accent6">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sp>
          <p:nvSpPr>
            <p:cNvPr id="13" name="번개 12">
              <a:extLst>
                <a:ext uri="{FF2B5EF4-FFF2-40B4-BE49-F238E27FC236}">
                  <a16:creationId xmlns:a16="http://schemas.microsoft.com/office/drawing/2014/main" id="{58913D8D-8899-DA8C-9CB8-A6F4377158E0}"/>
                </a:ext>
              </a:extLst>
            </p:cNvPr>
            <p:cNvSpPr>
              <a:spLocks/>
            </p:cNvSpPr>
            <p:nvPr/>
          </p:nvSpPr>
          <p:spPr>
            <a:xfrm rot="1810339">
              <a:off x="379300" y="1037589"/>
              <a:ext cx="486517" cy="284881"/>
            </a:xfrm>
            <a:prstGeom prst="lightningBolt">
              <a:avLst/>
            </a:prstGeom>
            <a:solidFill>
              <a:srgbClr val="DBD600"/>
            </a:solidFill>
            <a:ln w="12700" cap="flat" cmpd="sng">
              <a:solidFill>
                <a:srgbClr val="DBD600">
                  <a:alpha val="10000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14" name="TextBox 13">
              <a:extLst>
                <a:ext uri="{FF2B5EF4-FFF2-40B4-BE49-F238E27FC236}">
                  <a16:creationId xmlns:a16="http://schemas.microsoft.com/office/drawing/2014/main" id="{00966839-637D-7A7E-BB0D-841EC7A8D630}"/>
                </a:ext>
              </a:extLst>
            </p:cNvPr>
            <p:cNvSpPr txBox="1">
              <a:spLocks/>
            </p:cNvSpPr>
            <p:nvPr/>
          </p:nvSpPr>
          <p:spPr>
            <a:xfrm>
              <a:off x="688791" y="1086494"/>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Light</a:t>
              </a:r>
              <a:endParaRPr lang="ko-KR" altLang="en-US" sz="900" dirty="0">
                <a:latin typeface="Palatino Linotype" panose="02040502050505030304" pitchFamily="18" charset="0"/>
                <a:ea typeface="Palatino Linotype" charset="0"/>
              </a:endParaRPr>
            </a:p>
          </p:txBody>
        </p:sp>
        <p:sp>
          <p:nvSpPr>
            <p:cNvPr id="15" name="타원 14">
              <a:extLst>
                <a:ext uri="{FF2B5EF4-FFF2-40B4-BE49-F238E27FC236}">
                  <a16:creationId xmlns:a16="http://schemas.microsoft.com/office/drawing/2014/main" id="{D0F24ACE-7416-158F-54AC-29BC57AAD5CA}"/>
                </a:ext>
              </a:extLst>
            </p:cNvPr>
            <p:cNvSpPr>
              <a:spLocks/>
            </p:cNvSpPr>
            <p:nvPr/>
          </p:nvSpPr>
          <p:spPr>
            <a:xfrm>
              <a:off x="473258" y="1597372"/>
              <a:ext cx="686814" cy="264324"/>
            </a:xfrm>
            <a:prstGeom prst="ellipse">
              <a:avLst/>
            </a:prstGeom>
            <a:solidFill>
              <a:schemeClr val="bg2">
                <a:lumMod val="90000"/>
              </a:schemeClr>
            </a:solidFill>
            <a:ln w="12700" cap="flat"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FF"/>
                  </a:solidFill>
                  <a:latin typeface="Palatino Linotype" panose="02040502050505030304" pitchFamily="18" charset="0"/>
                  <a:ea typeface="Palatino Linotype" charset="0"/>
                </a:rPr>
                <a:t>OEC</a:t>
              </a:r>
              <a:endParaRPr lang="ko-KR" altLang="en-US" sz="900" b="1" dirty="0">
                <a:solidFill>
                  <a:srgbClr val="FF00FF"/>
                </a:solidFill>
                <a:latin typeface="Palatino Linotype" panose="02040502050505030304" pitchFamily="18" charset="0"/>
                <a:ea typeface="Palatino Linotype" charset="0"/>
              </a:endParaRPr>
            </a:p>
          </p:txBody>
        </p:sp>
        <p:sp>
          <p:nvSpPr>
            <p:cNvPr id="16" name="TextBox 15">
              <a:extLst>
                <a:ext uri="{FF2B5EF4-FFF2-40B4-BE49-F238E27FC236}">
                  <a16:creationId xmlns:a16="http://schemas.microsoft.com/office/drawing/2014/main" id="{FF1B6D7F-FFD4-F4AA-FF7E-A2047FF2E04D}"/>
                </a:ext>
              </a:extLst>
            </p:cNvPr>
            <p:cNvSpPr txBox="1">
              <a:spLocks/>
            </p:cNvSpPr>
            <p:nvPr/>
          </p:nvSpPr>
          <p:spPr>
            <a:xfrm>
              <a:off x="857893" y="1291032"/>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H</a:t>
              </a:r>
              <a:r>
                <a:rPr lang="en-US" altLang="ko-KR" sz="900" baseline="-25000" dirty="0">
                  <a:latin typeface="Palatino Linotype" panose="02040502050505030304" pitchFamily="18" charset="0"/>
                  <a:ea typeface="Palatino Linotype" charset="0"/>
                </a:rPr>
                <a:t>2</a:t>
              </a:r>
              <a:r>
                <a:rPr lang="en-US" altLang="ko-KR" sz="900" dirty="0">
                  <a:latin typeface="Palatino Linotype" panose="02040502050505030304" pitchFamily="18" charset="0"/>
                  <a:ea typeface="Palatino Linotype" charset="0"/>
                </a:rPr>
                <a:t>O</a:t>
              </a:r>
              <a:endParaRPr lang="ko-KR" altLang="en-US" sz="900" dirty="0">
                <a:latin typeface="Palatino Linotype" panose="02040502050505030304" pitchFamily="18" charset="0"/>
                <a:ea typeface="Palatino Linotype" charset="0"/>
              </a:endParaRPr>
            </a:p>
          </p:txBody>
        </p:sp>
        <p:sp>
          <p:nvSpPr>
            <p:cNvPr id="17" name="TextBox 16">
              <a:extLst>
                <a:ext uri="{FF2B5EF4-FFF2-40B4-BE49-F238E27FC236}">
                  <a16:creationId xmlns:a16="http://schemas.microsoft.com/office/drawing/2014/main" id="{2832FCF9-D53D-0B34-5053-D1065ACEDA2A}"/>
                </a:ext>
              </a:extLst>
            </p:cNvPr>
            <p:cNvSpPr txBox="1">
              <a:spLocks/>
            </p:cNvSpPr>
            <p:nvPr/>
          </p:nvSpPr>
          <p:spPr>
            <a:xfrm>
              <a:off x="352633" y="1302143"/>
              <a:ext cx="486008"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O</a:t>
              </a:r>
              <a:r>
                <a:rPr lang="en-US" altLang="ko-KR" sz="900" baseline="-25000" dirty="0">
                  <a:latin typeface="Palatino Linotype" panose="02040502050505030304" pitchFamily="18" charset="0"/>
                  <a:ea typeface="Palatino Linotype" charset="0"/>
                </a:rPr>
                <a:t>2</a:t>
              </a:r>
              <a:endParaRPr lang="ko-KR" altLang="en-US" sz="900" baseline="-25000" dirty="0">
                <a:latin typeface="Palatino Linotype" panose="02040502050505030304" pitchFamily="18" charset="0"/>
                <a:ea typeface="Palatino Linotype" charset="0"/>
              </a:endParaRPr>
            </a:p>
          </p:txBody>
        </p:sp>
        <p:sp>
          <p:nvSpPr>
            <p:cNvPr id="19" name="타원 18">
              <a:extLst>
                <a:ext uri="{FF2B5EF4-FFF2-40B4-BE49-F238E27FC236}">
                  <a16:creationId xmlns:a16="http://schemas.microsoft.com/office/drawing/2014/main" id="{CF07AEED-F930-7499-276D-F70EDCF73223}"/>
                </a:ext>
              </a:extLst>
            </p:cNvPr>
            <p:cNvSpPr>
              <a:spLocks/>
            </p:cNvSpPr>
            <p:nvPr/>
          </p:nvSpPr>
          <p:spPr>
            <a:xfrm>
              <a:off x="519775" y="2748389"/>
              <a:ext cx="929332" cy="292466"/>
            </a:xfrm>
            <a:prstGeom prst="ellipse">
              <a:avLst/>
            </a:prstGeom>
            <a:noFill/>
            <a:ln w="12700" cap="flat"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Rubisco</a:t>
              </a:r>
              <a:endParaRPr lang="ko-KR" altLang="en-US" sz="900" b="1" dirty="0">
                <a:solidFill>
                  <a:srgbClr val="FF0000"/>
                </a:solidFill>
                <a:latin typeface="Palatino Linotype" panose="02040502050505030304" pitchFamily="18" charset="0"/>
                <a:ea typeface="Palatino Linotype" charset="0"/>
              </a:endParaRPr>
            </a:p>
          </p:txBody>
        </p:sp>
        <p:sp>
          <p:nvSpPr>
            <p:cNvPr id="20" name="TextBox 19">
              <a:extLst>
                <a:ext uri="{FF2B5EF4-FFF2-40B4-BE49-F238E27FC236}">
                  <a16:creationId xmlns:a16="http://schemas.microsoft.com/office/drawing/2014/main" id="{7B645E27-CC3F-EB07-D350-486BC93C489E}"/>
                </a:ext>
              </a:extLst>
            </p:cNvPr>
            <p:cNvSpPr txBox="1">
              <a:spLocks/>
            </p:cNvSpPr>
            <p:nvPr/>
          </p:nvSpPr>
          <p:spPr>
            <a:xfrm>
              <a:off x="398026" y="2915299"/>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O</a:t>
              </a:r>
              <a:r>
                <a:rPr lang="en-US" altLang="ko-KR" sz="900" baseline="-25000" dirty="0">
                  <a:latin typeface="Palatino Linotype" panose="02040502050505030304" pitchFamily="18" charset="0"/>
                  <a:ea typeface="Palatino Linotype" charset="0"/>
                </a:rPr>
                <a:t>2</a:t>
              </a:r>
              <a:endParaRPr lang="ko-KR" altLang="en-US" sz="900" baseline="-25000" dirty="0">
                <a:latin typeface="Palatino Linotype" panose="02040502050505030304" pitchFamily="18" charset="0"/>
                <a:ea typeface="Palatino Linotype" charset="0"/>
              </a:endParaRPr>
            </a:p>
          </p:txBody>
        </p:sp>
        <p:sp>
          <p:nvSpPr>
            <p:cNvPr id="21" name="원호 20">
              <a:extLst>
                <a:ext uri="{FF2B5EF4-FFF2-40B4-BE49-F238E27FC236}">
                  <a16:creationId xmlns:a16="http://schemas.microsoft.com/office/drawing/2014/main" id="{CE455F8C-F1ED-DC79-B693-F140FD9775BE}"/>
                </a:ext>
              </a:extLst>
            </p:cNvPr>
            <p:cNvSpPr>
              <a:spLocks/>
            </p:cNvSpPr>
            <p:nvPr/>
          </p:nvSpPr>
          <p:spPr>
            <a:xfrm rot="16373982">
              <a:off x="311858" y="3201900"/>
              <a:ext cx="940211" cy="518990"/>
            </a:xfrm>
            <a:prstGeom prst="arc">
              <a:avLst>
                <a:gd name="adj1" fmla="val 20547029"/>
                <a:gd name="adj2" fmla="val 2165102"/>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22" name="TextBox 21">
              <a:extLst>
                <a:ext uri="{FF2B5EF4-FFF2-40B4-BE49-F238E27FC236}">
                  <a16:creationId xmlns:a16="http://schemas.microsoft.com/office/drawing/2014/main" id="{E1850816-19D7-F796-F735-DE39F6038B67}"/>
                </a:ext>
              </a:extLst>
            </p:cNvPr>
            <p:cNvSpPr txBox="1">
              <a:spLocks/>
            </p:cNvSpPr>
            <p:nvPr/>
          </p:nvSpPr>
          <p:spPr>
            <a:xfrm>
              <a:off x="366597" y="3115227"/>
              <a:ext cx="1473544"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err="1">
                  <a:latin typeface="Palatino Linotype" panose="02040502050505030304" pitchFamily="18" charset="0"/>
                  <a:ea typeface="Palatino Linotype" charset="0"/>
                </a:rPr>
                <a:t>Phosphoglycolate</a:t>
              </a:r>
              <a:endParaRPr lang="ko-KR" altLang="en-US" sz="900" dirty="0">
                <a:latin typeface="Palatino Linotype" panose="02040502050505030304" pitchFamily="18" charset="0"/>
                <a:ea typeface="Palatino Linotype" charset="0"/>
              </a:endParaRPr>
            </a:p>
          </p:txBody>
        </p:sp>
        <p:sp>
          <p:nvSpPr>
            <p:cNvPr id="23" name="TextBox 22">
              <a:extLst>
                <a:ext uri="{FF2B5EF4-FFF2-40B4-BE49-F238E27FC236}">
                  <a16:creationId xmlns:a16="http://schemas.microsoft.com/office/drawing/2014/main" id="{E2900425-3C83-0B4E-5698-688DF1A875C9}"/>
                </a:ext>
              </a:extLst>
            </p:cNvPr>
            <p:cNvSpPr txBox="1">
              <a:spLocks/>
            </p:cNvSpPr>
            <p:nvPr/>
          </p:nvSpPr>
          <p:spPr>
            <a:xfrm>
              <a:off x="434017" y="3707194"/>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Glycolate</a:t>
              </a:r>
              <a:endParaRPr lang="ko-KR" altLang="en-US" sz="900">
                <a:latin typeface="Palatino Linotype" panose="02040502050505030304" pitchFamily="18" charset="0"/>
                <a:ea typeface="Palatino Linotype" charset="0"/>
              </a:endParaRPr>
            </a:p>
          </p:txBody>
        </p:sp>
        <p:cxnSp>
          <p:nvCxnSpPr>
            <p:cNvPr id="24" name="직선 화살표 연결선 23">
              <a:extLst>
                <a:ext uri="{FF2B5EF4-FFF2-40B4-BE49-F238E27FC236}">
                  <a16:creationId xmlns:a16="http://schemas.microsoft.com/office/drawing/2014/main" id="{8F886F48-0F4C-0126-9E18-73BB416A97B6}"/>
                </a:ext>
              </a:extLst>
            </p:cNvPr>
            <p:cNvCxnSpPr/>
            <p:nvPr/>
          </p:nvCxnSpPr>
          <p:spPr>
            <a:xfrm>
              <a:off x="1006197" y="3359451"/>
              <a:ext cx="970" cy="415583"/>
            </a:xfrm>
            <a:prstGeom prst="straightConnector1">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758C9B4-CA9E-6C5D-B9B5-F1C9D90F2DE6}"/>
                </a:ext>
              </a:extLst>
            </p:cNvPr>
            <p:cNvSpPr txBox="1">
              <a:spLocks/>
            </p:cNvSpPr>
            <p:nvPr/>
          </p:nvSpPr>
          <p:spPr>
            <a:xfrm>
              <a:off x="622211" y="3418748"/>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0070C0"/>
                  </a:solidFill>
                  <a:latin typeface="Palatino Linotype" panose="02040502050505030304" pitchFamily="18" charset="0"/>
                  <a:ea typeface="Palatino Linotype" charset="0"/>
                </a:rPr>
                <a:t>PGLP</a:t>
              </a:r>
              <a:endParaRPr lang="ko-KR" altLang="en-US" sz="900" b="1" dirty="0">
                <a:solidFill>
                  <a:srgbClr val="0070C0"/>
                </a:solidFill>
                <a:latin typeface="Palatino Linotype" panose="02040502050505030304" pitchFamily="18" charset="0"/>
                <a:ea typeface="Palatino Linotype" charset="0"/>
              </a:endParaRPr>
            </a:p>
          </p:txBody>
        </p:sp>
        <p:sp>
          <p:nvSpPr>
            <p:cNvPr id="26" name="모서리가 둥근 직사각형 33">
              <a:extLst>
                <a:ext uri="{FF2B5EF4-FFF2-40B4-BE49-F238E27FC236}">
                  <a16:creationId xmlns:a16="http://schemas.microsoft.com/office/drawing/2014/main" id="{D199A6AB-EA56-8B75-7EC0-3836D64778EE}"/>
                </a:ext>
              </a:extLst>
            </p:cNvPr>
            <p:cNvSpPr>
              <a:spLocks/>
            </p:cNvSpPr>
            <p:nvPr/>
          </p:nvSpPr>
          <p:spPr>
            <a:xfrm>
              <a:off x="300322" y="4384789"/>
              <a:ext cx="1832902" cy="872609"/>
            </a:xfrm>
            <a:prstGeom prst="roundRect">
              <a:avLst/>
            </a:prstGeom>
            <a:solidFill>
              <a:schemeClr val="accent4">
                <a:lumMod val="40000"/>
                <a:lumOff val="60000"/>
              </a:schemeClr>
            </a:solidFill>
            <a:ln w="12700" cap="flat" cmpd="sng">
              <a:solidFill>
                <a:schemeClr val="accent4">
                  <a:lumMod val="40000"/>
                  <a:lumOff val="60000"/>
                  <a:alpha val="10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27" name="TextBox 26">
              <a:extLst>
                <a:ext uri="{FF2B5EF4-FFF2-40B4-BE49-F238E27FC236}">
                  <a16:creationId xmlns:a16="http://schemas.microsoft.com/office/drawing/2014/main" id="{85E61092-2D6B-BC9C-A1CE-3F4E17DBBBDF}"/>
                </a:ext>
              </a:extLst>
            </p:cNvPr>
            <p:cNvSpPr txBox="1">
              <a:spLocks/>
            </p:cNvSpPr>
            <p:nvPr/>
          </p:nvSpPr>
          <p:spPr>
            <a:xfrm>
              <a:off x="439449" y="4659162"/>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Glyoxylate</a:t>
              </a:r>
              <a:endParaRPr lang="ko-KR" altLang="en-US" sz="900">
                <a:latin typeface="Palatino Linotype" panose="02040502050505030304" pitchFamily="18" charset="0"/>
                <a:ea typeface="Palatino Linotype" charset="0"/>
              </a:endParaRPr>
            </a:p>
          </p:txBody>
        </p:sp>
        <p:sp>
          <p:nvSpPr>
            <p:cNvPr id="28" name="TextBox 27">
              <a:extLst>
                <a:ext uri="{FF2B5EF4-FFF2-40B4-BE49-F238E27FC236}">
                  <a16:creationId xmlns:a16="http://schemas.microsoft.com/office/drawing/2014/main" id="{A9389DFA-F27D-4217-7332-4139031EAEAE}"/>
                </a:ext>
              </a:extLst>
            </p:cNvPr>
            <p:cNvSpPr txBox="1">
              <a:spLocks/>
            </p:cNvSpPr>
            <p:nvPr/>
          </p:nvSpPr>
          <p:spPr>
            <a:xfrm>
              <a:off x="591266" y="4406799"/>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0070C0"/>
                  </a:solidFill>
                  <a:latin typeface="Palatino Linotype" panose="02040502050505030304" pitchFamily="18" charset="0"/>
                  <a:ea typeface="Palatino Linotype" charset="0"/>
                </a:rPr>
                <a:t>GOX</a:t>
              </a:r>
              <a:endParaRPr lang="ko-KR" altLang="en-US" sz="900" b="1" dirty="0">
                <a:solidFill>
                  <a:srgbClr val="0070C0"/>
                </a:solidFill>
                <a:latin typeface="Palatino Linotype" panose="02040502050505030304" pitchFamily="18" charset="0"/>
                <a:ea typeface="Palatino Linotype" charset="0"/>
              </a:endParaRPr>
            </a:p>
          </p:txBody>
        </p:sp>
        <p:sp>
          <p:nvSpPr>
            <p:cNvPr id="29" name="TextBox 28">
              <a:extLst>
                <a:ext uri="{FF2B5EF4-FFF2-40B4-BE49-F238E27FC236}">
                  <a16:creationId xmlns:a16="http://schemas.microsoft.com/office/drawing/2014/main" id="{B0D510C4-AA4D-B611-07D0-2F2C3249D5C8}"/>
                </a:ext>
              </a:extLst>
            </p:cNvPr>
            <p:cNvSpPr txBox="1">
              <a:spLocks/>
            </p:cNvSpPr>
            <p:nvPr/>
          </p:nvSpPr>
          <p:spPr>
            <a:xfrm>
              <a:off x="664992" y="4961679"/>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FF"/>
                  </a:solidFill>
                  <a:latin typeface="Palatino Linotype" panose="02040502050505030304" pitchFamily="18" charset="0"/>
                  <a:ea typeface="Palatino Linotype" charset="0"/>
                </a:rPr>
                <a:t>GGAT</a:t>
              </a:r>
              <a:endParaRPr lang="ko-KR" altLang="en-US" sz="900" b="1">
                <a:solidFill>
                  <a:srgbClr val="FF00FF"/>
                </a:solidFill>
                <a:latin typeface="Palatino Linotype" panose="02040502050505030304" pitchFamily="18" charset="0"/>
                <a:ea typeface="Palatino Linotype" charset="0"/>
              </a:endParaRPr>
            </a:p>
          </p:txBody>
        </p:sp>
        <p:cxnSp>
          <p:nvCxnSpPr>
            <p:cNvPr id="30" name="직선 화살표 연결선 29">
              <a:extLst>
                <a:ext uri="{FF2B5EF4-FFF2-40B4-BE49-F238E27FC236}">
                  <a16:creationId xmlns:a16="http://schemas.microsoft.com/office/drawing/2014/main" id="{F6536D20-BA9A-F9AB-7950-8D81A192C988}"/>
                </a:ext>
              </a:extLst>
            </p:cNvPr>
            <p:cNvCxnSpPr>
              <a:cxnSpLocks/>
            </p:cNvCxnSpPr>
            <p:nvPr/>
          </p:nvCxnSpPr>
          <p:spPr>
            <a:xfrm>
              <a:off x="993581" y="4871601"/>
              <a:ext cx="3395" cy="436802"/>
            </a:xfrm>
            <a:prstGeom prst="straightConnector1">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AD7DCDF-AAD4-0ADA-F8F1-BBE1C989444B}"/>
                </a:ext>
              </a:extLst>
            </p:cNvPr>
            <p:cNvSpPr txBox="1">
              <a:spLocks/>
            </p:cNvSpPr>
            <p:nvPr/>
          </p:nvSpPr>
          <p:spPr>
            <a:xfrm>
              <a:off x="1418890" y="2373108"/>
              <a:ext cx="2892281"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Calvin  cycle</a:t>
              </a:r>
              <a:endParaRPr lang="ko-KR" altLang="en-US" sz="900" dirty="0">
                <a:latin typeface="Palatino Linotype" panose="02040502050505030304" pitchFamily="18" charset="0"/>
                <a:ea typeface="Palatino Linotype" charset="0"/>
              </a:endParaRPr>
            </a:p>
          </p:txBody>
        </p:sp>
        <p:sp>
          <p:nvSpPr>
            <p:cNvPr id="32" name="원호 31">
              <a:extLst>
                <a:ext uri="{FF2B5EF4-FFF2-40B4-BE49-F238E27FC236}">
                  <a16:creationId xmlns:a16="http://schemas.microsoft.com/office/drawing/2014/main" id="{DD2CBDED-E578-6C7A-DFA5-8C320770C633}"/>
                </a:ext>
              </a:extLst>
            </p:cNvPr>
            <p:cNvSpPr>
              <a:spLocks/>
            </p:cNvSpPr>
            <p:nvPr/>
          </p:nvSpPr>
          <p:spPr>
            <a:xfrm rot="5400000" flipV="1">
              <a:off x="1024516" y="4754521"/>
              <a:ext cx="824632" cy="952614"/>
            </a:xfrm>
            <a:prstGeom prst="arc">
              <a:avLst>
                <a:gd name="adj1" fmla="val 18521031"/>
                <a:gd name="adj2" fmla="val 3928513"/>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33" name="TextBox 32">
              <a:extLst>
                <a:ext uri="{FF2B5EF4-FFF2-40B4-BE49-F238E27FC236}">
                  <a16:creationId xmlns:a16="http://schemas.microsoft.com/office/drawing/2014/main" id="{8FAB71E7-97A7-E5F9-A860-8A95CE05DD83}"/>
                </a:ext>
              </a:extLst>
            </p:cNvPr>
            <p:cNvSpPr txBox="1">
              <a:spLocks/>
            </p:cNvSpPr>
            <p:nvPr/>
          </p:nvSpPr>
          <p:spPr>
            <a:xfrm>
              <a:off x="1842267" y="3194280"/>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PGK</a:t>
              </a:r>
              <a:endParaRPr lang="ko-KR" altLang="en-US" sz="900" b="1" dirty="0">
                <a:solidFill>
                  <a:srgbClr val="FF0000"/>
                </a:solidFill>
                <a:latin typeface="Palatino Linotype" panose="02040502050505030304" pitchFamily="18" charset="0"/>
                <a:ea typeface="Palatino Linotype" charset="0"/>
              </a:endParaRPr>
            </a:p>
          </p:txBody>
        </p:sp>
        <p:sp>
          <p:nvSpPr>
            <p:cNvPr id="34" name="TextBox 33">
              <a:extLst>
                <a:ext uri="{FF2B5EF4-FFF2-40B4-BE49-F238E27FC236}">
                  <a16:creationId xmlns:a16="http://schemas.microsoft.com/office/drawing/2014/main" id="{65FCBFE3-68CB-4385-8C26-ED567FB11473}"/>
                </a:ext>
              </a:extLst>
            </p:cNvPr>
            <p:cNvSpPr txBox="1">
              <a:spLocks/>
            </p:cNvSpPr>
            <p:nvPr/>
          </p:nvSpPr>
          <p:spPr>
            <a:xfrm>
              <a:off x="525007" y="1934081"/>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PPK</a:t>
              </a:r>
              <a:endParaRPr lang="ko-KR" altLang="en-US" sz="900" b="1" dirty="0">
                <a:solidFill>
                  <a:srgbClr val="FF0000"/>
                </a:solidFill>
                <a:latin typeface="Palatino Linotype" panose="02040502050505030304" pitchFamily="18" charset="0"/>
                <a:ea typeface="Palatino Linotype" charset="0"/>
              </a:endParaRPr>
            </a:p>
          </p:txBody>
        </p:sp>
        <p:sp>
          <p:nvSpPr>
            <p:cNvPr id="35" name="TextBox 34">
              <a:extLst>
                <a:ext uri="{FF2B5EF4-FFF2-40B4-BE49-F238E27FC236}">
                  <a16:creationId xmlns:a16="http://schemas.microsoft.com/office/drawing/2014/main" id="{832C4555-0517-A35F-4125-A6C0CF006F15}"/>
                </a:ext>
              </a:extLst>
            </p:cNvPr>
            <p:cNvSpPr txBox="1">
              <a:spLocks/>
            </p:cNvSpPr>
            <p:nvPr/>
          </p:nvSpPr>
          <p:spPr>
            <a:xfrm>
              <a:off x="379284" y="2482254"/>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CO</a:t>
              </a:r>
              <a:r>
                <a:rPr lang="en-US" altLang="ko-KR" sz="900" baseline="-25000" dirty="0">
                  <a:latin typeface="Palatino Linotype" panose="02040502050505030304" pitchFamily="18" charset="0"/>
                  <a:ea typeface="Palatino Linotype" charset="0"/>
                </a:rPr>
                <a:t>2</a:t>
              </a:r>
              <a:endParaRPr lang="ko-KR" altLang="en-US" sz="900" baseline="-25000" dirty="0">
                <a:latin typeface="Palatino Linotype" panose="02040502050505030304" pitchFamily="18" charset="0"/>
                <a:ea typeface="Palatino Linotype" charset="0"/>
              </a:endParaRPr>
            </a:p>
          </p:txBody>
        </p:sp>
        <p:sp>
          <p:nvSpPr>
            <p:cNvPr id="36" name="원호 35">
              <a:extLst>
                <a:ext uri="{FF2B5EF4-FFF2-40B4-BE49-F238E27FC236}">
                  <a16:creationId xmlns:a16="http://schemas.microsoft.com/office/drawing/2014/main" id="{802A8DA1-EEBE-F936-C64C-AFAFD14B8B3A}"/>
                </a:ext>
              </a:extLst>
            </p:cNvPr>
            <p:cNvSpPr>
              <a:spLocks/>
            </p:cNvSpPr>
            <p:nvPr/>
          </p:nvSpPr>
          <p:spPr>
            <a:xfrm rot="16200000" flipH="1">
              <a:off x="513380" y="1992833"/>
              <a:ext cx="980536" cy="649950"/>
            </a:xfrm>
            <a:prstGeom prst="arc">
              <a:avLst>
                <a:gd name="adj1" fmla="val 19193342"/>
                <a:gd name="adj2" fmla="val 1045719"/>
              </a:avLst>
            </a:prstGeom>
            <a:ln w="19050" cap="flat" cmpd="sng">
              <a:solidFill>
                <a:srgbClr val="7030A0"/>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37" name="TextBox 36">
              <a:extLst>
                <a:ext uri="{FF2B5EF4-FFF2-40B4-BE49-F238E27FC236}">
                  <a16:creationId xmlns:a16="http://schemas.microsoft.com/office/drawing/2014/main" id="{F2CE4BEE-8B54-BB3C-A9DA-CF7F7746D843}"/>
                </a:ext>
              </a:extLst>
            </p:cNvPr>
            <p:cNvSpPr txBox="1">
              <a:spLocks/>
            </p:cNvSpPr>
            <p:nvPr/>
          </p:nvSpPr>
          <p:spPr>
            <a:xfrm>
              <a:off x="2257370" y="2880652"/>
              <a:ext cx="751342"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1,3 BPG</a:t>
              </a:r>
              <a:endParaRPr lang="ko-KR" altLang="en-US" sz="900" dirty="0">
                <a:latin typeface="Palatino Linotype" panose="02040502050505030304" pitchFamily="18" charset="0"/>
                <a:ea typeface="Palatino Linotype" charset="0"/>
              </a:endParaRPr>
            </a:p>
          </p:txBody>
        </p:sp>
        <p:sp>
          <p:nvSpPr>
            <p:cNvPr id="38" name="TextBox 37">
              <a:extLst>
                <a:ext uri="{FF2B5EF4-FFF2-40B4-BE49-F238E27FC236}">
                  <a16:creationId xmlns:a16="http://schemas.microsoft.com/office/drawing/2014/main" id="{42558088-5D83-28B0-46DD-29E7A2BA686E}"/>
                </a:ext>
              </a:extLst>
            </p:cNvPr>
            <p:cNvSpPr txBox="1">
              <a:spLocks/>
            </p:cNvSpPr>
            <p:nvPr/>
          </p:nvSpPr>
          <p:spPr>
            <a:xfrm>
              <a:off x="1357732" y="1715969"/>
              <a:ext cx="474653"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Ru5P</a:t>
              </a:r>
              <a:endParaRPr lang="ko-KR" altLang="en-US" sz="900" dirty="0">
                <a:latin typeface="Palatino Linotype" panose="02040502050505030304" pitchFamily="18" charset="0"/>
                <a:ea typeface="Palatino Linotype" charset="0"/>
              </a:endParaRPr>
            </a:p>
          </p:txBody>
        </p:sp>
        <p:cxnSp>
          <p:nvCxnSpPr>
            <p:cNvPr id="39" name="직선 연결선 38">
              <a:extLst>
                <a:ext uri="{FF2B5EF4-FFF2-40B4-BE49-F238E27FC236}">
                  <a16:creationId xmlns:a16="http://schemas.microsoft.com/office/drawing/2014/main" id="{721E8513-6A17-ED52-EA99-925B6912FEA3}"/>
                </a:ext>
              </a:extLst>
            </p:cNvPr>
            <p:cNvCxnSpPr>
              <a:cxnSpLocks/>
            </p:cNvCxnSpPr>
            <p:nvPr/>
          </p:nvCxnSpPr>
          <p:spPr>
            <a:xfrm>
              <a:off x="209203" y="2579165"/>
              <a:ext cx="0" cy="334463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직선 화살표 연결선 39">
              <a:extLst>
                <a:ext uri="{FF2B5EF4-FFF2-40B4-BE49-F238E27FC236}">
                  <a16:creationId xmlns:a16="http://schemas.microsoft.com/office/drawing/2014/main" id="{3BDB96EA-8ACE-5F33-A7C3-DD71618D543E}"/>
                </a:ext>
              </a:extLst>
            </p:cNvPr>
            <p:cNvCxnSpPr>
              <a:cxnSpLocks/>
            </p:cNvCxnSpPr>
            <p:nvPr/>
          </p:nvCxnSpPr>
          <p:spPr>
            <a:xfrm>
              <a:off x="215871" y="2587332"/>
              <a:ext cx="168261"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F9701E8-C630-3169-C3A6-F4091EA5153A}"/>
                </a:ext>
              </a:extLst>
            </p:cNvPr>
            <p:cNvSpPr txBox="1">
              <a:spLocks/>
            </p:cNvSpPr>
            <p:nvPr/>
          </p:nvSpPr>
          <p:spPr>
            <a:xfrm>
              <a:off x="1786787" y="3170002"/>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PGA</a:t>
              </a:r>
              <a:endParaRPr lang="ko-KR" altLang="en-US" sz="900" dirty="0">
                <a:latin typeface="Palatino Linotype" panose="02040502050505030304" pitchFamily="18" charset="0"/>
                <a:ea typeface="Palatino Linotype" charset="0"/>
              </a:endParaRPr>
            </a:p>
          </p:txBody>
        </p:sp>
        <p:sp>
          <p:nvSpPr>
            <p:cNvPr id="42" name="TextBox 41">
              <a:extLst>
                <a:ext uri="{FF2B5EF4-FFF2-40B4-BE49-F238E27FC236}">
                  <a16:creationId xmlns:a16="http://schemas.microsoft.com/office/drawing/2014/main" id="{058A32B1-7B5A-5E4D-38ED-6C77916E69E0}"/>
                </a:ext>
              </a:extLst>
            </p:cNvPr>
            <p:cNvSpPr txBox="1">
              <a:spLocks/>
            </p:cNvSpPr>
            <p:nvPr/>
          </p:nvSpPr>
          <p:spPr>
            <a:xfrm>
              <a:off x="960767" y="2320645"/>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RuBP</a:t>
              </a:r>
              <a:endParaRPr lang="ko-KR" altLang="en-US" sz="900" dirty="0">
                <a:latin typeface="Palatino Linotype" panose="02040502050505030304" pitchFamily="18" charset="0"/>
                <a:ea typeface="Palatino Linotype" charset="0"/>
              </a:endParaRPr>
            </a:p>
          </p:txBody>
        </p:sp>
        <p:grpSp>
          <p:nvGrpSpPr>
            <p:cNvPr id="43" name="그룹 42">
              <a:extLst>
                <a:ext uri="{FF2B5EF4-FFF2-40B4-BE49-F238E27FC236}">
                  <a16:creationId xmlns:a16="http://schemas.microsoft.com/office/drawing/2014/main" id="{4FF17C7B-DEB2-A971-4CB4-1337383F28F5}"/>
                </a:ext>
              </a:extLst>
            </p:cNvPr>
            <p:cNvGrpSpPr/>
            <p:nvPr/>
          </p:nvGrpSpPr>
          <p:grpSpPr>
            <a:xfrm>
              <a:off x="1133418" y="1568980"/>
              <a:ext cx="1590681" cy="1712581"/>
              <a:chOff x="4030980" y="1066800"/>
              <a:chExt cx="2082483" cy="2164080"/>
            </a:xfrm>
          </p:grpSpPr>
          <p:sp>
            <p:nvSpPr>
              <p:cNvPr id="44" name="원호 43">
                <a:extLst>
                  <a:ext uri="{FF2B5EF4-FFF2-40B4-BE49-F238E27FC236}">
                    <a16:creationId xmlns:a16="http://schemas.microsoft.com/office/drawing/2014/main" id="{3E2A0745-BCCA-EC9C-805D-4C05F7286907}"/>
                  </a:ext>
                </a:extLst>
              </p:cNvPr>
              <p:cNvSpPr>
                <a:spLocks/>
              </p:cNvSpPr>
              <p:nvPr/>
            </p:nvSpPr>
            <p:spPr>
              <a:xfrm rot="540000" flipH="1" flipV="1">
                <a:off x="4079240" y="1617980"/>
                <a:ext cx="1990725" cy="1593215"/>
              </a:xfrm>
              <a:prstGeom prst="arc">
                <a:avLst>
                  <a:gd name="adj1" fmla="val 16325869"/>
                  <a:gd name="adj2" fmla="val 21305506"/>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45" name="원호 44">
                <a:extLst>
                  <a:ext uri="{FF2B5EF4-FFF2-40B4-BE49-F238E27FC236}">
                    <a16:creationId xmlns:a16="http://schemas.microsoft.com/office/drawing/2014/main" id="{F4646A68-ED91-40D8-18F2-AABC2DE4581D}"/>
                  </a:ext>
                </a:extLst>
              </p:cNvPr>
              <p:cNvSpPr>
                <a:spLocks/>
              </p:cNvSpPr>
              <p:nvPr/>
            </p:nvSpPr>
            <p:spPr>
              <a:xfrm rot="16200000" flipH="1" flipV="1">
                <a:off x="4290695" y="1560195"/>
                <a:ext cx="1591310" cy="1750060"/>
              </a:xfrm>
              <a:prstGeom prst="arc">
                <a:avLst>
                  <a:gd name="adj1" fmla="val 18647508"/>
                  <a:gd name="adj2" fmla="val 20406879"/>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46" name="원호 45">
                <a:extLst>
                  <a:ext uri="{FF2B5EF4-FFF2-40B4-BE49-F238E27FC236}">
                    <a16:creationId xmlns:a16="http://schemas.microsoft.com/office/drawing/2014/main" id="{8E007369-77BA-0641-AD43-2A7BC7A2A031}"/>
                  </a:ext>
                </a:extLst>
              </p:cNvPr>
              <p:cNvSpPr>
                <a:spLocks/>
              </p:cNvSpPr>
              <p:nvPr/>
            </p:nvSpPr>
            <p:spPr>
              <a:xfrm rot="16560000" flipH="1" flipV="1">
                <a:off x="4659630" y="1595755"/>
                <a:ext cx="1711325" cy="1196340"/>
              </a:xfrm>
              <a:prstGeom prst="arc">
                <a:avLst>
                  <a:gd name="adj1" fmla="val 16808936"/>
                  <a:gd name="adj2" fmla="val 19033093"/>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47" name="원호 46">
                <a:extLst>
                  <a:ext uri="{FF2B5EF4-FFF2-40B4-BE49-F238E27FC236}">
                    <a16:creationId xmlns:a16="http://schemas.microsoft.com/office/drawing/2014/main" id="{F55EF775-4663-BE75-7A97-1EA8ECE062B2}"/>
                  </a:ext>
                </a:extLst>
              </p:cNvPr>
              <p:cNvSpPr>
                <a:spLocks/>
              </p:cNvSpPr>
              <p:nvPr/>
            </p:nvSpPr>
            <p:spPr>
              <a:xfrm rot="13500000" flipH="1" flipV="1">
                <a:off x="4490720" y="1279525"/>
                <a:ext cx="1711325" cy="1285875"/>
              </a:xfrm>
              <a:prstGeom prst="arc">
                <a:avLst>
                  <a:gd name="adj1" fmla="val 16808936"/>
                  <a:gd name="adj2" fmla="val 19735424"/>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48" name="원호 47">
                <a:extLst>
                  <a:ext uri="{FF2B5EF4-FFF2-40B4-BE49-F238E27FC236}">
                    <a16:creationId xmlns:a16="http://schemas.microsoft.com/office/drawing/2014/main" id="{E373CA9A-87F1-D39E-C4A4-FAD9FE146317}"/>
                  </a:ext>
                </a:extLst>
              </p:cNvPr>
              <p:cNvSpPr>
                <a:spLocks/>
              </p:cNvSpPr>
              <p:nvPr/>
            </p:nvSpPr>
            <p:spPr>
              <a:xfrm rot="11400000" flipH="1" flipV="1">
                <a:off x="4272915" y="1191260"/>
                <a:ext cx="1711325" cy="1285875"/>
              </a:xfrm>
              <a:prstGeom prst="arc">
                <a:avLst>
                  <a:gd name="adj1" fmla="val 16808936"/>
                  <a:gd name="adj2" fmla="val 19735424"/>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49" name="원호 48">
                <a:extLst>
                  <a:ext uri="{FF2B5EF4-FFF2-40B4-BE49-F238E27FC236}">
                    <a16:creationId xmlns:a16="http://schemas.microsoft.com/office/drawing/2014/main" id="{B5CF2A48-9D01-36DD-A07D-6795BDF4FBC9}"/>
                  </a:ext>
                </a:extLst>
              </p:cNvPr>
              <p:cNvSpPr>
                <a:spLocks/>
              </p:cNvSpPr>
              <p:nvPr/>
            </p:nvSpPr>
            <p:spPr>
              <a:xfrm rot="9240000" flipH="1" flipV="1">
                <a:off x="4030980" y="1249045"/>
                <a:ext cx="1711325" cy="1285875"/>
              </a:xfrm>
              <a:prstGeom prst="arc">
                <a:avLst>
                  <a:gd name="adj1" fmla="val 16808936"/>
                  <a:gd name="adj2" fmla="val 19735424"/>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50" name="원호 49">
                <a:extLst>
                  <a:ext uri="{FF2B5EF4-FFF2-40B4-BE49-F238E27FC236}">
                    <a16:creationId xmlns:a16="http://schemas.microsoft.com/office/drawing/2014/main" id="{22D44416-13F0-8792-049E-A37C14B8A2EC}"/>
                  </a:ext>
                </a:extLst>
              </p:cNvPr>
              <p:cNvSpPr>
                <a:spLocks/>
              </p:cNvSpPr>
              <p:nvPr/>
            </p:nvSpPr>
            <p:spPr>
              <a:xfrm rot="6960000" flipH="1" flipV="1">
                <a:off x="3899281" y="1444117"/>
                <a:ext cx="1711325" cy="1285875"/>
              </a:xfrm>
              <a:prstGeom prst="arc">
                <a:avLst>
                  <a:gd name="adj1" fmla="val 15107553"/>
                  <a:gd name="adj2" fmla="val 18082522"/>
                </a:avLst>
              </a:prstGeom>
              <a:ln w="19050" cap="flat" cmpd="sng">
                <a:solidFill>
                  <a:srgbClr val="7030A0"/>
                </a:solidFill>
                <a:prstDash val="solid"/>
                <a:headEnd type="triangle" w="med" len="med"/>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grpSp>
        <p:sp>
          <p:nvSpPr>
            <p:cNvPr id="51" name="TextBox 50">
              <a:extLst>
                <a:ext uri="{FF2B5EF4-FFF2-40B4-BE49-F238E27FC236}">
                  <a16:creationId xmlns:a16="http://schemas.microsoft.com/office/drawing/2014/main" id="{5484F809-7119-8BCD-0105-0B1E3970D200}"/>
                </a:ext>
              </a:extLst>
            </p:cNvPr>
            <p:cNvSpPr txBox="1">
              <a:spLocks/>
            </p:cNvSpPr>
            <p:nvPr/>
          </p:nvSpPr>
          <p:spPr>
            <a:xfrm>
              <a:off x="2834563" y="3983179"/>
              <a:ext cx="796466" cy="324594"/>
            </a:xfrm>
            <a:prstGeom prst="ellipse">
              <a:avLst/>
            </a:prstGeom>
            <a:solidFill>
              <a:schemeClr val="accent2">
                <a:lumMod val="60000"/>
                <a:lumOff val="40000"/>
              </a:schemeClr>
            </a:solid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Starch</a:t>
              </a:r>
              <a:endParaRPr lang="ko-KR" altLang="en-US" sz="900" dirty="0">
                <a:latin typeface="Palatino Linotype" panose="02040502050505030304" pitchFamily="18" charset="0"/>
                <a:ea typeface="Palatino Linotype" charset="0"/>
              </a:endParaRPr>
            </a:p>
          </p:txBody>
        </p:sp>
        <p:cxnSp>
          <p:nvCxnSpPr>
            <p:cNvPr id="52" name="직선 화살표 연결선 51">
              <a:extLst>
                <a:ext uri="{FF2B5EF4-FFF2-40B4-BE49-F238E27FC236}">
                  <a16:creationId xmlns:a16="http://schemas.microsoft.com/office/drawing/2014/main" id="{2E3EFC2B-307D-F7C8-4101-1B75E1067C73}"/>
                </a:ext>
              </a:extLst>
            </p:cNvPr>
            <p:cNvCxnSpPr>
              <a:cxnSpLocks/>
            </p:cNvCxnSpPr>
            <p:nvPr/>
          </p:nvCxnSpPr>
          <p:spPr>
            <a:xfrm flipH="1">
              <a:off x="997727" y="3913443"/>
              <a:ext cx="1" cy="767245"/>
            </a:xfrm>
            <a:prstGeom prst="straightConnector1">
              <a:avLst/>
            </a:prstGeom>
            <a:ln w="19050" cap="flat" cmpd="sng">
              <a:solidFill>
                <a:schemeClr val="accent1"/>
              </a:solidFill>
              <a:prstDash val="solid"/>
              <a:tailEnd type="triangle" w="med" len="med"/>
            </a:ln>
          </p:spPr>
          <p:style>
            <a:lnRef idx="1">
              <a:schemeClr val="accent1"/>
            </a:lnRef>
            <a:fillRef idx="0">
              <a:schemeClr val="accent1"/>
            </a:fillRef>
            <a:effectRef idx="0">
              <a:schemeClr val="accent1"/>
            </a:effectRef>
            <a:fontRef idx="minor">
              <a:schemeClr val="tx1"/>
            </a:fontRef>
          </p:style>
        </p:cxnSp>
        <p:grpSp>
          <p:nvGrpSpPr>
            <p:cNvPr id="53" name="그룹 52">
              <a:extLst>
                <a:ext uri="{FF2B5EF4-FFF2-40B4-BE49-F238E27FC236}">
                  <a16:creationId xmlns:a16="http://schemas.microsoft.com/office/drawing/2014/main" id="{77D87742-571C-4758-668A-383E5895C71B}"/>
                </a:ext>
              </a:extLst>
            </p:cNvPr>
            <p:cNvGrpSpPr/>
            <p:nvPr/>
          </p:nvGrpSpPr>
          <p:grpSpPr>
            <a:xfrm>
              <a:off x="2249280" y="5284140"/>
              <a:ext cx="1969247" cy="800285"/>
              <a:chOff x="3161482" y="5676961"/>
              <a:chExt cx="2578092" cy="1011270"/>
            </a:xfrm>
          </p:grpSpPr>
          <p:sp>
            <p:nvSpPr>
              <p:cNvPr id="54" name="모서리가 둥근 직사각형 33">
                <a:extLst>
                  <a:ext uri="{FF2B5EF4-FFF2-40B4-BE49-F238E27FC236}">
                    <a16:creationId xmlns:a16="http://schemas.microsoft.com/office/drawing/2014/main" id="{609F4217-D8ED-64A7-93A2-F8A2B19DD097}"/>
                  </a:ext>
                </a:extLst>
              </p:cNvPr>
              <p:cNvSpPr>
                <a:spLocks/>
              </p:cNvSpPr>
              <p:nvPr/>
            </p:nvSpPr>
            <p:spPr>
              <a:xfrm>
                <a:off x="3161482" y="5676961"/>
                <a:ext cx="1532774" cy="1011270"/>
              </a:xfrm>
              <a:prstGeom prst="roundRect">
                <a:avLst/>
              </a:prstGeom>
              <a:solidFill>
                <a:schemeClr val="bg2">
                  <a:lumMod val="75000"/>
                </a:schemeClr>
              </a:solidFill>
              <a:ln w="12700" cap="flat" cmpd="sng">
                <a:solidFill>
                  <a:schemeClr val="bg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55" name="TextBox 54">
                <a:extLst>
                  <a:ext uri="{FF2B5EF4-FFF2-40B4-BE49-F238E27FC236}">
                    <a16:creationId xmlns:a16="http://schemas.microsoft.com/office/drawing/2014/main" id="{996976E9-E425-B141-E07B-79C9EAFB0D2E}"/>
                  </a:ext>
                </a:extLst>
              </p:cNvPr>
              <p:cNvSpPr txBox="1">
                <a:spLocks/>
              </p:cNvSpPr>
              <p:nvPr/>
            </p:nvSpPr>
            <p:spPr>
              <a:xfrm>
                <a:off x="3199922" y="6016732"/>
                <a:ext cx="1561465" cy="291688"/>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Sucrose</a:t>
                </a:r>
                <a:endParaRPr lang="ko-KR" altLang="en-US" sz="900" dirty="0">
                  <a:latin typeface="Palatino Linotype" panose="02040502050505030304" pitchFamily="18" charset="0"/>
                  <a:ea typeface="Palatino Linotype" charset="0"/>
                </a:endParaRPr>
              </a:p>
            </p:txBody>
          </p:sp>
          <p:sp>
            <p:nvSpPr>
              <p:cNvPr id="56" name="타원 55">
                <a:extLst>
                  <a:ext uri="{FF2B5EF4-FFF2-40B4-BE49-F238E27FC236}">
                    <a16:creationId xmlns:a16="http://schemas.microsoft.com/office/drawing/2014/main" id="{DE7D993A-0209-E577-F216-9472EFB40885}"/>
                  </a:ext>
                </a:extLst>
              </p:cNvPr>
              <p:cNvSpPr/>
              <p:nvPr/>
            </p:nvSpPr>
            <p:spPr>
              <a:xfrm>
                <a:off x="4578877" y="6017465"/>
                <a:ext cx="230757" cy="230757"/>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cxnSp>
            <p:nvCxnSpPr>
              <p:cNvPr id="57" name="직선 화살표 연결선 56">
                <a:extLst>
                  <a:ext uri="{FF2B5EF4-FFF2-40B4-BE49-F238E27FC236}">
                    <a16:creationId xmlns:a16="http://schemas.microsoft.com/office/drawing/2014/main" id="{BE38145A-1270-D54F-2A94-9FA90E638C3C}"/>
                  </a:ext>
                </a:extLst>
              </p:cNvPr>
              <p:cNvCxnSpPr>
                <a:cxnSpLocks/>
              </p:cNvCxnSpPr>
              <p:nvPr/>
            </p:nvCxnSpPr>
            <p:spPr>
              <a:xfrm flipV="1">
                <a:off x="4487951" y="6135825"/>
                <a:ext cx="453317"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E0E85734-18CA-27C2-AF31-0D012E4372F1}"/>
                  </a:ext>
                </a:extLst>
              </p:cNvPr>
              <p:cNvSpPr txBox="1">
                <a:spLocks/>
              </p:cNvSpPr>
              <p:nvPr/>
            </p:nvSpPr>
            <p:spPr>
              <a:xfrm>
                <a:off x="4178109" y="6221026"/>
                <a:ext cx="1561465" cy="291688"/>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FF"/>
                    </a:solidFill>
                    <a:latin typeface="Palatino Linotype" panose="02040502050505030304" pitchFamily="18" charset="0"/>
                    <a:ea typeface="Palatino Linotype" charset="0"/>
                  </a:rPr>
                  <a:t>SUT2</a:t>
                </a:r>
                <a:endParaRPr lang="ko-KR" altLang="en-US" sz="900" b="1" dirty="0">
                  <a:solidFill>
                    <a:srgbClr val="FF00FF"/>
                  </a:solidFill>
                  <a:latin typeface="Palatino Linotype" panose="02040502050505030304" pitchFamily="18" charset="0"/>
                  <a:ea typeface="Palatino Linotype" charset="0"/>
                </a:endParaRPr>
              </a:p>
            </p:txBody>
          </p:sp>
        </p:grpSp>
        <p:cxnSp>
          <p:nvCxnSpPr>
            <p:cNvPr id="59" name="직선 연결선 58">
              <a:extLst>
                <a:ext uri="{FF2B5EF4-FFF2-40B4-BE49-F238E27FC236}">
                  <a16:creationId xmlns:a16="http://schemas.microsoft.com/office/drawing/2014/main" id="{02686124-A130-78EE-A988-2ADE05ABB6FE}"/>
                </a:ext>
              </a:extLst>
            </p:cNvPr>
            <p:cNvCxnSpPr/>
            <p:nvPr/>
          </p:nvCxnSpPr>
          <p:spPr>
            <a:xfrm>
              <a:off x="4335030" y="1057762"/>
              <a:ext cx="0" cy="5128057"/>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0" name="직선 연결선 59">
              <a:extLst>
                <a:ext uri="{FF2B5EF4-FFF2-40B4-BE49-F238E27FC236}">
                  <a16:creationId xmlns:a16="http://schemas.microsoft.com/office/drawing/2014/main" id="{1F2F68B2-5B36-94B6-062F-3515DA5B4722}"/>
                </a:ext>
              </a:extLst>
            </p:cNvPr>
            <p:cNvCxnSpPr/>
            <p:nvPr/>
          </p:nvCxnSpPr>
          <p:spPr>
            <a:xfrm>
              <a:off x="4587308" y="1052737"/>
              <a:ext cx="0" cy="5128057"/>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2F93ED23-D811-9DAB-A3B3-A0719CCD47C0}"/>
                </a:ext>
              </a:extLst>
            </p:cNvPr>
            <p:cNvSpPr txBox="1">
              <a:spLocks/>
            </p:cNvSpPr>
            <p:nvPr/>
          </p:nvSpPr>
          <p:spPr>
            <a:xfrm>
              <a:off x="3381762" y="4345935"/>
              <a:ext cx="1176506"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UDP-glucose</a:t>
              </a:r>
              <a:endParaRPr lang="ko-KR" altLang="en-US" sz="900" dirty="0">
                <a:latin typeface="Palatino Linotype" panose="02040502050505030304" pitchFamily="18" charset="0"/>
                <a:ea typeface="Palatino Linotype" charset="0"/>
              </a:endParaRPr>
            </a:p>
          </p:txBody>
        </p:sp>
        <p:cxnSp>
          <p:nvCxnSpPr>
            <p:cNvPr id="62" name="직선 화살표 연결선 61">
              <a:extLst>
                <a:ext uri="{FF2B5EF4-FFF2-40B4-BE49-F238E27FC236}">
                  <a16:creationId xmlns:a16="http://schemas.microsoft.com/office/drawing/2014/main" id="{7F447B7D-63F1-C29C-CF46-366C3B3E42F7}"/>
                </a:ext>
              </a:extLst>
            </p:cNvPr>
            <p:cNvCxnSpPr>
              <a:cxnSpLocks/>
            </p:cNvCxnSpPr>
            <p:nvPr/>
          </p:nvCxnSpPr>
          <p:spPr>
            <a:xfrm>
              <a:off x="3921271" y="2672608"/>
              <a:ext cx="0" cy="1653069"/>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3" name="직선 화살표 연결선 62">
              <a:extLst>
                <a:ext uri="{FF2B5EF4-FFF2-40B4-BE49-F238E27FC236}">
                  <a16:creationId xmlns:a16="http://schemas.microsoft.com/office/drawing/2014/main" id="{6372DB2F-7A1E-CF78-F8C8-5998B4517B45}"/>
                </a:ext>
              </a:extLst>
            </p:cNvPr>
            <p:cNvCxnSpPr>
              <a:cxnSpLocks/>
            </p:cNvCxnSpPr>
            <p:nvPr/>
          </p:nvCxnSpPr>
          <p:spPr>
            <a:xfrm flipH="1">
              <a:off x="2963558" y="4465950"/>
              <a:ext cx="407409" cy="1993"/>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3E1F7841-0D21-0776-8C75-AF04BCD780F7}"/>
                </a:ext>
              </a:extLst>
            </p:cNvPr>
            <p:cNvSpPr txBox="1">
              <a:spLocks/>
            </p:cNvSpPr>
            <p:nvPr/>
          </p:nvSpPr>
          <p:spPr>
            <a:xfrm>
              <a:off x="3568472" y="4888671"/>
              <a:ext cx="620453"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Sucrose</a:t>
              </a:r>
              <a:endParaRPr lang="ko-KR" altLang="en-US" sz="900" dirty="0">
                <a:latin typeface="Palatino Linotype" panose="02040502050505030304" pitchFamily="18" charset="0"/>
                <a:ea typeface="Palatino Linotype" charset="0"/>
              </a:endParaRPr>
            </a:p>
          </p:txBody>
        </p:sp>
        <p:sp>
          <p:nvSpPr>
            <p:cNvPr id="65" name="TextBox 64">
              <a:extLst>
                <a:ext uri="{FF2B5EF4-FFF2-40B4-BE49-F238E27FC236}">
                  <a16:creationId xmlns:a16="http://schemas.microsoft.com/office/drawing/2014/main" id="{B74A6EBD-BF3A-7A26-706C-44AD2D1727E1}"/>
                </a:ext>
              </a:extLst>
            </p:cNvPr>
            <p:cNvSpPr txBox="1">
              <a:spLocks/>
            </p:cNvSpPr>
            <p:nvPr/>
          </p:nvSpPr>
          <p:spPr>
            <a:xfrm>
              <a:off x="3450549" y="4649069"/>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00"/>
                  </a:solidFill>
                  <a:latin typeface="Palatino Linotype" panose="02040502050505030304" pitchFamily="18" charset="0"/>
                  <a:ea typeface="Palatino Linotype" charset="0"/>
                </a:rPr>
                <a:t>SS</a:t>
              </a:r>
              <a:endParaRPr lang="ko-KR" altLang="en-US" sz="900" b="1" dirty="0">
                <a:solidFill>
                  <a:srgbClr val="FF0000"/>
                </a:solidFill>
                <a:latin typeface="Palatino Linotype" panose="02040502050505030304" pitchFamily="18" charset="0"/>
                <a:ea typeface="Palatino Linotype" charset="0"/>
              </a:endParaRPr>
            </a:p>
          </p:txBody>
        </p:sp>
        <p:cxnSp>
          <p:nvCxnSpPr>
            <p:cNvPr id="66" name="직선 화살표 연결선 65">
              <a:extLst>
                <a:ext uri="{FF2B5EF4-FFF2-40B4-BE49-F238E27FC236}">
                  <a16:creationId xmlns:a16="http://schemas.microsoft.com/office/drawing/2014/main" id="{1B20CE60-BA19-9DF0-45FE-F0A12A41206F}"/>
                </a:ext>
              </a:extLst>
            </p:cNvPr>
            <p:cNvCxnSpPr>
              <a:cxnSpLocks/>
            </p:cNvCxnSpPr>
            <p:nvPr/>
          </p:nvCxnSpPr>
          <p:spPr>
            <a:xfrm flipH="1">
              <a:off x="3897181" y="4589689"/>
              <a:ext cx="1" cy="314756"/>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2EF46FB4-2B78-5E40-7C65-9D14663AA0B7}"/>
                </a:ext>
              </a:extLst>
            </p:cNvPr>
            <p:cNvSpPr txBox="1">
              <a:spLocks/>
            </p:cNvSpPr>
            <p:nvPr/>
          </p:nvSpPr>
          <p:spPr>
            <a:xfrm>
              <a:off x="2184584" y="4357657"/>
              <a:ext cx="1176506"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Sucrose-6P</a:t>
              </a:r>
              <a:endParaRPr lang="ko-KR" altLang="en-US" sz="900" dirty="0">
                <a:latin typeface="Palatino Linotype" panose="02040502050505030304" pitchFamily="18" charset="0"/>
                <a:ea typeface="Palatino Linotype" charset="0"/>
              </a:endParaRPr>
            </a:p>
          </p:txBody>
        </p:sp>
        <p:cxnSp>
          <p:nvCxnSpPr>
            <p:cNvPr id="68" name="직선 화살표 연결선 67">
              <a:extLst>
                <a:ext uri="{FF2B5EF4-FFF2-40B4-BE49-F238E27FC236}">
                  <a16:creationId xmlns:a16="http://schemas.microsoft.com/office/drawing/2014/main" id="{92C10ED3-222B-081E-DB2F-A05DC2E2D960}"/>
                </a:ext>
              </a:extLst>
            </p:cNvPr>
            <p:cNvCxnSpPr>
              <a:cxnSpLocks/>
              <a:endCxn id="64" idx="1"/>
            </p:cNvCxnSpPr>
            <p:nvPr/>
          </p:nvCxnSpPr>
          <p:spPr>
            <a:xfrm>
              <a:off x="2734164" y="4586730"/>
              <a:ext cx="834308" cy="41735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D6F006DA-1B33-303D-59F3-5B191EC9D1FD}"/>
                </a:ext>
              </a:extLst>
            </p:cNvPr>
            <p:cNvSpPr txBox="1">
              <a:spLocks/>
            </p:cNvSpPr>
            <p:nvPr/>
          </p:nvSpPr>
          <p:spPr>
            <a:xfrm>
              <a:off x="2336619" y="4741402"/>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00"/>
                  </a:solidFill>
                  <a:latin typeface="Palatino Linotype" panose="02040502050505030304" pitchFamily="18" charset="0"/>
                  <a:ea typeface="Palatino Linotype" charset="0"/>
                </a:rPr>
                <a:t>SPP</a:t>
              </a:r>
              <a:endParaRPr lang="ko-KR" altLang="en-US" sz="900" b="1" dirty="0">
                <a:solidFill>
                  <a:srgbClr val="FF0000"/>
                </a:solidFill>
                <a:latin typeface="Palatino Linotype" panose="02040502050505030304" pitchFamily="18" charset="0"/>
                <a:ea typeface="Palatino Linotype" charset="0"/>
              </a:endParaRPr>
            </a:p>
          </p:txBody>
        </p:sp>
        <p:sp>
          <p:nvSpPr>
            <p:cNvPr id="70" name="타원 69">
              <a:extLst>
                <a:ext uri="{FF2B5EF4-FFF2-40B4-BE49-F238E27FC236}">
                  <a16:creationId xmlns:a16="http://schemas.microsoft.com/office/drawing/2014/main" id="{6B6B82A9-23D9-6F0A-2EF4-395ED36DBC38}"/>
                </a:ext>
              </a:extLst>
            </p:cNvPr>
            <p:cNvSpPr/>
            <p:nvPr/>
          </p:nvSpPr>
          <p:spPr>
            <a:xfrm>
              <a:off x="4308000" y="4955274"/>
              <a:ext cx="107391" cy="122747"/>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cxnSp>
          <p:nvCxnSpPr>
            <p:cNvPr id="71" name="직선 화살표 연결선 70">
              <a:extLst>
                <a:ext uri="{FF2B5EF4-FFF2-40B4-BE49-F238E27FC236}">
                  <a16:creationId xmlns:a16="http://schemas.microsoft.com/office/drawing/2014/main" id="{6E11E0CE-E7B6-ECE7-187E-30611271E11B}"/>
                </a:ext>
              </a:extLst>
            </p:cNvPr>
            <p:cNvCxnSpPr>
              <a:cxnSpLocks/>
            </p:cNvCxnSpPr>
            <p:nvPr/>
          </p:nvCxnSpPr>
          <p:spPr>
            <a:xfrm>
              <a:off x="4321695" y="5014345"/>
              <a:ext cx="144692"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직선 화살표 연결선 71">
              <a:extLst>
                <a:ext uri="{FF2B5EF4-FFF2-40B4-BE49-F238E27FC236}">
                  <a16:creationId xmlns:a16="http://schemas.microsoft.com/office/drawing/2014/main" id="{A7E3425E-476E-8027-928E-5D749E91990D}"/>
                </a:ext>
              </a:extLst>
            </p:cNvPr>
            <p:cNvCxnSpPr>
              <a:cxnSpLocks/>
            </p:cNvCxnSpPr>
            <p:nvPr/>
          </p:nvCxnSpPr>
          <p:spPr>
            <a:xfrm>
              <a:off x="4136140" y="5014807"/>
              <a:ext cx="14897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54B15155-ACBA-919C-CE46-58954A0C7300}"/>
                </a:ext>
              </a:extLst>
            </p:cNvPr>
            <p:cNvSpPr txBox="1">
              <a:spLocks/>
            </p:cNvSpPr>
            <p:nvPr/>
          </p:nvSpPr>
          <p:spPr>
            <a:xfrm>
              <a:off x="3796142" y="5055124"/>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00"/>
                  </a:solidFill>
                  <a:latin typeface="Palatino Linotype" panose="02040502050505030304" pitchFamily="18" charset="0"/>
                  <a:ea typeface="Palatino Linotype" charset="0"/>
                </a:rPr>
                <a:t>SUT1</a:t>
              </a:r>
              <a:endParaRPr lang="ko-KR" altLang="en-US" sz="900" b="1" dirty="0">
                <a:solidFill>
                  <a:srgbClr val="FF0000"/>
                </a:solidFill>
                <a:latin typeface="Palatino Linotype" panose="02040502050505030304" pitchFamily="18" charset="0"/>
                <a:ea typeface="Palatino Linotype" charset="0"/>
              </a:endParaRPr>
            </a:p>
          </p:txBody>
        </p:sp>
        <p:cxnSp>
          <p:nvCxnSpPr>
            <p:cNvPr id="75" name="직선 화살표 연결선 74">
              <a:extLst>
                <a:ext uri="{FF2B5EF4-FFF2-40B4-BE49-F238E27FC236}">
                  <a16:creationId xmlns:a16="http://schemas.microsoft.com/office/drawing/2014/main" id="{C1CC63B8-6C45-962B-A7AD-CB0C70FEB264}"/>
                </a:ext>
              </a:extLst>
            </p:cNvPr>
            <p:cNvCxnSpPr>
              <a:cxnSpLocks/>
            </p:cNvCxnSpPr>
            <p:nvPr/>
          </p:nvCxnSpPr>
          <p:spPr>
            <a:xfrm flipV="1">
              <a:off x="1967202" y="3513993"/>
              <a:ext cx="0" cy="1874330"/>
            </a:xfrm>
            <a:prstGeom prst="straightConnector1">
              <a:avLst/>
            </a:prstGeom>
            <a:ln w="19050" cap="flat" cmpd="sng">
              <a:solidFill>
                <a:schemeClr val="accent1"/>
              </a:solidFill>
              <a:prstDash val="dash"/>
              <a:tailEnd type="triangle" w="med" len="med"/>
            </a:ln>
          </p:spPr>
          <p:style>
            <a:lnRef idx="1">
              <a:schemeClr val="accent1"/>
            </a:lnRef>
            <a:fillRef idx="0">
              <a:schemeClr val="accent1"/>
            </a:fillRef>
            <a:effectRef idx="0">
              <a:schemeClr val="accent1"/>
            </a:effectRef>
            <a:fontRef idx="minor">
              <a:schemeClr val="tx1"/>
            </a:fontRef>
          </p:style>
        </p:cxnSp>
        <p:grpSp>
          <p:nvGrpSpPr>
            <p:cNvPr id="76" name="그룹 75">
              <a:extLst>
                <a:ext uri="{FF2B5EF4-FFF2-40B4-BE49-F238E27FC236}">
                  <a16:creationId xmlns:a16="http://schemas.microsoft.com/office/drawing/2014/main" id="{8BA00C83-92F8-03EC-0118-A3A596A1739D}"/>
                </a:ext>
              </a:extLst>
            </p:cNvPr>
            <p:cNvGrpSpPr/>
            <p:nvPr/>
          </p:nvGrpSpPr>
          <p:grpSpPr>
            <a:xfrm>
              <a:off x="4691010" y="4354857"/>
              <a:ext cx="1203060" cy="1892622"/>
              <a:chOff x="1979557" y="2696526"/>
              <a:chExt cx="1757313" cy="2391586"/>
            </a:xfrm>
          </p:grpSpPr>
          <p:sp>
            <p:nvSpPr>
              <p:cNvPr id="77" name="모서리가 둥근 직사각형 32">
                <a:extLst>
                  <a:ext uri="{FF2B5EF4-FFF2-40B4-BE49-F238E27FC236}">
                    <a16:creationId xmlns:a16="http://schemas.microsoft.com/office/drawing/2014/main" id="{8C3EF614-EFB6-9C0B-7FBF-59983308C84F}"/>
                  </a:ext>
                </a:extLst>
              </p:cNvPr>
              <p:cNvSpPr>
                <a:spLocks/>
              </p:cNvSpPr>
              <p:nvPr/>
            </p:nvSpPr>
            <p:spPr>
              <a:xfrm>
                <a:off x="1983863" y="3031167"/>
                <a:ext cx="180000" cy="180000"/>
              </a:xfrm>
              <a:prstGeom prst="roundRect">
                <a:avLst>
                  <a:gd name="adj" fmla="val 11415"/>
                </a:avLst>
              </a:prstGeom>
              <a:solidFill>
                <a:schemeClr val="accent6">
                  <a:lumMod val="40000"/>
                  <a:lumOff val="60000"/>
                </a:schemeClr>
              </a:solidFill>
              <a:ln w="12700" cap="flat" cmpd="sng">
                <a:solidFill>
                  <a:schemeClr val="accent6">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sp>
            <p:nvSpPr>
              <p:cNvPr id="78" name="TextBox 77">
                <a:extLst>
                  <a:ext uri="{FF2B5EF4-FFF2-40B4-BE49-F238E27FC236}">
                    <a16:creationId xmlns:a16="http://schemas.microsoft.com/office/drawing/2014/main" id="{37217A87-ACDA-6AAE-3DE1-DF973D91DA42}"/>
                  </a:ext>
                </a:extLst>
              </p:cNvPr>
              <p:cNvSpPr txBox="1">
                <a:spLocks/>
              </p:cNvSpPr>
              <p:nvPr/>
            </p:nvSpPr>
            <p:spPr>
              <a:xfrm>
                <a:off x="2159432" y="2982668"/>
                <a:ext cx="1179195"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Chloroplast</a:t>
                </a:r>
                <a:endParaRPr lang="ko-KR" altLang="en-US" sz="900" dirty="0">
                  <a:latin typeface="Palatino Linotype" panose="02040502050505030304" pitchFamily="18" charset="0"/>
                  <a:ea typeface="Palatino Linotype" charset="0"/>
                </a:endParaRPr>
              </a:p>
            </p:txBody>
          </p:sp>
          <p:sp>
            <p:nvSpPr>
              <p:cNvPr id="79" name="모서리가 둥근 직사각형 33">
                <a:extLst>
                  <a:ext uri="{FF2B5EF4-FFF2-40B4-BE49-F238E27FC236}">
                    <a16:creationId xmlns:a16="http://schemas.microsoft.com/office/drawing/2014/main" id="{78EBA151-7269-345C-56C5-8648E211745D}"/>
                  </a:ext>
                </a:extLst>
              </p:cNvPr>
              <p:cNvSpPr>
                <a:spLocks/>
              </p:cNvSpPr>
              <p:nvPr/>
            </p:nvSpPr>
            <p:spPr>
              <a:xfrm>
                <a:off x="1983863" y="3304999"/>
                <a:ext cx="180000" cy="180000"/>
              </a:xfrm>
              <a:prstGeom prst="roundRect">
                <a:avLst/>
              </a:prstGeom>
              <a:solidFill>
                <a:schemeClr val="accent4">
                  <a:lumMod val="40000"/>
                  <a:lumOff val="60000"/>
                </a:schemeClr>
              </a:solidFill>
              <a:ln w="12700" cap="flat" cmpd="sng">
                <a:solidFill>
                  <a:schemeClr val="accent4">
                    <a:lumMod val="40000"/>
                    <a:lumOff val="60000"/>
                    <a:alpha val="10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sp>
            <p:nvSpPr>
              <p:cNvPr id="80" name="TextBox 79">
                <a:extLst>
                  <a:ext uri="{FF2B5EF4-FFF2-40B4-BE49-F238E27FC236}">
                    <a16:creationId xmlns:a16="http://schemas.microsoft.com/office/drawing/2014/main" id="{79E38045-2760-D342-035F-49EC36340B53}"/>
                  </a:ext>
                </a:extLst>
              </p:cNvPr>
              <p:cNvSpPr txBox="1">
                <a:spLocks/>
              </p:cNvSpPr>
              <p:nvPr/>
            </p:nvSpPr>
            <p:spPr>
              <a:xfrm>
                <a:off x="2159429" y="3260728"/>
                <a:ext cx="1179195"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Peroxisome</a:t>
                </a:r>
                <a:endParaRPr lang="ko-KR" altLang="en-US" sz="900" dirty="0">
                  <a:latin typeface="Palatino Linotype" panose="02040502050505030304" pitchFamily="18" charset="0"/>
                  <a:ea typeface="Palatino Linotype" charset="0"/>
                </a:endParaRPr>
              </a:p>
            </p:txBody>
          </p:sp>
          <p:sp>
            <p:nvSpPr>
              <p:cNvPr id="81" name="모서리가 둥근 직사각형 34">
                <a:extLst>
                  <a:ext uri="{FF2B5EF4-FFF2-40B4-BE49-F238E27FC236}">
                    <a16:creationId xmlns:a16="http://schemas.microsoft.com/office/drawing/2014/main" id="{AACCE02E-E34B-CE0C-71F1-C9519D658DF9}"/>
                  </a:ext>
                </a:extLst>
              </p:cNvPr>
              <p:cNvSpPr>
                <a:spLocks/>
              </p:cNvSpPr>
              <p:nvPr/>
            </p:nvSpPr>
            <p:spPr>
              <a:xfrm>
                <a:off x="1983863" y="3562889"/>
                <a:ext cx="180000" cy="180000"/>
              </a:xfrm>
              <a:prstGeom prst="roundRect">
                <a:avLst/>
              </a:prstGeom>
              <a:solidFill>
                <a:schemeClr val="accent5">
                  <a:lumMod val="40000"/>
                  <a:lumOff val="60000"/>
                </a:schemeClr>
              </a:solidFill>
              <a:ln w="12700" cap="flat" cmpd="sng">
                <a:solidFill>
                  <a:schemeClr val="accent5">
                    <a:lumMod val="40000"/>
                    <a:lumOff val="60000"/>
                    <a:alpha val="10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82" name="TextBox 81">
                <a:extLst>
                  <a:ext uri="{FF2B5EF4-FFF2-40B4-BE49-F238E27FC236}">
                    <a16:creationId xmlns:a16="http://schemas.microsoft.com/office/drawing/2014/main" id="{7AF948D6-9A8C-EF6E-B874-48E551EC1CB6}"/>
                  </a:ext>
                </a:extLst>
              </p:cNvPr>
              <p:cNvSpPr txBox="1">
                <a:spLocks/>
              </p:cNvSpPr>
              <p:nvPr/>
            </p:nvSpPr>
            <p:spPr>
              <a:xfrm>
                <a:off x="2159429" y="3516133"/>
                <a:ext cx="1390195"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Mitochondrion</a:t>
                </a:r>
                <a:endParaRPr lang="ko-KR" altLang="en-US" sz="900" dirty="0">
                  <a:latin typeface="Palatino Linotype" panose="02040502050505030304" pitchFamily="18" charset="0"/>
                  <a:ea typeface="Palatino Linotype" charset="0"/>
                </a:endParaRPr>
              </a:p>
            </p:txBody>
          </p:sp>
          <p:cxnSp>
            <p:nvCxnSpPr>
              <p:cNvPr id="83" name="직선 화살표 연결선 82">
                <a:extLst>
                  <a:ext uri="{FF2B5EF4-FFF2-40B4-BE49-F238E27FC236}">
                    <a16:creationId xmlns:a16="http://schemas.microsoft.com/office/drawing/2014/main" id="{85208F89-423A-B796-6BB7-E08EDD7D71A5}"/>
                  </a:ext>
                </a:extLst>
              </p:cNvPr>
              <p:cNvCxnSpPr>
                <a:cxnSpLocks/>
              </p:cNvCxnSpPr>
              <p:nvPr/>
            </p:nvCxnSpPr>
            <p:spPr>
              <a:xfrm flipV="1">
                <a:off x="2009199" y="4934924"/>
                <a:ext cx="163438" cy="1"/>
              </a:xfrm>
              <a:prstGeom prst="straightConnector1">
                <a:avLst/>
              </a:prstGeom>
              <a:ln w="19050" cap="flat" cmpd="sng">
                <a:solidFill>
                  <a:schemeClr val="accent5">
                    <a:alpha val="100000"/>
                  </a:schemeClr>
                </a:solidFill>
                <a:prstDash val="solid"/>
                <a:tailEnd type="triangle" w="med" len="med"/>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14C71603-F590-7CF3-03A6-30CA02098DF4}"/>
                  </a:ext>
                </a:extLst>
              </p:cNvPr>
              <p:cNvSpPr txBox="1">
                <a:spLocks/>
              </p:cNvSpPr>
              <p:nvPr/>
            </p:nvSpPr>
            <p:spPr>
              <a:xfrm>
                <a:off x="2180858" y="4796424"/>
                <a:ext cx="1556012"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Photorespiration</a:t>
                </a:r>
                <a:endParaRPr lang="ko-KR" altLang="en-US" sz="900" dirty="0">
                  <a:latin typeface="Palatino Linotype" panose="02040502050505030304" pitchFamily="18" charset="0"/>
                  <a:ea typeface="Palatino Linotype" charset="0"/>
                </a:endParaRPr>
              </a:p>
            </p:txBody>
          </p:sp>
          <p:cxnSp>
            <p:nvCxnSpPr>
              <p:cNvPr id="85" name="직선 화살표 연결선 84">
                <a:extLst>
                  <a:ext uri="{FF2B5EF4-FFF2-40B4-BE49-F238E27FC236}">
                    <a16:creationId xmlns:a16="http://schemas.microsoft.com/office/drawing/2014/main" id="{AC8315E6-8712-8B30-FA92-167BCF26748F}"/>
                  </a:ext>
                </a:extLst>
              </p:cNvPr>
              <p:cNvCxnSpPr>
                <a:cxnSpLocks/>
              </p:cNvCxnSpPr>
              <p:nvPr/>
            </p:nvCxnSpPr>
            <p:spPr>
              <a:xfrm flipV="1">
                <a:off x="2011474" y="4722937"/>
                <a:ext cx="163438" cy="1"/>
              </a:xfrm>
              <a:prstGeom prst="straightConnector1">
                <a:avLst/>
              </a:prstGeom>
              <a:ln w="19050" cap="flat" cmpd="sng">
                <a:solidFill>
                  <a:srgbClr val="7030A0"/>
                </a:solidFill>
                <a:prstDash val="solid"/>
                <a:tailEnd type="triangle" w="med" len="me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9BD91B40-DC7F-D620-4A3B-A6EAB9CAF69C}"/>
                  </a:ext>
                </a:extLst>
              </p:cNvPr>
              <p:cNvSpPr txBox="1">
                <a:spLocks/>
              </p:cNvSpPr>
              <p:nvPr/>
            </p:nvSpPr>
            <p:spPr>
              <a:xfrm>
                <a:off x="2174911" y="4583996"/>
                <a:ext cx="1398533"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err="1">
                    <a:latin typeface="Palatino Linotype" panose="02040502050505030304" pitchFamily="18" charset="0"/>
                    <a:ea typeface="Palatino Linotype" charset="0"/>
                  </a:rPr>
                  <a:t>Photosyntehsis</a:t>
                </a:r>
                <a:endParaRPr lang="ko-KR" altLang="en-US" sz="900" dirty="0">
                  <a:latin typeface="Palatino Linotype" panose="02040502050505030304" pitchFamily="18" charset="0"/>
                  <a:ea typeface="Palatino Linotype" charset="0"/>
                </a:endParaRPr>
              </a:p>
            </p:txBody>
          </p:sp>
          <p:sp>
            <p:nvSpPr>
              <p:cNvPr id="87" name="TextBox 86">
                <a:extLst>
                  <a:ext uri="{FF2B5EF4-FFF2-40B4-BE49-F238E27FC236}">
                    <a16:creationId xmlns:a16="http://schemas.microsoft.com/office/drawing/2014/main" id="{E8D34115-5AC1-E0F6-89F0-B5307374242C}"/>
                  </a:ext>
                </a:extLst>
              </p:cNvPr>
              <p:cNvSpPr txBox="1">
                <a:spLocks/>
              </p:cNvSpPr>
              <p:nvPr/>
            </p:nvSpPr>
            <p:spPr>
              <a:xfrm>
                <a:off x="2168813" y="2696526"/>
                <a:ext cx="1179195"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Cytosol</a:t>
                </a:r>
                <a:endParaRPr lang="ko-KR" altLang="en-US" sz="900" dirty="0">
                  <a:latin typeface="Palatino Linotype" panose="02040502050505030304" pitchFamily="18" charset="0"/>
                  <a:ea typeface="Palatino Linotype" charset="0"/>
                </a:endParaRPr>
              </a:p>
            </p:txBody>
          </p:sp>
          <p:sp>
            <p:nvSpPr>
              <p:cNvPr id="88" name="모서리가 둥근 직사각형 34">
                <a:extLst>
                  <a:ext uri="{FF2B5EF4-FFF2-40B4-BE49-F238E27FC236}">
                    <a16:creationId xmlns:a16="http://schemas.microsoft.com/office/drawing/2014/main" id="{FF684550-EDFD-25D2-D459-03C215E1B73D}"/>
                  </a:ext>
                </a:extLst>
              </p:cNvPr>
              <p:cNvSpPr>
                <a:spLocks/>
              </p:cNvSpPr>
              <p:nvPr/>
            </p:nvSpPr>
            <p:spPr>
              <a:xfrm>
                <a:off x="1983863" y="3822450"/>
                <a:ext cx="180000" cy="180000"/>
              </a:xfrm>
              <a:prstGeom prst="roundRect">
                <a:avLst/>
              </a:prstGeom>
              <a:solidFill>
                <a:schemeClr val="bg2">
                  <a:lumMod val="75000"/>
                </a:schemeClr>
              </a:solidFill>
              <a:ln w="12700" cap="flat" cmpd="sng">
                <a:solidFill>
                  <a:schemeClr val="bg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89" name="TextBox 88">
                <a:extLst>
                  <a:ext uri="{FF2B5EF4-FFF2-40B4-BE49-F238E27FC236}">
                    <a16:creationId xmlns:a16="http://schemas.microsoft.com/office/drawing/2014/main" id="{A545DD85-6CBC-2661-B746-6149E90A0574}"/>
                  </a:ext>
                </a:extLst>
              </p:cNvPr>
              <p:cNvSpPr txBox="1">
                <a:spLocks/>
              </p:cNvSpPr>
              <p:nvPr/>
            </p:nvSpPr>
            <p:spPr>
              <a:xfrm>
                <a:off x="2159429" y="3775694"/>
                <a:ext cx="1240156"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Vacuole</a:t>
                </a:r>
                <a:endParaRPr lang="ko-KR" altLang="en-US" sz="900" dirty="0">
                  <a:latin typeface="Palatino Linotype" panose="02040502050505030304" pitchFamily="18" charset="0"/>
                  <a:ea typeface="Palatino Linotype" charset="0"/>
                </a:endParaRPr>
              </a:p>
            </p:txBody>
          </p:sp>
          <p:sp>
            <p:nvSpPr>
              <p:cNvPr id="90" name="모서리가 둥근 직사각형 32">
                <a:extLst>
                  <a:ext uri="{FF2B5EF4-FFF2-40B4-BE49-F238E27FC236}">
                    <a16:creationId xmlns:a16="http://schemas.microsoft.com/office/drawing/2014/main" id="{7358B8C5-BD03-409F-E6E1-4899DDBDFA6C}"/>
                  </a:ext>
                </a:extLst>
              </p:cNvPr>
              <p:cNvSpPr>
                <a:spLocks/>
              </p:cNvSpPr>
              <p:nvPr/>
            </p:nvSpPr>
            <p:spPr>
              <a:xfrm>
                <a:off x="1979557" y="2754585"/>
                <a:ext cx="180000" cy="180000"/>
              </a:xfrm>
              <a:prstGeom prst="roundRect">
                <a:avLst>
                  <a:gd name="adj" fmla="val 11415"/>
                </a:avLst>
              </a:prstGeom>
              <a:solidFill>
                <a:schemeClr val="accent2">
                  <a:lumMod val="40000"/>
                  <a:lumOff val="60000"/>
                </a:schemeClr>
              </a:solidFill>
              <a:ln w="3175" cap="flat"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cxnSp>
            <p:nvCxnSpPr>
              <p:cNvPr id="91" name="직선 연결선 90">
                <a:extLst>
                  <a:ext uri="{FF2B5EF4-FFF2-40B4-BE49-F238E27FC236}">
                    <a16:creationId xmlns:a16="http://schemas.microsoft.com/office/drawing/2014/main" id="{2339DFF6-BC15-F5AC-4D9A-A52F14C8ECCD}"/>
                  </a:ext>
                </a:extLst>
              </p:cNvPr>
              <p:cNvCxnSpPr/>
              <p:nvPr/>
            </p:nvCxnSpPr>
            <p:spPr>
              <a:xfrm>
                <a:off x="2011474" y="4369462"/>
                <a:ext cx="0" cy="18000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2" name="직선 연결선 91">
                <a:extLst>
                  <a:ext uri="{FF2B5EF4-FFF2-40B4-BE49-F238E27FC236}">
                    <a16:creationId xmlns:a16="http://schemas.microsoft.com/office/drawing/2014/main" id="{6C3F7E7B-B1F9-AFB0-ADDF-D0AD10FD71C6}"/>
                  </a:ext>
                </a:extLst>
              </p:cNvPr>
              <p:cNvCxnSpPr/>
              <p:nvPr/>
            </p:nvCxnSpPr>
            <p:spPr>
              <a:xfrm>
                <a:off x="2151059" y="4369462"/>
                <a:ext cx="0" cy="18000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E57F3A0B-C627-A2EB-7C77-CAE0B33005FE}"/>
                  </a:ext>
                </a:extLst>
              </p:cNvPr>
              <p:cNvSpPr txBox="1">
                <a:spLocks/>
              </p:cNvSpPr>
              <p:nvPr/>
            </p:nvSpPr>
            <p:spPr>
              <a:xfrm>
                <a:off x="2178232" y="4316362"/>
                <a:ext cx="904337"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Phloem</a:t>
                </a:r>
                <a:endParaRPr lang="ko-KR" altLang="en-US" sz="900" dirty="0">
                  <a:latin typeface="Palatino Linotype" panose="02040502050505030304" pitchFamily="18" charset="0"/>
                  <a:ea typeface="Palatino Linotype" charset="0"/>
                </a:endParaRPr>
              </a:p>
            </p:txBody>
          </p:sp>
          <p:sp>
            <p:nvSpPr>
              <p:cNvPr id="94" name="모서리가 둥근 직사각형 34">
                <a:extLst>
                  <a:ext uri="{FF2B5EF4-FFF2-40B4-BE49-F238E27FC236}">
                    <a16:creationId xmlns:a16="http://schemas.microsoft.com/office/drawing/2014/main" id="{AE476078-36FC-062F-3AC5-73B2FA4F7BDD}"/>
                  </a:ext>
                </a:extLst>
              </p:cNvPr>
              <p:cNvSpPr>
                <a:spLocks/>
              </p:cNvSpPr>
              <p:nvPr/>
            </p:nvSpPr>
            <p:spPr>
              <a:xfrm>
                <a:off x="1984050" y="4091806"/>
                <a:ext cx="180000" cy="180000"/>
              </a:xfrm>
              <a:prstGeom prst="ellipse">
                <a:avLst/>
              </a:prstGeom>
              <a:solidFill>
                <a:schemeClr val="accent4">
                  <a:lumMod val="60000"/>
                  <a:lumOff val="40000"/>
                </a:schemeClr>
              </a:solidFill>
              <a:ln w="12700" cap="flat" cmpd="sng">
                <a:solidFill>
                  <a:schemeClr val="accent4">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95" name="TextBox 94">
                <a:extLst>
                  <a:ext uri="{FF2B5EF4-FFF2-40B4-BE49-F238E27FC236}">
                    <a16:creationId xmlns:a16="http://schemas.microsoft.com/office/drawing/2014/main" id="{0A53FFC5-EC3D-E654-27CF-C6AF341CDE69}"/>
                  </a:ext>
                </a:extLst>
              </p:cNvPr>
              <p:cNvSpPr txBox="1">
                <a:spLocks/>
              </p:cNvSpPr>
              <p:nvPr/>
            </p:nvSpPr>
            <p:spPr>
              <a:xfrm>
                <a:off x="2167370" y="4060765"/>
                <a:ext cx="1240156" cy="291688"/>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SUT</a:t>
                </a:r>
                <a:endParaRPr lang="ko-KR" altLang="en-US" sz="900" dirty="0">
                  <a:latin typeface="Palatino Linotype" panose="02040502050505030304" pitchFamily="18" charset="0"/>
                  <a:ea typeface="Palatino Linotype" charset="0"/>
                </a:endParaRPr>
              </a:p>
            </p:txBody>
          </p:sp>
        </p:grpSp>
        <p:cxnSp>
          <p:nvCxnSpPr>
            <p:cNvPr id="96" name="직선 화살표 연결선 95">
              <a:extLst>
                <a:ext uri="{FF2B5EF4-FFF2-40B4-BE49-F238E27FC236}">
                  <a16:creationId xmlns:a16="http://schemas.microsoft.com/office/drawing/2014/main" id="{02CA7A5F-62E1-038C-E503-FA5CD6A32685}"/>
                </a:ext>
              </a:extLst>
            </p:cNvPr>
            <p:cNvCxnSpPr>
              <a:cxnSpLocks/>
              <a:endCxn id="97" idx="1"/>
            </p:cNvCxnSpPr>
            <p:nvPr/>
          </p:nvCxnSpPr>
          <p:spPr>
            <a:xfrm flipV="1">
              <a:off x="2922148" y="2544805"/>
              <a:ext cx="828623" cy="84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8F0DBCCA-34AE-1096-D70A-3FDB3E0C2C00}"/>
                </a:ext>
              </a:extLst>
            </p:cNvPr>
            <p:cNvSpPr txBox="1">
              <a:spLocks/>
            </p:cNvSpPr>
            <p:nvPr/>
          </p:nvSpPr>
          <p:spPr>
            <a:xfrm>
              <a:off x="3750771" y="2429389"/>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G3P</a:t>
              </a:r>
              <a:endParaRPr lang="ko-KR" altLang="en-US" sz="900" dirty="0">
                <a:latin typeface="Palatino Linotype" panose="02040502050505030304" pitchFamily="18" charset="0"/>
                <a:ea typeface="Palatino Linotype" charset="0"/>
              </a:endParaRPr>
            </a:p>
          </p:txBody>
        </p:sp>
        <p:cxnSp>
          <p:nvCxnSpPr>
            <p:cNvPr id="98" name="직선 화살표 연결선 97">
              <a:extLst>
                <a:ext uri="{FF2B5EF4-FFF2-40B4-BE49-F238E27FC236}">
                  <a16:creationId xmlns:a16="http://schemas.microsoft.com/office/drawing/2014/main" id="{53D14023-39D5-0D08-93E8-E35A85F40D3C}"/>
                </a:ext>
              </a:extLst>
            </p:cNvPr>
            <p:cNvCxnSpPr>
              <a:cxnSpLocks/>
            </p:cNvCxnSpPr>
            <p:nvPr/>
          </p:nvCxnSpPr>
          <p:spPr>
            <a:xfrm>
              <a:off x="3199097" y="2546980"/>
              <a:ext cx="0" cy="474100"/>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1EAA8780-019D-BC4F-AF85-EDFCC57AFBA6}"/>
                </a:ext>
              </a:extLst>
            </p:cNvPr>
            <p:cNvSpPr txBox="1">
              <a:spLocks/>
            </p:cNvSpPr>
            <p:nvPr/>
          </p:nvSpPr>
          <p:spPr>
            <a:xfrm>
              <a:off x="2995939" y="3041105"/>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G1P</a:t>
              </a:r>
              <a:endParaRPr lang="ko-KR" altLang="en-US" sz="900" dirty="0">
                <a:latin typeface="Palatino Linotype" panose="02040502050505030304" pitchFamily="18" charset="0"/>
                <a:ea typeface="Palatino Linotype" charset="0"/>
              </a:endParaRPr>
            </a:p>
          </p:txBody>
        </p:sp>
        <p:sp>
          <p:nvSpPr>
            <p:cNvPr id="100" name="TextBox 99">
              <a:extLst>
                <a:ext uri="{FF2B5EF4-FFF2-40B4-BE49-F238E27FC236}">
                  <a16:creationId xmlns:a16="http://schemas.microsoft.com/office/drawing/2014/main" id="{02A3AAAE-13C5-B73F-C9DA-9DE98A8854EE}"/>
                </a:ext>
              </a:extLst>
            </p:cNvPr>
            <p:cNvSpPr txBox="1">
              <a:spLocks/>
            </p:cNvSpPr>
            <p:nvPr/>
          </p:nvSpPr>
          <p:spPr>
            <a:xfrm>
              <a:off x="2574003" y="2412707"/>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G3P</a:t>
              </a:r>
              <a:endParaRPr lang="ko-KR" altLang="en-US" sz="900" dirty="0">
                <a:latin typeface="Palatino Linotype" panose="02040502050505030304" pitchFamily="18" charset="0"/>
                <a:ea typeface="Palatino Linotype" charset="0"/>
              </a:endParaRPr>
            </a:p>
          </p:txBody>
        </p:sp>
        <p:sp>
          <p:nvSpPr>
            <p:cNvPr id="101" name="TextBox 100">
              <a:extLst>
                <a:ext uri="{FF2B5EF4-FFF2-40B4-BE49-F238E27FC236}">
                  <a16:creationId xmlns:a16="http://schemas.microsoft.com/office/drawing/2014/main" id="{B8A380E7-E7EC-4BEA-F818-3A5A95CE6A5E}"/>
                </a:ext>
              </a:extLst>
            </p:cNvPr>
            <p:cNvSpPr txBox="1">
              <a:spLocks/>
            </p:cNvSpPr>
            <p:nvPr/>
          </p:nvSpPr>
          <p:spPr>
            <a:xfrm>
              <a:off x="2888310" y="3365539"/>
              <a:ext cx="649950" cy="230832"/>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err="1">
                  <a:latin typeface="Palatino Linotype" panose="02040502050505030304" pitchFamily="18" charset="0"/>
                  <a:ea typeface="Palatino Linotype" charset="0"/>
                </a:rPr>
                <a:t>ADPGlc</a:t>
              </a:r>
              <a:endParaRPr lang="ko-KR" altLang="en-US" sz="900" dirty="0">
                <a:latin typeface="Palatino Linotype" panose="02040502050505030304" pitchFamily="18" charset="0"/>
                <a:ea typeface="Palatino Linotype" charset="0"/>
              </a:endParaRPr>
            </a:p>
          </p:txBody>
        </p:sp>
        <p:cxnSp>
          <p:nvCxnSpPr>
            <p:cNvPr id="102" name="직선 화살표 연결선 101">
              <a:extLst>
                <a:ext uri="{FF2B5EF4-FFF2-40B4-BE49-F238E27FC236}">
                  <a16:creationId xmlns:a16="http://schemas.microsoft.com/office/drawing/2014/main" id="{DA487F87-7A02-F721-3A2C-FFA2AF6F7D68}"/>
                </a:ext>
              </a:extLst>
            </p:cNvPr>
            <p:cNvCxnSpPr>
              <a:cxnSpLocks/>
            </p:cNvCxnSpPr>
            <p:nvPr/>
          </p:nvCxnSpPr>
          <p:spPr>
            <a:xfrm>
              <a:off x="3201013" y="3573222"/>
              <a:ext cx="0" cy="1794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직선 화살표 연결선 102">
              <a:extLst>
                <a:ext uri="{FF2B5EF4-FFF2-40B4-BE49-F238E27FC236}">
                  <a16:creationId xmlns:a16="http://schemas.microsoft.com/office/drawing/2014/main" id="{45834965-74DA-8C26-4061-EFFAAC006D2B}"/>
                </a:ext>
              </a:extLst>
            </p:cNvPr>
            <p:cNvCxnSpPr>
              <a:cxnSpLocks/>
            </p:cNvCxnSpPr>
            <p:nvPr/>
          </p:nvCxnSpPr>
          <p:spPr>
            <a:xfrm>
              <a:off x="3204506" y="3771918"/>
              <a:ext cx="0" cy="1794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D7AE634F-9829-FEDE-05B1-FC739FC54808}"/>
                </a:ext>
              </a:extLst>
            </p:cNvPr>
            <p:cNvSpPr txBox="1">
              <a:spLocks/>
            </p:cNvSpPr>
            <p:nvPr/>
          </p:nvSpPr>
          <p:spPr>
            <a:xfrm>
              <a:off x="3140511" y="3515484"/>
              <a:ext cx="575366"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err="1">
                  <a:solidFill>
                    <a:srgbClr val="FF00FF"/>
                  </a:solidFill>
                  <a:latin typeface="Palatino Linotype" panose="02040502050505030304" pitchFamily="18" charset="0"/>
                  <a:ea typeface="Palatino Linotype" charset="0"/>
                </a:rPr>
                <a:t>SSIIb</a:t>
              </a:r>
              <a:endParaRPr lang="ko-KR" altLang="en-US" sz="900" b="1" dirty="0">
                <a:solidFill>
                  <a:srgbClr val="FF00FF"/>
                </a:solidFill>
                <a:latin typeface="Palatino Linotype" panose="02040502050505030304" pitchFamily="18" charset="0"/>
                <a:ea typeface="Palatino Linotype" charset="0"/>
              </a:endParaRPr>
            </a:p>
          </p:txBody>
        </p:sp>
        <p:sp>
          <p:nvSpPr>
            <p:cNvPr id="105" name="TextBox 104">
              <a:extLst>
                <a:ext uri="{FF2B5EF4-FFF2-40B4-BE49-F238E27FC236}">
                  <a16:creationId xmlns:a16="http://schemas.microsoft.com/office/drawing/2014/main" id="{56110AB3-CB84-3CBF-502C-154C1C7F6C6E}"/>
                </a:ext>
              </a:extLst>
            </p:cNvPr>
            <p:cNvSpPr txBox="1">
              <a:spLocks/>
            </p:cNvSpPr>
            <p:nvPr/>
          </p:nvSpPr>
          <p:spPr>
            <a:xfrm>
              <a:off x="2828264" y="3745291"/>
              <a:ext cx="1192708"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err="1">
                  <a:solidFill>
                    <a:srgbClr val="0070C0"/>
                  </a:solidFill>
                  <a:latin typeface="Palatino Linotype" panose="02040502050505030304" pitchFamily="18" charset="0"/>
                  <a:ea typeface="Palatino Linotype" charset="0"/>
                </a:rPr>
                <a:t>BEIIa</a:t>
              </a:r>
              <a:endParaRPr lang="ko-KR" altLang="en-US" sz="900" b="1" dirty="0">
                <a:solidFill>
                  <a:srgbClr val="0070C0"/>
                </a:solidFill>
                <a:latin typeface="Palatino Linotype" panose="02040502050505030304" pitchFamily="18" charset="0"/>
                <a:ea typeface="Palatino Linotype" charset="0"/>
              </a:endParaRPr>
            </a:p>
          </p:txBody>
        </p:sp>
        <p:cxnSp>
          <p:nvCxnSpPr>
            <p:cNvPr id="106" name="직선 화살표 연결선 105">
              <a:extLst>
                <a:ext uri="{FF2B5EF4-FFF2-40B4-BE49-F238E27FC236}">
                  <a16:creationId xmlns:a16="http://schemas.microsoft.com/office/drawing/2014/main" id="{71A6092D-6A66-4305-C686-2716E94B3289}"/>
                </a:ext>
              </a:extLst>
            </p:cNvPr>
            <p:cNvCxnSpPr>
              <a:cxnSpLocks/>
            </p:cNvCxnSpPr>
            <p:nvPr/>
          </p:nvCxnSpPr>
          <p:spPr>
            <a:xfrm>
              <a:off x="3198685" y="3233971"/>
              <a:ext cx="0" cy="1794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59E4CEAB-CCEE-E4C8-7D09-B3D03EEDD1E9}"/>
                </a:ext>
              </a:extLst>
            </p:cNvPr>
            <p:cNvSpPr txBox="1">
              <a:spLocks/>
            </p:cNvSpPr>
            <p:nvPr/>
          </p:nvSpPr>
          <p:spPr>
            <a:xfrm>
              <a:off x="3147785" y="3176284"/>
              <a:ext cx="629224" cy="230832"/>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FF"/>
                  </a:solidFill>
                  <a:latin typeface="Palatino Linotype" panose="02040502050505030304" pitchFamily="18" charset="0"/>
                  <a:ea typeface="Palatino Linotype" charset="0"/>
                </a:rPr>
                <a:t>AGP2a</a:t>
              </a:r>
              <a:endParaRPr lang="ko-KR" altLang="en-US" sz="900" b="1" dirty="0">
                <a:solidFill>
                  <a:srgbClr val="FF00FF"/>
                </a:solidFill>
                <a:latin typeface="Palatino Linotype" panose="02040502050505030304" pitchFamily="18" charset="0"/>
                <a:ea typeface="Palatino Linotype" charset="0"/>
              </a:endParaRPr>
            </a:p>
          </p:txBody>
        </p:sp>
      </p:grpSp>
      <p:grpSp>
        <p:nvGrpSpPr>
          <p:cNvPr id="222" name="그룹 221">
            <a:extLst>
              <a:ext uri="{FF2B5EF4-FFF2-40B4-BE49-F238E27FC236}">
                <a16:creationId xmlns:a16="http://schemas.microsoft.com/office/drawing/2014/main" id="{E39B2A4F-AAB7-1E5E-81B3-E408E32CA8AE}"/>
              </a:ext>
            </a:extLst>
          </p:cNvPr>
          <p:cNvGrpSpPr/>
          <p:nvPr/>
        </p:nvGrpSpPr>
        <p:grpSpPr>
          <a:xfrm>
            <a:off x="5976982" y="701910"/>
            <a:ext cx="6153605" cy="5194742"/>
            <a:chOff x="5962243" y="1052737"/>
            <a:chExt cx="6153605" cy="5027102"/>
          </a:xfrm>
        </p:grpSpPr>
        <p:sp>
          <p:nvSpPr>
            <p:cNvPr id="174" name="TextBox 173">
              <a:extLst>
                <a:ext uri="{FF2B5EF4-FFF2-40B4-BE49-F238E27FC236}">
                  <a16:creationId xmlns:a16="http://schemas.microsoft.com/office/drawing/2014/main" id="{4486B64A-2445-1E4A-006B-48A6EC63E636}"/>
                </a:ext>
              </a:extLst>
            </p:cNvPr>
            <p:cNvSpPr txBox="1">
              <a:spLocks/>
            </p:cNvSpPr>
            <p:nvPr/>
          </p:nvSpPr>
          <p:spPr>
            <a:xfrm>
              <a:off x="11033160" y="4395008"/>
              <a:ext cx="1066016"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Golgi apparatus</a:t>
              </a:r>
              <a:endParaRPr lang="ko-KR" altLang="en-US" sz="900" dirty="0">
                <a:latin typeface="Palatino Linotype" panose="02040502050505030304" pitchFamily="18" charset="0"/>
                <a:ea typeface="Palatino Linotype" charset="0"/>
              </a:endParaRPr>
            </a:p>
          </p:txBody>
        </p:sp>
        <p:sp>
          <p:nvSpPr>
            <p:cNvPr id="176" name="TextBox 175">
              <a:extLst>
                <a:ext uri="{FF2B5EF4-FFF2-40B4-BE49-F238E27FC236}">
                  <a16:creationId xmlns:a16="http://schemas.microsoft.com/office/drawing/2014/main" id="{9ECD207C-CFEA-D11A-670E-69F09CE98272}"/>
                </a:ext>
              </a:extLst>
            </p:cNvPr>
            <p:cNvSpPr txBox="1">
              <a:spLocks/>
            </p:cNvSpPr>
            <p:nvPr/>
          </p:nvSpPr>
          <p:spPr>
            <a:xfrm>
              <a:off x="11033160" y="4597271"/>
              <a:ext cx="1082688" cy="386806"/>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Endoplasmic reticulum</a:t>
              </a:r>
              <a:endParaRPr lang="ko-KR" altLang="en-US" sz="900" dirty="0">
                <a:latin typeface="Palatino Linotype" panose="02040502050505030304" pitchFamily="18" charset="0"/>
                <a:ea typeface="Palatino Linotype" charset="0"/>
              </a:endParaRPr>
            </a:p>
          </p:txBody>
        </p:sp>
        <p:sp>
          <p:nvSpPr>
            <p:cNvPr id="113" name="사각형: 둥근 모서리 112">
              <a:extLst>
                <a:ext uri="{FF2B5EF4-FFF2-40B4-BE49-F238E27FC236}">
                  <a16:creationId xmlns:a16="http://schemas.microsoft.com/office/drawing/2014/main" id="{4B34BF51-DC01-51BC-5559-FFF4E2F304C3}"/>
                </a:ext>
              </a:extLst>
            </p:cNvPr>
            <p:cNvSpPr/>
            <p:nvPr/>
          </p:nvSpPr>
          <p:spPr>
            <a:xfrm>
              <a:off x="9467612" y="1052737"/>
              <a:ext cx="1382283" cy="4939647"/>
            </a:xfrm>
            <a:prstGeom prst="roundRect">
              <a:avLst>
                <a:gd name="adj" fmla="val 4564"/>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14" name="직사각형 113">
              <a:extLst>
                <a:ext uri="{FF2B5EF4-FFF2-40B4-BE49-F238E27FC236}">
                  <a16:creationId xmlns:a16="http://schemas.microsoft.com/office/drawing/2014/main" id="{8DC56913-8315-AB7C-8502-52EF9BA4836A}"/>
                </a:ext>
              </a:extLst>
            </p:cNvPr>
            <p:cNvSpPr/>
            <p:nvPr/>
          </p:nvSpPr>
          <p:spPr>
            <a:xfrm>
              <a:off x="9976338" y="1182843"/>
              <a:ext cx="267518" cy="4681845"/>
            </a:xfrm>
            <a:prstGeom prst="rect">
              <a:avLst/>
            </a:prstGeom>
            <a:solidFill>
              <a:srgbClr val="CADE5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15" name="모서리가 둥근 직사각형 31">
              <a:extLst>
                <a:ext uri="{FF2B5EF4-FFF2-40B4-BE49-F238E27FC236}">
                  <a16:creationId xmlns:a16="http://schemas.microsoft.com/office/drawing/2014/main" id="{376AE72E-133B-47AC-1E07-1B961BABBD5D}"/>
                </a:ext>
              </a:extLst>
            </p:cNvPr>
            <p:cNvSpPr>
              <a:spLocks/>
            </p:cNvSpPr>
            <p:nvPr/>
          </p:nvSpPr>
          <p:spPr>
            <a:xfrm>
              <a:off x="5962243" y="1060917"/>
              <a:ext cx="3914983" cy="4922183"/>
            </a:xfrm>
            <a:prstGeom prst="roundRect">
              <a:avLst>
                <a:gd name="adj" fmla="val 3442"/>
              </a:avLst>
            </a:prstGeom>
            <a:solidFill>
              <a:schemeClr val="accent2">
                <a:lumMod val="40000"/>
                <a:lumOff val="60000"/>
              </a:schemeClr>
            </a:solidFill>
            <a:ln w="3175" cap="flat"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116" name="사각형: 둥근 모서리 115">
              <a:extLst>
                <a:ext uri="{FF2B5EF4-FFF2-40B4-BE49-F238E27FC236}">
                  <a16:creationId xmlns:a16="http://schemas.microsoft.com/office/drawing/2014/main" id="{C0767F86-2A7E-BA01-B512-5FC3040B285E}"/>
                </a:ext>
              </a:extLst>
            </p:cNvPr>
            <p:cNvSpPr/>
            <p:nvPr/>
          </p:nvSpPr>
          <p:spPr>
            <a:xfrm>
              <a:off x="6998903" y="3175003"/>
              <a:ext cx="2826398" cy="2689683"/>
            </a:xfrm>
            <a:prstGeom prst="roundRect">
              <a:avLst>
                <a:gd name="adj" fmla="val 723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17" name="TextBox 116">
              <a:extLst>
                <a:ext uri="{FF2B5EF4-FFF2-40B4-BE49-F238E27FC236}">
                  <a16:creationId xmlns:a16="http://schemas.microsoft.com/office/drawing/2014/main" id="{A069877A-E5FE-F36C-D341-AA1AC31D64D6}"/>
                </a:ext>
              </a:extLst>
            </p:cNvPr>
            <p:cNvSpPr txBox="1">
              <a:spLocks/>
            </p:cNvSpPr>
            <p:nvPr/>
          </p:nvSpPr>
          <p:spPr>
            <a:xfrm>
              <a:off x="6139225" y="1245157"/>
              <a:ext cx="587385"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Sucrose</a:t>
              </a:r>
              <a:endParaRPr lang="ko-KR" altLang="en-US" sz="900" dirty="0">
                <a:latin typeface="Palatino Linotype" panose="02040502050505030304" pitchFamily="18" charset="0"/>
                <a:ea typeface="Palatino Linotype" charset="0"/>
              </a:endParaRPr>
            </a:p>
          </p:txBody>
        </p:sp>
        <p:sp>
          <p:nvSpPr>
            <p:cNvPr id="118" name="직사각형 117">
              <a:extLst>
                <a:ext uri="{FF2B5EF4-FFF2-40B4-BE49-F238E27FC236}">
                  <a16:creationId xmlns:a16="http://schemas.microsoft.com/office/drawing/2014/main" id="{89CDF198-93DB-5AC9-F136-3C6B2252E472}"/>
                </a:ext>
              </a:extLst>
            </p:cNvPr>
            <p:cNvSpPr/>
            <p:nvPr/>
          </p:nvSpPr>
          <p:spPr>
            <a:xfrm rot="10800000" flipH="1">
              <a:off x="10295714" y="1117374"/>
              <a:ext cx="79956" cy="4763743"/>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19" name="직사각형 118">
              <a:extLst>
                <a:ext uri="{FF2B5EF4-FFF2-40B4-BE49-F238E27FC236}">
                  <a16:creationId xmlns:a16="http://schemas.microsoft.com/office/drawing/2014/main" id="{811A955C-B82E-3672-CF85-02AADB358B2D}"/>
                </a:ext>
              </a:extLst>
            </p:cNvPr>
            <p:cNvSpPr/>
            <p:nvPr/>
          </p:nvSpPr>
          <p:spPr>
            <a:xfrm rot="10800000">
              <a:off x="10387261" y="1634140"/>
              <a:ext cx="44216" cy="50186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20" name="직사각형 119">
              <a:extLst>
                <a:ext uri="{FF2B5EF4-FFF2-40B4-BE49-F238E27FC236}">
                  <a16:creationId xmlns:a16="http://schemas.microsoft.com/office/drawing/2014/main" id="{87F860DD-E15B-1A50-9F77-ECE158B4D251}"/>
                </a:ext>
              </a:extLst>
            </p:cNvPr>
            <p:cNvSpPr/>
            <p:nvPr/>
          </p:nvSpPr>
          <p:spPr>
            <a:xfrm>
              <a:off x="10379155" y="2908834"/>
              <a:ext cx="322387" cy="36207"/>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21" name="TextBox 120">
              <a:extLst>
                <a:ext uri="{FF2B5EF4-FFF2-40B4-BE49-F238E27FC236}">
                  <a16:creationId xmlns:a16="http://schemas.microsoft.com/office/drawing/2014/main" id="{B688DE16-B266-6A71-6A4F-E12D142A1108}"/>
                </a:ext>
              </a:extLst>
            </p:cNvPr>
            <p:cNvSpPr txBox="1">
              <a:spLocks/>
            </p:cNvSpPr>
            <p:nvPr/>
          </p:nvSpPr>
          <p:spPr>
            <a:xfrm>
              <a:off x="9961579" y="2631614"/>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XTH</a:t>
              </a:r>
              <a:endParaRPr lang="ko-KR" altLang="en-US" sz="900" b="1" dirty="0">
                <a:solidFill>
                  <a:srgbClr val="FF0000"/>
                </a:solidFill>
                <a:latin typeface="Palatino Linotype" panose="02040502050505030304" pitchFamily="18" charset="0"/>
                <a:ea typeface="Palatino Linotype" charset="0"/>
              </a:endParaRPr>
            </a:p>
          </p:txBody>
        </p:sp>
        <p:sp>
          <p:nvSpPr>
            <p:cNvPr id="122" name="사각형: 둥근 모서리 121">
              <a:extLst>
                <a:ext uri="{FF2B5EF4-FFF2-40B4-BE49-F238E27FC236}">
                  <a16:creationId xmlns:a16="http://schemas.microsoft.com/office/drawing/2014/main" id="{E86CFFAE-DC71-3FD9-F11A-8CC3655BA8E0}"/>
                </a:ext>
              </a:extLst>
            </p:cNvPr>
            <p:cNvSpPr/>
            <p:nvPr/>
          </p:nvSpPr>
          <p:spPr>
            <a:xfrm>
              <a:off x="7003712" y="1503530"/>
              <a:ext cx="2761764" cy="1599590"/>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23" name="TextBox 122">
              <a:extLst>
                <a:ext uri="{FF2B5EF4-FFF2-40B4-BE49-F238E27FC236}">
                  <a16:creationId xmlns:a16="http://schemas.microsoft.com/office/drawing/2014/main" id="{BB89C0BE-7FBC-E8C5-4EC0-15DE0DA159D6}"/>
                </a:ext>
              </a:extLst>
            </p:cNvPr>
            <p:cNvSpPr txBox="1">
              <a:spLocks/>
            </p:cNvSpPr>
            <p:nvPr/>
          </p:nvSpPr>
          <p:spPr>
            <a:xfrm>
              <a:off x="7443445" y="2807414"/>
              <a:ext cx="1149670"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Xyloglucan</a:t>
              </a:r>
              <a:endParaRPr lang="ko-KR" altLang="en-US" sz="900" dirty="0">
                <a:latin typeface="Palatino Linotype" panose="02040502050505030304" pitchFamily="18" charset="0"/>
                <a:ea typeface="Palatino Linotype" charset="0"/>
              </a:endParaRPr>
            </a:p>
          </p:txBody>
        </p:sp>
        <p:sp>
          <p:nvSpPr>
            <p:cNvPr id="124" name="TextBox 123">
              <a:extLst>
                <a:ext uri="{FF2B5EF4-FFF2-40B4-BE49-F238E27FC236}">
                  <a16:creationId xmlns:a16="http://schemas.microsoft.com/office/drawing/2014/main" id="{FE377402-8B36-9A02-A692-D4F46D07F7CC}"/>
                </a:ext>
              </a:extLst>
            </p:cNvPr>
            <p:cNvSpPr txBox="1">
              <a:spLocks/>
            </p:cNvSpPr>
            <p:nvPr/>
          </p:nvSpPr>
          <p:spPr>
            <a:xfrm>
              <a:off x="7469114" y="2286635"/>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CLS C</a:t>
              </a:r>
              <a:endParaRPr lang="ko-KR" altLang="en-US" sz="900" b="1" dirty="0">
                <a:solidFill>
                  <a:srgbClr val="FF0000"/>
                </a:solidFill>
                <a:latin typeface="Palatino Linotype" panose="02040502050505030304" pitchFamily="18" charset="0"/>
                <a:ea typeface="Palatino Linotype" charset="0"/>
              </a:endParaRPr>
            </a:p>
          </p:txBody>
        </p:sp>
        <p:cxnSp>
          <p:nvCxnSpPr>
            <p:cNvPr id="125" name="직선 화살표 연결선 124">
              <a:extLst>
                <a:ext uri="{FF2B5EF4-FFF2-40B4-BE49-F238E27FC236}">
                  <a16:creationId xmlns:a16="http://schemas.microsoft.com/office/drawing/2014/main" id="{6C8FEAED-D3B9-6EFA-9EBD-97AA5E6BCA83}"/>
                </a:ext>
              </a:extLst>
            </p:cNvPr>
            <p:cNvCxnSpPr>
              <a:cxnSpLocks/>
            </p:cNvCxnSpPr>
            <p:nvPr/>
          </p:nvCxnSpPr>
          <p:spPr>
            <a:xfrm>
              <a:off x="8191123" y="2937768"/>
              <a:ext cx="424424"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D1D2D4F1-4311-2EDC-FCED-C0C4C2C45DE1}"/>
                </a:ext>
              </a:extLst>
            </p:cNvPr>
            <p:cNvSpPr txBox="1">
              <a:spLocks/>
            </p:cNvSpPr>
            <p:nvPr/>
          </p:nvSpPr>
          <p:spPr>
            <a:xfrm>
              <a:off x="8675635" y="2832757"/>
              <a:ext cx="1149670"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XGO</a:t>
              </a:r>
              <a:endParaRPr lang="ko-KR" altLang="en-US" sz="900" dirty="0">
                <a:latin typeface="Palatino Linotype" panose="02040502050505030304" pitchFamily="18" charset="0"/>
                <a:ea typeface="Palatino Linotype" charset="0"/>
              </a:endParaRPr>
            </a:p>
          </p:txBody>
        </p:sp>
        <p:cxnSp>
          <p:nvCxnSpPr>
            <p:cNvPr id="127" name="직선 화살표 연결선 126">
              <a:extLst>
                <a:ext uri="{FF2B5EF4-FFF2-40B4-BE49-F238E27FC236}">
                  <a16:creationId xmlns:a16="http://schemas.microsoft.com/office/drawing/2014/main" id="{04FB5E79-4270-2547-7038-1CE307F452A7}"/>
                </a:ext>
              </a:extLst>
            </p:cNvPr>
            <p:cNvCxnSpPr>
              <a:cxnSpLocks/>
            </p:cNvCxnSpPr>
            <p:nvPr/>
          </p:nvCxnSpPr>
          <p:spPr>
            <a:xfrm>
              <a:off x="7807488" y="2074290"/>
              <a:ext cx="0" cy="696804"/>
            </a:xfrm>
            <a:prstGeom prst="straightConnector1">
              <a:avLst/>
            </a:prstGeom>
            <a:ln w="19050">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8E9DFBEB-C112-CF35-0121-E98688BFCFE4}"/>
                </a:ext>
              </a:extLst>
            </p:cNvPr>
            <p:cNvSpPr txBox="1">
              <a:spLocks/>
            </p:cNvSpPr>
            <p:nvPr/>
          </p:nvSpPr>
          <p:spPr>
            <a:xfrm>
              <a:off x="7490556" y="1836058"/>
              <a:ext cx="1149670"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err="1">
                  <a:latin typeface="Palatino Linotype" panose="02040502050505030304" pitchFamily="18" charset="0"/>
                  <a:ea typeface="Palatino Linotype" charset="0"/>
                </a:rPr>
                <a:t>Xylan</a:t>
              </a:r>
              <a:r>
                <a:rPr lang="en-US" altLang="ko-KR" sz="900" dirty="0">
                  <a:latin typeface="Palatino Linotype" panose="02040502050505030304" pitchFamily="18" charset="0"/>
                  <a:ea typeface="Palatino Linotype" charset="0"/>
                </a:rPr>
                <a:t> backbone</a:t>
              </a:r>
              <a:endParaRPr lang="ko-KR" altLang="en-US" sz="900" dirty="0">
                <a:latin typeface="Palatino Linotype" panose="02040502050505030304" pitchFamily="18" charset="0"/>
                <a:ea typeface="Palatino Linotype" charset="0"/>
              </a:endParaRPr>
            </a:p>
          </p:txBody>
        </p:sp>
        <p:sp>
          <p:nvSpPr>
            <p:cNvPr id="129" name="TextBox 128">
              <a:extLst>
                <a:ext uri="{FF2B5EF4-FFF2-40B4-BE49-F238E27FC236}">
                  <a16:creationId xmlns:a16="http://schemas.microsoft.com/office/drawing/2014/main" id="{92D90F3F-1AB9-E81E-D34D-B23CCA1F585A}"/>
                </a:ext>
              </a:extLst>
            </p:cNvPr>
            <p:cNvSpPr txBox="1">
              <a:spLocks/>
            </p:cNvSpPr>
            <p:nvPr/>
          </p:nvSpPr>
          <p:spPr>
            <a:xfrm>
              <a:off x="7877534" y="2622490"/>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Endoglucanase</a:t>
              </a:r>
              <a:endParaRPr lang="ko-KR" altLang="en-US" sz="900" b="1" dirty="0">
                <a:solidFill>
                  <a:srgbClr val="FF0000"/>
                </a:solidFill>
                <a:latin typeface="Palatino Linotype" panose="02040502050505030304" pitchFamily="18" charset="0"/>
                <a:ea typeface="Palatino Linotype" charset="0"/>
              </a:endParaRPr>
            </a:p>
          </p:txBody>
        </p:sp>
        <p:cxnSp>
          <p:nvCxnSpPr>
            <p:cNvPr id="130" name="직선 화살표 연결선 129">
              <a:extLst>
                <a:ext uri="{FF2B5EF4-FFF2-40B4-BE49-F238E27FC236}">
                  <a16:creationId xmlns:a16="http://schemas.microsoft.com/office/drawing/2014/main" id="{9A80EA72-862C-49B0-DC7F-15FD984F56A4}"/>
                </a:ext>
              </a:extLst>
            </p:cNvPr>
            <p:cNvCxnSpPr>
              <a:cxnSpLocks/>
              <a:endCxn id="128" idx="1"/>
            </p:cNvCxnSpPr>
            <p:nvPr/>
          </p:nvCxnSpPr>
          <p:spPr>
            <a:xfrm>
              <a:off x="6854410" y="1944867"/>
              <a:ext cx="636146" cy="13061"/>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1" name="직선 화살표 연결선 130">
              <a:extLst>
                <a:ext uri="{FF2B5EF4-FFF2-40B4-BE49-F238E27FC236}">
                  <a16:creationId xmlns:a16="http://schemas.microsoft.com/office/drawing/2014/main" id="{1A487C5C-4AD1-F3C5-F710-A117C65B2B17}"/>
                </a:ext>
              </a:extLst>
            </p:cNvPr>
            <p:cNvCxnSpPr>
              <a:cxnSpLocks/>
            </p:cNvCxnSpPr>
            <p:nvPr/>
          </p:nvCxnSpPr>
          <p:spPr>
            <a:xfrm>
              <a:off x="9209484" y="2960327"/>
              <a:ext cx="1187743" cy="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2" name="직선 화살표 연결선 131">
              <a:extLst>
                <a:ext uri="{FF2B5EF4-FFF2-40B4-BE49-F238E27FC236}">
                  <a16:creationId xmlns:a16="http://schemas.microsoft.com/office/drawing/2014/main" id="{24066819-562E-C1E8-0572-4CE2A241790C}"/>
                </a:ext>
              </a:extLst>
            </p:cNvPr>
            <p:cNvCxnSpPr>
              <a:cxnSpLocks/>
            </p:cNvCxnSpPr>
            <p:nvPr/>
          </p:nvCxnSpPr>
          <p:spPr>
            <a:xfrm>
              <a:off x="9503649" y="1971274"/>
              <a:ext cx="846051" cy="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41C5CD69-BE9E-48F0-6307-33959BA98DE1}"/>
                </a:ext>
              </a:extLst>
            </p:cNvPr>
            <p:cNvSpPr txBox="1">
              <a:spLocks/>
            </p:cNvSpPr>
            <p:nvPr/>
          </p:nvSpPr>
          <p:spPr>
            <a:xfrm>
              <a:off x="5998619" y="1826000"/>
              <a:ext cx="969702"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UDP-glucose</a:t>
              </a:r>
              <a:endParaRPr lang="ko-KR" altLang="en-US" sz="900" dirty="0">
                <a:latin typeface="Palatino Linotype" panose="02040502050505030304" pitchFamily="18" charset="0"/>
                <a:ea typeface="Palatino Linotype" charset="0"/>
              </a:endParaRPr>
            </a:p>
          </p:txBody>
        </p:sp>
        <p:sp>
          <p:nvSpPr>
            <p:cNvPr id="134" name="직사각형 133">
              <a:extLst>
                <a:ext uri="{FF2B5EF4-FFF2-40B4-BE49-F238E27FC236}">
                  <a16:creationId xmlns:a16="http://schemas.microsoft.com/office/drawing/2014/main" id="{1C93A32F-6B04-866E-FB2B-FD69B69913B1}"/>
                </a:ext>
              </a:extLst>
            </p:cNvPr>
            <p:cNvSpPr/>
            <p:nvPr/>
          </p:nvSpPr>
          <p:spPr>
            <a:xfrm rot="10800000" flipH="1">
              <a:off x="10715828" y="1141036"/>
              <a:ext cx="91877" cy="4740081"/>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cxnSp>
          <p:nvCxnSpPr>
            <p:cNvPr id="135" name="직선 화살표 연결선 134">
              <a:extLst>
                <a:ext uri="{FF2B5EF4-FFF2-40B4-BE49-F238E27FC236}">
                  <a16:creationId xmlns:a16="http://schemas.microsoft.com/office/drawing/2014/main" id="{68A98A8A-08D7-9F73-F078-47FF98C3E07D}"/>
                </a:ext>
              </a:extLst>
            </p:cNvPr>
            <p:cNvCxnSpPr>
              <a:cxnSpLocks/>
            </p:cNvCxnSpPr>
            <p:nvPr/>
          </p:nvCxnSpPr>
          <p:spPr>
            <a:xfrm flipV="1">
              <a:off x="6920271" y="1407875"/>
              <a:ext cx="0" cy="512337"/>
            </a:xfrm>
            <a:prstGeom prst="straightConnector1">
              <a:avLst/>
            </a:prstGeom>
            <a:ln w="19050">
              <a:solidFill>
                <a:srgbClr val="FF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6" name="직사각형 135">
              <a:extLst>
                <a:ext uri="{FF2B5EF4-FFF2-40B4-BE49-F238E27FC236}">
                  <a16:creationId xmlns:a16="http://schemas.microsoft.com/office/drawing/2014/main" id="{DC95370B-C0C4-BF37-2751-1F8A27D9DFD6}"/>
                </a:ext>
              </a:extLst>
            </p:cNvPr>
            <p:cNvSpPr/>
            <p:nvPr/>
          </p:nvSpPr>
          <p:spPr>
            <a:xfrm>
              <a:off x="10400185" y="1388617"/>
              <a:ext cx="322387" cy="36207"/>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37" name="TextBox 136">
              <a:extLst>
                <a:ext uri="{FF2B5EF4-FFF2-40B4-BE49-F238E27FC236}">
                  <a16:creationId xmlns:a16="http://schemas.microsoft.com/office/drawing/2014/main" id="{6D69AC09-38AA-F303-2532-0B54943FE4A5}"/>
                </a:ext>
              </a:extLst>
            </p:cNvPr>
            <p:cNvSpPr txBox="1">
              <a:spLocks/>
            </p:cNvSpPr>
            <p:nvPr/>
          </p:nvSpPr>
          <p:spPr>
            <a:xfrm>
              <a:off x="7759163" y="1161629"/>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FF"/>
                  </a:solidFill>
                  <a:latin typeface="Palatino Linotype" panose="02040502050505030304" pitchFamily="18" charset="0"/>
                  <a:ea typeface="Palatino Linotype" charset="0"/>
                </a:rPr>
                <a:t>GT8</a:t>
              </a:r>
              <a:endParaRPr lang="ko-KR" altLang="en-US" sz="900" b="1" dirty="0">
                <a:solidFill>
                  <a:srgbClr val="FF00FF"/>
                </a:solidFill>
                <a:latin typeface="Palatino Linotype" panose="02040502050505030304" pitchFamily="18" charset="0"/>
                <a:ea typeface="Palatino Linotype" charset="0"/>
              </a:endParaRPr>
            </a:p>
          </p:txBody>
        </p:sp>
        <p:cxnSp>
          <p:nvCxnSpPr>
            <p:cNvPr id="138" name="직선 화살표 연결선 137">
              <a:extLst>
                <a:ext uri="{FF2B5EF4-FFF2-40B4-BE49-F238E27FC236}">
                  <a16:creationId xmlns:a16="http://schemas.microsoft.com/office/drawing/2014/main" id="{6C01E248-1946-E01E-3FD7-198619B75960}"/>
                </a:ext>
              </a:extLst>
            </p:cNvPr>
            <p:cNvCxnSpPr>
              <a:cxnSpLocks/>
            </p:cNvCxnSpPr>
            <p:nvPr/>
          </p:nvCxnSpPr>
          <p:spPr>
            <a:xfrm flipH="1">
              <a:off x="6416356" y="1493554"/>
              <a:ext cx="1" cy="314981"/>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9" name="모서리가 둥근 직사각형 32">
              <a:extLst>
                <a:ext uri="{FF2B5EF4-FFF2-40B4-BE49-F238E27FC236}">
                  <a16:creationId xmlns:a16="http://schemas.microsoft.com/office/drawing/2014/main" id="{4D0BCBCF-B547-8EF6-F826-C8332250E647}"/>
                </a:ext>
              </a:extLst>
            </p:cNvPr>
            <p:cNvSpPr>
              <a:spLocks/>
            </p:cNvSpPr>
            <p:nvPr/>
          </p:nvSpPr>
          <p:spPr>
            <a:xfrm>
              <a:off x="6035977" y="3954041"/>
              <a:ext cx="829938" cy="1465074"/>
            </a:xfrm>
            <a:prstGeom prst="roundRect">
              <a:avLst>
                <a:gd name="adj" fmla="val 11415"/>
              </a:avLst>
            </a:prstGeom>
            <a:solidFill>
              <a:srgbClr val="FF9595"/>
            </a:solidFill>
            <a:ln w="12700" cap="flat" cmpd="sng">
              <a:solidFill>
                <a:srgbClr val="FF66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solidFill>
                  <a:schemeClr val="tx1"/>
                </a:solidFill>
                <a:latin typeface="Palatino Linotype" panose="02040502050505030304" pitchFamily="18" charset="0"/>
              </a:endParaRPr>
            </a:p>
          </p:txBody>
        </p:sp>
        <p:sp>
          <p:nvSpPr>
            <p:cNvPr id="140" name="TextBox 139">
              <a:extLst>
                <a:ext uri="{FF2B5EF4-FFF2-40B4-BE49-F238E27FC236}">
                  <a16:creationId xmlns:a16="http://schemas.microsoft.com/office/drawing/2014/main" id="{50EF59AF-670A-2375-9FB9-187F6277BADD}"/>
                </a:ext>
              </a:extLst>
            </p:cNvPr>
            <p:cNvSpPr txBox="1">
              <a:spLocks/>
            </p:cNvSpPr>
            <p:nvPr/>
          </p:nvSpPr>
          <p:spPr>
            <a:xfrm>
              <a:off x="6145662" y="3633682"/>
              <a:ext cx="664143"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Pyruvate</a:t>
              </a:r>
              <a:endParaRPr lang="ko-KR" altLang="en-US" sz="900" dirty="0">
                <a:latin typeface="Palatino Linotype" panose="02040502050505030304" pitchFamily="18" charset="0"/>
                <a:ea typeface="Palatino Linotype" charset="0"/>
              </a:endParaRPr>
            </a:p>
          </p:txBody>
        </p:sp>
        <p:cxnSp>
          <p:nvCxnSpPr>
            <p:cNvPr id="141" name="직선 화살표 연결선 140">
              <a:extLst>
                <a:ext uri="{FF2B5EF4-FFF2-40B4-BE49-F238E27FC236}">
                  <a16:creationId xmlns:a16="http://schemas.microsoft.com/office/drawing/2014/main" id="{CC94798A-F3D2-47C5-B43F-9137EF9C01DF}"/>
                </a:ext>
              </a:extLst>
            </p:cNvPr>
            <p:cNvCxnSpPr>
              <a:cxnSpLocks/>
            </p:cNvCxnSpPr>
            <p:nvPr/>
          </p:nvCxnSpPr>
          <p:spPr>
            <a:xfrm>
              <a:off x="6413872" y="2100629"/>
              <a:ext cx="0" cy="1533053"/>
            </a:xfrm>
            <a:prstGeom prst="straightConnector1">
              <a:avLst/>
            </a:prstGeom>
            <a:ln w="1905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2" name="직선 화살표 연결선 141">
              <a:extLst>
                <a:ext uri="{FF2B5EF4-FFF2-40B4-BE49-F238E27FC236}">
                  <a16:creationId xmlns:a16="http://schemas.microsoft.com/office/drawing/2014/main" id="{4F483462-2B5B-B785-2BBF-07612AC3A9BC}"/>
                </a:ext>
              </a:extLst>
            </p:cNvPr>
            <p:cNvCxnSpPr>
              <a:cxnSpLocks/>
            </p:cNvCxnSpPr>
            <p:nvPr/>
          </p:nvCxnSpPr>
          <p:spPr>
            <a:xfrm>
              <a:off x="6406984" y="3846396"/>
              <a:ext cx="0" cy="303607"/>
            </a:xfrm>
            <a:prstGeom prst="straightConnector1">
              <a:avLst/>
            </a:prstGeom>
            <a:ln w="1905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60C3FD52-E602-1F8E-F933-DB380ECD1C86}"/>
                </a:ext>
              </a:extLst>
            </p:cNvPr>
            <p:cNvSpPr txBox="1">
              <a:spLocks/>
            </p:cNvSpPr>
            <p:nvPr/>
          </p:nvSpPr>
          <p:spPr>
            <a:xfrm>
              <a:off x="6045662" y="4183680"/>
              <a:ext cx="840553"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Acetyl-CoA</a:t>
              </a:r>
              <a:endParaRPr lang="ko-KR" altLang="en-US" sz="900" dirty="0">
                <a:latin typeface="Palatino Linotype" panose="02040502050505030304" pitchFamily="18" charset="0"/>
                <a:ea typeface="Palatino Linotype" charset="0"/>
              </a:endParaRPr>
            </a:p>
          </p:txBody>
        </p:sp>
        <p:sp>
          <p:nvSpPr>
            <p:cNvPr id="144" name="TextBox 143">
              <a:extLst>
                <a:ext uri="{FF2B5EF4-FFF2-40B4-BE49-F238E27FC236}">
                  <a16:creationId xmlns:a16="http://schemas.microsoft.com/office/drawing/2014/main" id="{2D439567-8CAA-7E5F-E44C-497E5176AC2F}"/>
                </a:ext>
              </a:extLst>
            </p:cNvPr>
            <p:cNvSpPr txBox="1">
              <a:spLocks/>
            </p:cNvSpPr>
            <p:nvPr/>
          </p:nvSpPr>
          <p:spPr>
            <a:xfrm>
              <a:off x="6089664" y="4776372"/>
              <a:ext cx="840553"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Fatty acid</a:t>
              </a:r>
              <a:endParaRPr lang="ko-KR" altLang="en-US" sz="900" dirty="0">
                <a:latin typeface="Palatino Linotype" panose="02040502050505030304" pitchFamily="18" charset="0"/>
                <a:ea typeface="Palatino Linotype" charset="0"/>
              </a:endParaRPr>
            </a:p>
          </p:txBody>
        </p:sp>
        <p:cxnSp>
          <p:nvCxnSpPr>
            <p:cNvPr id="145" name="직선 화살표 연결선 144">
              <a:extLst>
                <a:ext uri="{FF2B5EF4-FFF2-40B4-BE49-F238E27FC236}">
                  <a16:creationId xmlns:a16="http://schemas.microsoft.com/office/drawing/2014/main" id="{422DEA02-C44B-63CD-01E1-833D2A52E5C8}"/>
                </a:ext>
              </a:extLst>
            </p:cNvPr>
            <p:cNvCxnSpPr>
              <a:cxnSpLocks/>
            </p:cNvCxnSpPr>
            <p:nvPr/>
          </p:nvCxnSpPr>
          <p:spPr>
            <a:xfrm>
              <a:off x="6413872" y="4427419"/>
              <a:ext cx="0" cy="372316"/>
            </a:xfrm>
            <a:prstGeom prst="straightConnector1">
              <a:avLst/>
            </a:prstGeom>
            <a:ln w="19050">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6" name="직선 화살표 연결선 145">
              <a:extLst>
                <a:ext uri="{FF2B5EF4-FFF2-40B4-BE49-F238E27FC236}">
                  <a16:creationId xmlns:a16="http://schemas.microsoft.com/office/drawing/2014/main" id="{B95411EF-AC64-F0B3-2A06-7C5004DE9E14}"/>
                </a:ext>
              </a:extLst>
            </p:cNvPr>
            <p:cNvCxnSpPr>
              <a:cxnSpLocks/>
            </p:cNvCxnSpPr>
            <p:nvPr/>
          </p:nvCxnSpPr>
          <p:spPr>
            <a:xfrm>
              <a:off x="7866889" y="3609862"/>
              <a:ext cx="961780" cy="39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17BA2DC8-943F-50FD-D43F-A4AE293A6E9D}"/>
                </a:ext>
              </a:extLst>
            </p:cNvPr>
            <p:cNvSpPr txBox="1">
              <a:spLocks/>
            </p:cNvSpPr>
            <p:nvPr/>
          </p:nvSpPr>
          <p:spPr>
            <a:xfrm>
              <a:off x="8626021" y="3464895"/>
              <a:ext cx="1088632" cy="243739"/>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Wax ester</a:t>
              </a:r>
              <a:endParaRPr lang="ko-KR" altLang="en-US" sz="900" dirty="0">
                <a:latin typeface="Palatino Linotype" panose="02040502050505030304" pitchFamily="18" charset="0"/>
                <a:ea typeface="Palatino Linotype" charset="0"/>
              </a:endParaRPr>
            </a:p>
          </p:txBody>
        </p:sp>
        <p:cxnSp>
          <p:nvCxnSpPr>
            <p:cNvPr id="148" name="직선 화살표 연결선 147">
              <a:extLst>
                <a:ext uri="{FF2B5EF4-FFF2-40B4-BE49-F238E27FC236}">
                  <a16:creationId xmlns:a16="http://schemas.microsoft.com/office/drawing/2014/main" id="{6625598D-6CFF-499E-4AE2-268ACD33718B}"/>
                </a:ext>
              </a:extLst>
            </p:cNvPr>
            <p:cNvCxnSpPr>
              <a:cxnSpLocks/>
            </p:cNvCxnSpPr>
            <p:nvPr/>
          </p:nvCxnSpPr>
          <p:spPr>
            <a:xfrm flipV="1">
              <a:off x="8561349" y="5601885"/>
              <a:ext cx="241771" cy="8458"/>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8BE657F4-9770-27A7-ADD8-5FA7A5F5D74B}"/>
                </a:ext>
              </a:extLst>
            </p:cNvPr>
            <p:cNvSpPr txBox="1">
              <a:spLocks/>
            </p:cNvSpPr>
            <p:nvPr/>
          </p:nvSpPr>
          <p:spPr>
            <a:xfrm>
              <a:off x="8782017" y="5480014"/>
              <a:ext cx="1088632" cy="243739"/>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Suberin &amp; </a:t>
              </a:r>
              <a:r>
                <a:rPr lang="en-US" altLang="ko-KR" sz="900" dirty="0" err="1">
                  <a:latin typeface="Palatino Linotype" panose="02040502050505030304" pitchFamily="18" charset="0"/>
                  <a:ea typeface="Palatino Linotype" charset="0"/>
                </a:rPr>
                <a:t>Cutin</a:t>
              </a:r>
              <a:endParaRPr lang="ko-KR" altLang="en-US" sz="900" dirty="0">
                <a:latin typeface="Palatino Linotype" panose="02040502050505030304" pitchFamily="18" charset="0"/>
                <a:ea typeface="Palatino Linotype" charset="0"/>
              </a:endParaRPr>
            </a:p>
          </p:txBody>
        </p:sp>
        <p:cxnSp>
          <p:nvCxnSpPr>
            <p:cNvPr id="150" name="직선 화살표 연결선 149">
              <a:extLst>
                <a:ext uri="{FF2B5EF4-FFF2-40B4-BE49-F238E27FC236}">
                  <a16:creationId xmlns:a16="http://schemas.microsoft.com/office/drawing/2014/main" id="{3D810FC9-6C37-ACC4-4785-04EBB4EA7770}"/>
                </a:ext>
              </a:extLst>
            </p:cNvPr>
            <p:cNvCxnSpPr>
              <a:cxnSpLocks/>
            </p:cNvCxnSpPr>
            <p:nvPr/>
          </p:nvCxnSpPr>
          <p:spPr>
            <a:xfrm>
              <a:off x="6774812" y="4917370"/>
              <a:ext cx="269275" cy="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51" name="그룹 150">
              <a:extLst>
                <a:ext uri="{FF2B5EF4-FFF2-40B4-BE49-F238E27FC236}">
                  <a16:creationId xmlns:a16="http://schemas.microsoft.com/office/drawing/2014/main" id="{A444B3D2-43DF-9907-54A3-3BA02E339AE7}"/>
                </a:ext>
              </a:extLst>
            </p:cNvPr>
            <p:cNvGrpSpPr/>
            <p:nvPr/>
          </p:nvGrpSpPr>
          <p:grpSpPr>
            <a:xfrm>
              <a:off x="7054441" y="3482499"/>
              <a:ext cx="1662634" cy="2248456"/>
              <a:chOff x="2192882" y="3170623"/>
              <a:chExt cx="2299219" cy="2839195"/>
            </a:xfrm>
          </p:grpSpPr>
          <p:sp>
            <p:nvSpPr>
              <p:cNvPr id="152" name="TextBox 151">
                <a:extLst>
                  <a:ext uri="{FF2B5EF4-FFF2-40B4-BE49-F238E27FC236}">
                    <a16:creationId xmlns:a16="http://schemas.microsoft.com/office/drawing/2014/main" id="{39F5089C-1D83-AB1C-A811-063859177A90}"/>
                  </a:ext>
                </a:extLst>
              </p:cNvPr>
              <p:cNvSpPr txBox="1">
                <a:spLocks/>
              </p:cNvSpPr>
              <p:nvPr/>
            </p:nvSpPr>
            <p:spPr>
              <a:xfrm>
                <a:off x="2248409" y="4809055"/>
                <a:ext cx="1505445" cy="307777"/>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Fatty Acyl-CoA</a:t>
                </a:r>
                <a:endParaRPr lang="ko-KR" altLang="en-US" sz="900" dirty="0">
                  <a:latin typeface="Palatino Linotype" panose="02040502050505030304" pitchFamily="18" charset="0"/>
                  <a:ea typeface="Palatino Linotype" charset="0"/>
                </a:endParaRPr>
              </a:p>
            </p:txBody>
          </p:sp>
          <p:sp>
            <p:nvSpPr>
              <p:cNvPr id="153" name="TextBox 152">
                <a:extLst>
                  <a:ext uri="{FF2B5EF4-FFF2-40B4-BE49-F238E27FC236}">
                    <a16:creationId xmlns:a16="http://schemas.microsoft.com/office/drawing/2014/main" id="{B0E1D36C-1385-532E-2991-313994FA48DA}"/>
                  </a:ext>
                </a:extLst>
              </p:cNvPr>
              <p:cNvSpPr txBox="1">
                <a:spLocks/>
              </p:cNvSpPr>
              <p:nvPr/>
            </p:nvSpPr>
            <p:spPr>
              <a:xfrm>
                <a:off x="2232580" y="4022182"/>
                <a:ext cx="1505445" cy="307777"/>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Primary alcohol</a:t>
                </a:r>
                <a:endParaRPr lang="ko-KR" altLang="en-US" sz="900" dirty="0">
                  <a:latin typeface="Palatino Linotype" panose="02040502050505030304" pitchFamily="18" charset="0"/>
                  <a:ea typeface="Palatino Linotype" charset="0"/>
                </a:endParaRPr>
              </a:p>
            </p:txBody>
          </p:sp>
          <p:sp>
            <p:nvSpPr>
              <p:cNvPr id="154" name="TextBox 153">
                <a:extLst>
                  <a:ext uri="{FF2B5EF4-FFF2-40B4-BE49-F238E27FC236}">
                    <a16:creationId xmlns:a16="http://schemas.microsoft.com/office/drawing/2014/main" id="{F915C54F-A333-DB81-E77D-74303BB562E2}"/>
                  </a:ext>
                </a:extLst>
              </p:cNvPr>
              <p:cNvSpPr txBox="1">
                <a:spLocks/>
              </p:cNvSpPr>
              <p:nvPr/>
            </p:nvSpPr>
            <p:spPr>
              <a:xfrm>
                <a:off x="2414114" y="4454383"/>
                <a:ext cx="1561465" cy="307340"/>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FAR</a:t>
                </a:r>
                <a:endParaRPr lang="ko-KR" altLang="en-US" sz="900" b="1" dirty="0">
                  <a:solidFill>
                    <a:srgbClr val="FF0000"/>
                  </a:solidFill>
                  <a:latin typeface="Palatino Linotype" panose="02040502050505030304" pitchFamily="18" charset="0"/>
                  <a:ea typeface="Palatino Linotype" charset="0"/>
                </a:endParaRPr>
              </a:p>
            </p:txBody>
          </p:sp>
          <p:cxnSp>
            <p:nvCxnSpPr>
              <p:cNvPr id="155" name="직선 화살표 연결선 154">
                <a:extLst>
                  <a:ext uri="{FF2B5EF4-FFF2-40B4-BE49-F238E27FC236}">
                    <a16:creationId xmlns:a16="http://schemas.microsoft.com/office/drawing/2014/main" id="{53B86F3E-5774-CC7F-78B6-FCEF4D0B8C77}"/>
                  </a:ext>
                </a:extLst>
              </p:cNvPr>
              <p:cNvCxnSpPr>
                <a:cxnSpLocks/>
              </p:cNvCxnSpPr>
              <p:nvPr/>
            </p:nvCxnSpPr>
            <p:spPr>
              <a:xfrm flipV="1">
                <a:off x="2909961" y="3515415"/>
                <a:ext cx="0" cy="492903"/>
              </a:xfrm>
              <a:prstGeom prst="straightConnector1">
                <a:avLst/>
              </a:prstGeom>
              <a:ln w="19050">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7D30B2BE-FF3B-3226-BCB2-62A9E24AA744}"/>
                  </a:ext>
                </a:extLst>
              </p:cNvPr>
              <p:cNvSpPr txBox="1">
                <a:spLocks/>
              </p:cNvSpPr>
              <p:nvPr/>
            </p:nvSpPr>
            <p:spPr>
              <a:xfrm>
                <a:off x="2192882" y="3170623"/>
                <a:ext cx="1505445" cy="307777"/>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AHCs</a:t>
                </a:r>
                <a:endParaRPr lang="ko-KR" altLang="en-US" sz="900" dirty="0">
                  <a:latin typeface="Palatino Linotype" panose="02040502050505030304" pitchFamily="18" charset="0"/>
                  <a:ea typeface="Palatino Linotype" charset="0"/>
                </a:endParaRPr>
              </a:p>
            </p:txBody>
          </p:sp>
          <p:cxnSp>
            <p:nvCxnSpPr>
              <p:cNvPr id="157" name="직선 화살표 연결선 156">
                <a:extLst>
                  <a:ext uri="{FF2B5EF4-FFF2-40B4-BE49-F238E27FC236}">
                    <a16:creationId xmlns:a16="http://schemas.microsoft.com/office/drawing/2014/main" id="{01273DC9-97E5-E526-E8A2-AD83741E5CF6}"/>
                  </a:ext>
                </a:extLst>
              </p:cNvPr>
              <p:cNvCxnSpPr>
                <a:cxnSpLocks/>
              </p:cNvCxnSpPr>
              <p:nvPr/>
            </p:nvCxnSpPr>
            <p:spPr>
              <a:xfrm>
                <a:off x="2909961" y="5087331"/>
                <a:ext cx="0" cy="564439"/>
              </a:xfrm>
              <a:prstGeom prst="straightConnector1">
                <a:avLst/>
              </a:prstGeom>
              <a:ln w="19050">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CE83CB21-9A90-B7A6-7BFE-DC0ABA0C7EEF}"/>
                  </a:ext>
                </a:extLst>
              </p:cNvPr>
              <p:cNvSpPr txBox="1">
                <a:spLocks/>
              </p:cNvSpPr>
              <p:nvPr/>
            </p:nvSpPr>
            <p:spPr>
              <a:xfrm>
                <a:off x="2284895" y="5702041"/>
                <a:ext cx="2207206" cy="307777"/>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Monoacylglycerol ester</a:t>
                </a:r>
                <a:endParaRPr lang="ko-KR" altLang="en-US" sz="900" dirty="0">
                  <a:latin typeface="Palatino Linotype" panose="02040502050505030304" pitchFamily="18" charset="0"/>
                  <a:ea typeface="Palatino Linotype" charset="0"/>
                </a:endParaRPr>
              </a:p>
            </p:txBody>
          </p:sp>
          <p:sp>
            <p:nvSpPr>
              <p:cNvPr id="159" name="TextBox 158">
                <a:extLst>
                  <a:ext uri="{FF2B5EF4-FFF2-40B4-BE49-F238E27FC236}">
                    <a16:creationId xmlns:a16="http://schemas.microsoft.com/office/drawing/2014/main" id="{12A5F29D-67CB-0210-19B3-DCA0A24DE296}"/>
                  </a:ext>
                </a:extLst>
              </p:cNvPr>
              <p:cNvSpPr txBox="1">
                <a:spLocks/>
              </p:cNvSpPr>
              <p:nvPr/>
            </p:nvSpPr>
            <p:spPr>
              <a:xfrm>
                <a:off x="2459582" y="5199313"/>
                <a:ext cx="1561465" cy="307340"/>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dirty="0">
                    <a:solidFill>
                      <a:srgbClr val="FF0000"/>
                    </a:solidFill>
                    <a:latin typeface="Palatino Linotype" panose="02040502050505030304" pitchFamily="18" charset="0"/>
                    <a:ea typeface="Palatino Linotype" charset="0"/>
                  </a:rPr>
                  <a:t>GPAT</a:t>
                </a:r>
                <a:endParaRPr lang="ko-KR" altLang="en-US" sz="900" b="1" dirty="0">
                  <a:solidFill>
                    <a:srgbClr val="FF0000"/>
                  </a:solidFill>
                  <a:latin typeface="Palatino Linotype" panose="02040502050505030304" pitchFamily="18" charset="0"/>
                  <a:ea typeface="Palatino Linotype" charset="0"/>
                </a:endParaRPr>
              </a:p>
            </p:txBody>
          </p:sp>
          <p:cxnSp>
            <p:nvCxnSpPr>
              <p:cNvPr id="160" name="직선 화살표 연결선 159">
                <a:extLst>
                  <a:ext uri="{FF2B5EF4-FFF2-40B4-BE49-F238E27FC236}">
                    <a16:creationId xmlns:a16="http://schemas.microsoft.com/office/drawing/2014/main" id="{40A2E45B-E5CD-7A0E-9F04-16F2374FD600}"/>
                  </a:ext>
                </a:extLst>
              </p:cNvPr>
              <p:cNvCxnSpPr>
                <a:cxnSpLocks/>
              </p:cNvCxnSpPr>
              <p:nvPr/>
            </p:nvCxnSpPr>
            <p:spPr>
              <a:xfrm flipV="1">
                <a:off x="2909961" y="4329959"/>
                <a:ext cx="0" cy="4814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61" name="직사각형 160">
              <a:extLst>
                <a:ext uri="{FF2B5EF4-FFF2-40B4-BE49-F238E27FC236}">
                  <a16:creationId xmlns:a16="http://schemas.microsoft.com/office/drawing/2014/main" id="{F5131C7A-DC47-7FBA-F530-5C4F1AB766AC}"/>
                </a:ext>
              </a:extLst>
            </p:cNvPr>
            <p:cNvSpPr/>
            <p:nvPr/>
          </p:nvSpPr>
          <p:spPr>
            <a:xfrm>
              <a:off x="9686535" y="4176065"/>
              <a:ext cx="281386" cy="625684"/>
            </a:xfrm>
            <a:prstGeom prst="rect">
              <a:avLst/>
            </a:prstGeom>
            <a:solidFill>
              <a:schemeClr val="bg2">
                <a:lumMod val="9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900" dirty="0">
                  <a:solidFill>
                    <a:srgbClr val="FF00FF"/>
                  </a:solidFill>
                  <a:latin typeface="Palatino Linotype" panose="02040502050505030304" pitchFamily="18" charset="0"/>
                </a:rPr>
                <a:t>A</a:t>
              </a:r>
            </a:p>
            <a:p>
              <a:pPr algn="ctr"/>
              <a:r>
                <a:rPr lang="en-US" altLang="ko-KR" sz="900" dirty="0">
                  <a:solidFill>
                    <a:srgbClr val="FF00FF"/>
                  </a:solidFill>
                  <a:latin typeface="Palatino Linotype" panose="02040502050505030304" pitchFamily="18" charset="0"/>
                </a:rPr>
                <a:t>B</a:t>
              </a:r>
            </a:p>
            <a:p>
              <a:pPr algn="ctr"/>
              <a:r>
                <a:rPr lang="en-US" altLang="ko-KR" sz="900" dirty="0">
                  <a:solidFill>
                    <a:srgbClr val="FF00FF"/>
                  </a:solidFill>
                  <a:latin typeface="Palatino Linotype" panose="02040502050505030304" pitchFamily="18" charset="0"/>
                </a:rPr>
                <a:t>C</a:t>
              </a:r>
              <a:endParaRPr lang="ko-KR" altLang="en-US" sz="900" dirty="0">
                <a:solidFill>
                  <a:srgbClr val="FF00FF"/>
                </a:solidFill>
                <a:latin typeface="Palatino Linotype" panose="02040502050505030304" pitchFamily="18" charset="0"/>
              </a:endParaRPr>
            </a:p>
          </p:txBody>
        </p:sp>
        <p:cxnSp>
          <p:nvCxnSpPr>
            <p:cNvPr id="162" name="직선 화살표 연결선 161">
              <a:extLst>
                <a:ext uri="{FF2B5EF4-FFF2-40B4-BE49-F238E27FC236}">
                  <a16:creationId xmlns:a16="http://schemas.microsoft.com/office/drawing/2014/main" id="{B95B5AEF-6BEE-1C90-CE53-1748D890C6B3}"/>
                </a:ext>
              </a:extLst>
            </p:cNvPr>
            <p:cNvCxnSpPr>
              <a:cxnSpLocks/>
            </p:cNvCxnSpPr>
            <p:nvPr/>
          </p:nvCxnSpPr>
          <p:spPr>
            <a:xfrm>
              <a:off x="6920271" y="1407875"/>
              <a:ext cx="3511206" cy="0"/>
            </a:xfrm>
            <a:prstGeom prst="straightConnector1">
              <a:avLst/>
            </a:prstGeom>
            <a:ln w="190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3" name="직선 화살표 연결선 162">
              <a:extLst>
                <a:ext uri="{FF2B5EF4-FFF2-40B4-BE49-F238E27FC236}">
                  <a16:creationId xmlns:a16="http://schemas.microsoft.com/office/drawing/2014/main" id="{84CC8085-2C87-96CD-BB55-B0F190155D99}"/>
                </a:ext>
              </a:extLst>
            </p:cNvPr>
            <p:cNvCxnSpPr>
              <a:cxnSpLocks/>
            </p:cNvCxnSpPr>
            <p:nvPr/>
          </p:nvCxnSpPr>
          <p:spPr>
            <a:xfrm>
              <a:off x="9954730" y="4493946"/>
              <a:ext cx="191822"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직선 화살표 연결선 163">
              <a:extLst>
                <a:ext uri="{FF2B5EF4-FFF2-40B4-BE49-F238E27FC236}">
                  <a16:creationId xmlns:a16="http://schemas.microsoft.com/office/drawing/2014/main" id="{B0379E0D-9FFE-3652-FE1F-EE5F9B59AF0F}"/>
                </a:ext>
              </a:extLst>
            </p:cNvPr>
            <p:cNvCxnSpPr>
              <a:cxnSpLocks/>
            </p:cNvCxnSpPr>
            <p:nvPr/>
          </p:nvCxnSpPr>
          <p:spPr>
            <a:xfrm flipV="1">
              <a:off x="9283961" y="4642397"/>
              <a:ext cx="346506" cy="776719"/>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5" name="직선 화살표 연결선 164">
              <a:extLst>
                <a:ext uri="{FF2B5EF4-FFF2-40B4-BE49-F238E27FC236}">
                  <a16:creationId xmlns:a16="http://schemas.microsoft.com/office/drawing/2014/main" id="{AEBB403E-6179-509A-D2EA-112CD8E297FA}"/>
                </a:ext>
              </a:extLst>
            </p:cNvPr>
            <p:cNvCxnSpPr>
              <a:cxnSpLocks/>
            </p:cNvCxnSpPr>
            <p:nvPr/>
          </p:nvCxnSpPr>
          <p:spPr>
            <a:xfrm>
              <a:off x="9326114" y="3754714"/>
              <a:ext cx="317489" cy="64819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6" name="TextBox 165">
              <a:extLst>
                <a:ext uri="{FF2B5EF4-FFF2-40B4-BE49-F238E27FC236}">
                  <a16:creationId xmlns:a16="http://schemas.microsoft.com/office/drawing/2014/main" id="{517B76E0-9304-90F1-44A1-3A80572F389A}"/>
                </a:ext>
              </a:extLst>
            </p:cNvPr>
            <p:cNvSpPr txBox="1">
              <a:spLocks/>
            </p:cNvSpPr>
            <p:nvPr/>
          </p:nvSpPr>
          <p:spPr>
            <a:xfrm>
              <a:off x="9054218" y="1837802"/>
              <a:ext cx="1149670" cy="243739"/>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Xylan</a:t>
              </a:r>
              <a:endParaRPr lang="ko-KR" altLang="en-US" sz="900" dirty="0">
                <a:latin typeface="Palatino Linotype" panose="02040502050505030304" pitchFamily="18" charset="0"/>
                <a:ea typeface="Palatino Linotype" charset="0"/>
              </a:endParaRPr>
            </a:p>
          </p:txBody>
        </p:sp>
        <p:cxnSp>
          <p:nvCxnSpPr>
            <p:cNvPr id="167" name="직선 화살표 연결선 166">
              <a:extLst>
                <a:ext uri="{FF2B5EF4-FFF2-40B4-BE49-F238E27FC236}">
                  <a16:creationId xmlns:a16="http://schemas.microsoft.com/office/drawing/2014/main" id="{FBB78AF8-AB58-BD61-2E03-349E614E83A6}"/>
                </a:ext>
              </a:extLst>
            </p:cNvPr>
            <p:cNvCxnSpPr>
              <a:cxnSpLocks/>
              <a:endCxn id="166" idx="1"/>
            </p:cNvCxnSpPr>
            <p:nvPr/>
          </p:nvCxnSpPr>
          <p:spPr>
            <a:xfrm flipV="1">
              <a:off x="8521519" y="1959671"/>
              <a:ext cx="532699" cy="11603"/>
            </a:xfrm>
            <a:prstGeom prst="straightConnector1">
              <a:avLst/>
            </a:prstGeom>
            <a:ln w="190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EA1D300A-EFF5-2060-6F19-3011A224BE1E}"/>
                </a:ext>
              </a:extLst>
            </p:cNvPr>
            <p:cNvSpPr txBox="1">
              <a:spLocks/>
            </p:cNvSpPr>
            <p:nvPr/>
          </p:nvSpPr>
          <p:spPr>
            <a:xfrm>
              <a:off x="8191123" y="1693753"/>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00"/>
                  </a:solidFill>
                  <a:latin typeface="Palatino Linotype" panose="02040502050505030304" pitchFamily="18" charset="0"/>
                  <a:ea typeface="Palatino Linotype" charset="0"/>
                </a:rPr>
                <a:t>GT43</a:t>
              </a:r>
              <a:endParaRPr lang="ko-KR" altLang="en-US" sz="900" b="1" dirty="0">
                <a:solidFill>
                  <a:srgbClr val="FF0000"/>
                </a:solidFill>
                <a:latin typeface="Palatino Linotype" panose="02040502050505030304" pitchFamily="18" charset="0"/>
                <a:ea typeface="Palatino Linotype" charset="0"/>
              </a:endParaRPr>
            </a:p>
          </p:txBody>
        </p:sp>
        <p:sp>
          <p:nvSpPr>
            <p:cNvPr id="169" name="TextBox 168">
              <a:extLst>
                <a:ext uri="{FF2B5EF4-FFF2-40B4-BE49-F238E27FC236}">
                  <a16:creationId xmlns:a16="http://schemas.microsoft.com/office/drawing/2014/main" id="{30EF1AA9-7DC9-7E8C-AA71-532E6BFC5C4A}"/>
                </a:ext>
              </a:extLst>
            </p:cNvPr>
            <p:cNvSpPr txBox="1">
              <a:spLocks/>
            </p:cNvSpPr>
            <p:nvPr/>
          </p:nvSpPr>
          <p:spPr>
            <a:xfrm>
              <a:off x="7296610" y="3844606"/>
              <a:ext cx="1129142" cy="243393"/>
            </a:xfrm>
            <a:prstGeom prst="rect">
              <a:avLst/>
            </a:prstGeom>
            <a:noFill/>
          </p:spPr>
          <p:txBody>
            <a:bodyPr vert="horz" wrap="square" lIns="91440" tIns="45720" rIns="91440" bIns="45720" numCol="1" anchor="t">
              <a:spAutoFit/>
            </a:bodyPr>
            <a:lstStyle/>
            <a:p>
              <a:pPr marL="0" indent="0" algn="ctr" defTabSz="914400" eaLnBrk="1" latinLnBrk="1" hangingPunct="1">
                <a:lnSpc>
                  <a:spcPct val="100000"/>
                </a:lnSpc>
                <a:spcBef>
                  <a:spcPts val="0"/>
                </a:spcBef>
                <a:spcAft>
                  <a:spcPts val="0"/>
                </a:spcAft>
                <a:buFontTx/>
                <a:buNone/>
              </a:pPr>
              <a:r>
                <a:rPr lang="en-US" altLang="ko-KR" sz="900" b="1">
                  <a:solidFill>
                    <a:srgbClr val="FF0000"/>
                  </a:solidFill>
                  <a:latin typeface="Palatino Linotype" panose="02040502050505030304" pitchFamily="18" charset="0"/>
                  <a:ea typeface="Palatino Linotype" charset="0"/>
                </a:rPr>
                <a:t>BAHD</a:t>
              </a:r>
              <a:endParaRPr lang="ko-KR" altLang="en-US" sz="900" b="1" dirty="0">
                <a:solidFill>
                  <a:srgbClr val="FF0000"/>
                </a:solidFill>
                <a:latin typeface="Palatino Linotype" panose="02040502050505030304" pitchFamily="18" charset="0"/>
                <a:ea typeface="Palatino Linotype" charset="0"/>
              </a:endParaRPr>
            </a:p>
          </p:txBody>
        </p:sp>
        <p:sp>
          <p:nvSpPr>
            <p:cNvPr id="171" name="모서리가 둥근 직사각형 32">
              <a:extLst>
                <a:ext uri="{FF2B5EF4-FFF2-40B4-BE49-F238E27FC236}">
                  <a16:creationId xmlns:a16="http://schemas.microsoft.com/office/drawing/2014/main" id="{E17BE55C-F102-2CCD-03AA-9E6ABEACBBEB}"/>
                </a:ext>
              </a:extLst>
            </p:cNvPr>
            <p:cNvSpPr>
              <a:spLocks/>
            </p:cNvSpPr>
            <p:nvPr/>
          </p:nvSpPr>
          <p:spPr>
            <a:xfrm>
              <a:off x="10906202" y="4213210"/>
              <a:ext cx="130163" cy="142548"/>
            </a:xfrm>
            <a:prstGeom prst="roundRect">
              <a:avLst>
                <a:gd name="adj" fmla="val 11415"/>
              </a:avLst>
            </a:prstGeom>
            <a:solidFill>
              <a:srgbClr val="FF9595"/>
            </a:solidFill>
            <a:ln w="12700" cap="flat" cmpd="sng">
              <a:solidFill>
                <a:srgbClr val="FF66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sp>
          <p:nvSpPr>
            <p:cNvPr id="172" name="TextBox 171">
              <a:extLst>
                <a:ext uri="{FF2B5EF4-FFF2-40B4-BE49-F238E27FC236}">
                  <a16:creationId xmlns:a16="http://schemas.microsoft.com/office/drawing/2014/main" id="{6FD87F45-6959-0F45-BF1F-AB64FCEFB1F9}"/>
                </a:ext>
              </a:extLst>
            </p:cNvPr>
            <p:cNvSpPr txBox="1">
              <a:spLocks/>
            </p:cNvSpPr>
            <p:nvPr/>
          </p:nvSpPr>
          <p:spPr>
            <a:xfrm>
              <a:off x="11033161" y="4174801"/>
              <a:ext cx="852711"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Plastid</a:t>
              </a:r>
              <a:endParaRPr lang="ko-KR" altLang="en-US" sz="900" dirty="0">
                <a:latin typeface="Palatino Linotype" panose="02040502050505030304" pitchFamily="18" charset="0"/>
                <a:ea typeface="Palatino Linotype" charset="0"/>
              </a:endParaRPr>
            </a:p>
          </p:txBody>
        </p:sp>
        <p:sp>
          <p:nvSpPr>
            <p:cNvPr id="173" name="모서리가 둥근 직사각형 33">
              <a:extLst>
                <a:ext uri="{FF2B5EF4-FFF2-40B4-BE49-F238E27FC236}">
                  <a16:creationId xmlns:a16="http://schemas.microsoft.com/office/drawing/2014/main" id="{AC313B74-7EC5-BD05-C0EA-A2ED22207EB5}"/>
                </a:ext>
              </a:extLst>
            </p:cNvPr>
            <p:cNvSpPr>
              <a:spLocks/>
            </p:cNvSpPr>
            <p:nvPr/>
          </p:nvSpPr>
          <p:spPr>
            <a:xfrm>
              <a:off x="10906202" y="4430067"/>
              <a:ext cx="130163" cy="142548"/>
            </a:xfrm>
            <a:prstGeom prst="roundRect">
              <a:avLst/>
            </a:prstGeom>
            <a:solidFill>
              <a:schemeClr val="accent4">
                <a:lumMod val="60000"/>
                <a:lumOff val="40000"/>
              </a:schemeClr>
            </a:solidFill>
            <a:ln w="12700" cap="flat" cmpd="sng">
              <a:solidFill>
                <a:schemeClr val="accent4">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sp>
          <p:nvSpPr>
            <p:cNvPr id="175" name="모서리가 둥근 직사각형 34">
              <a:extLst>
                <a:ext uri="{FF2B5EF4-FFF2-40B4-BE49-F238E27FC236}">
                  <a16:creationId xmlns:a16="http://schemas.microsoft.com/office/drawing/2014/main" id="{B766BCA4-87F9-8CC1-631D-8AFE671AEF9B}"/>
                </a:ext>
              </a:extLst>
            </p:cNvPr>
            <p:cNvSpPr>
              <a:spLocks/>
            </p:cNvSpPr>
            <p:nvPr/>
          </p:nvSpPr>
          <p:spPr>
            <a:xfrm>
              <a:off x="10906202" y="4674529"/>
              <a:ext cx="130163" cy="142548"/>
            </a:xfrm>
            <a:prstGeom prst="roundRect">
              <a:avLst/>
            </a:prstGeom>
            <a:solidFill>
              <a:schemeClr val="accent1">
                <a:lumMod val="40000"/>
                <a:lumOff val="60000"/>
              </a:schemeClr>
            </a:solidFill>
            <a:ln w="12700" cap="flat"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177" name="TextBox 176">
              <a:extLst>
                <a:ext uri="{FF2B5EF4-FFF2-40B4-BE49-F238E27FC236}">
                  <a16:creationId xmlns:a16="http://schemas.microsoft.com/office/drawing/2014/main" id="{7B22CFCF-7FCB-7B84-043C-891D6DCE893C}"/>
                </a:ext>
              </a:extLst>
            </p:cNvPr>
            <p:cNvSpPr txBox="1">
              <a:spLocks/>
            </p:cNvSpPr>
            <p:nvPr/>
          </p:nvSpPr>
          <p:spPr>
            <a:xfrm>
              <a:off x="11039945" y="3948197"/>
              <a:ext cx="852711"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dirty="0">
                  <a:latin typeface="Palatino Linotype" panose="02040502050505030304" pitchFamily="18" charset="0"/>
                  <a:ea typeface="Palatino Linotype" charset="0"/>
                </a:rPr>
                <a:t>Cytosol</a:t>
              </a:r>
              <a:endParaRPr lang="ko-KR" altLang="en-US" sz="900" dirty="0">
                <a:latin typeface="Palatino Linotype" panose="02040502050505030304" pitchFamily="18" charset="0"/>
                <a:ea typeface="Palatino Linotype" charset="0"/>
              </a:endParaRPr>
            </a:p>
          </p:txBody>
        </p:sp>
        <p:sp>
          <p:nvSpPr>
            <p:cNvPr id="178" name="모서리가 둥근 직사각형 34">
              <a:extLst>
                <a:ext uri="{FF2B5EF4-FFF2-40B4-BE49-F238E27FC236}">
                  <a16:creationId xmlns:a16="http://schemas.microsoft.com/office/drawing/2014/main" id="{9BF00B60-A925-47CE-D2B1-8FBDAB2FB0E6}"/>
                </a:ext>
              </a:extLst>
            </p:cNvPr>
            <p:cNvSpPr>
              <a:spLocks/>
            </p:cNvSpPr>
            <p:nvPr/>
          </p:nvSpPr>
          <p:spPr>
            <a:xfrm>
              <a:off x="10906202" y="4973662"/>
              <a:ext cx="130163" cy="142548"/>
            </a:xfrm>
            <a:prstGeom prst="roundRect">
              <a:avLst/>
            </a:prstGeom>
            <a:solidFill>
              <a:srgbClr val="70AD47"/>
            </a:solidFill>
            <a:ln w="12700" cap="flat" cmpd="sng">
              <a:solidFill>
                <a:schemeClr val="bg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179" name="TextBox 178">
              <a:extLst>
                <a:ext uri="{FF2B5EF4-FFF2-40B4-BE49-F238E27FC236}">
                  <a16:creationId xmlns:a16="http://schemas.microsoft.com/office/drawing/2014/main" id="{7C903B17-0FBC-CE70-5ECD-E705E6B46EB8}"/>
                </a:ext>
              </a:extLst>
            </p:cNvPr>
            <p:cNvSpPr txBox="1">
              <a:spLocks/>
            </p:cNvSpPr>
            <p:nvPr/>
          </p:nvSpPr>
          <p:spPr>
            <a:xfrm>
              <a:off x="11033160" y="4936634"/>
              <a:ext cx="896794"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Cell wall</a:t>
              </a:r>
              <a:endParaRPr lang="ko-KR" altLang="en-US" sz="900" dirty="0">
                <a:latin typeface="Palatino Linotype" panose="02040502050505030304" pitchFamily="18" charset="0"/>
                <a:ea typeface="Palatino Linotype" charset="0"/>
              </a:endParaRPr>
            </a:p>
          </p:txBody>
        </p:sp>
        <p:sp>
          <p:nvSpPr>
            <p:cNvPr id="180" name="모서리가 둥근 직사각형 32">
              <a:extLst>
                <a:ext uri="{FF2B5EF4-FFF2-40B4-BE49-F238E27FC236}">
                  <a16:creationId xmlns:a16="http://schemas.microsoft.com/office/drawing/2014/main" id="{CD8C39A9-1667-967C-8EA6-8ED2FF7D8B9C}"/>
                </a:ext>
              </a:extLst>
            </p:cNvPr>
            <p:cNvSpPr>
              <a:spLocks/>
            </p:cNvSpPr>
            <p:nvPr/>
          </p:nvSpPr>
          <p:spPr>
            <a:xfrm>
              <a:off x="10903088" y="3994175"/>
              <a:ext cx="130163" cy="142548"/>
            </a:xfrm>
            <a:prstGeom prst="roundRect">
              <a:avLst>
                <a:gd name="adj" fmla="val 11415"/>
              </a:avLst>
            </a:prstGeom>
            <a:solidFill>
              <a:schemeClr val="accent2">
                <a:lumMod val="40000"/>
                <a:lumOff val="60000"/>
              </a:schemeClr>
            </a:solidFill>
            <a:ln w="3175" cap="flat"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dirty="0">
                <a:latin typeface="맑은 고딕" charset="0"/>
                <a:ea typeface="맑은 고딕" charset="0"/>
              </a:endParaRPr>
            </a:p>
          </p:txBody>
        </p:sp>
        <p:cxnSp>
          <p:nvCxnSpPr>
            <p:cNvPr id="181" name="직선 연결선 180">
              <a:extLst>
                <a:ext uri="{FF2B5EF4-FFF2-40B4-BE49-F238E27FC236}">
                  <a16:creationId xmlns:a16="http://schemas.microsoft.com/office/drawing/2014/main" id="{7630FEA8-5B1A-B25C-9799-6CF61A17426B}"/>
                </a:ext>
              </a:extLst>
            </p:cNvPr>
            <p:cNvCxnSpPr>
              <a:cxnSpLocks/>
            </p:cNvCxnSpPr>
            <p:nvPr/>
          </p:nvCxnSpPr>
          <p:spPr>
            <a:xfrm flipH="1">
              <a:off x="10913886" y="5542839"/>
              <a:ext cx="128584" cy="0"/>
            </a:xfrm>
            <a:prstGeom prst="line">
              <a:avLst/>
            </a:prstGeom>
            <a:ln w="381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2" name="TextBox 181">
              <a:extLst>
                <a:ext uri="{FF2B5EF4-FFF2-40B4-BE49-F238E27FC236}">
                  <a16:creationId xmlns:a16="http://schemas.microsoft.com/office/drawing/2014/main" id="{9F365D5E-99C7-9402-1963-0DC24BDE2B26}"/>
                </a:ext>
              </a:extLst>
            </p:cNvPr>
            <p:cNvSpPr txBox="1">
              <a:spLocks/>
            </p:cNvSpPr>
            <p:nvPr/>
          </p:nvSpPr>
          <p:spPr>
            <a:xfrm>
              <a:off x="11037896" y="5411069"/>
              <a:ext cx="896794"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Cellulose</a:t>
              </a:r>
              <a:endParaRPr lang="ko-KR" altLang="en-US" sz="900" dirty="0">
                <a:latin typeface="Palatino Linotype" panose="02040502050505030304" pitchFamily="18" charset="0"/>
                <a:ea typeface="Palatino Linotype" charset="0"/>
              </a:endParaRPr>
            </a:p>
          </p:txBody>
        </p:sp>
        <p:cxnSp>
          <p:nvCxnSpPr>
            <p:cNvPr id="183" name="직선 연결선 182">
              <a:extLst>
                <a:ext uri="{FF2B5EF4-FFF2-40B4-BE49-F238E27FC236}">
                  <a16:creationId xmlns:a16="http://schemas.microsoft.com/office/drawing/2014/main" id="{15A7925F-64A9-13A7-DCEF-464ABE7D42F1}"/>
                </a:ext>
              </a:extLst>
            </p:cNvPr>
            <p:cNvCxnSpPr/>
            <p:nvPr/>
          </p:nvCxnSpPr>
          <p:spPr>
            <a:xfrm flipH="1" flipV="1">
              <a:off x="10917759" y="5685895"/>
              <a:ext cx="124010" cy="1"/>
            </a:xfrm>
            <a:prstGeom prst="line">
              <a:avLst/>
            </a:prstGeom>
            <a:ln w="38100">
              <a:solidFill>
                <a:srgbClr val="BDD7EE"/>
              </a:solidFill>
            </a:ln>
          </p:spPr>
          <p:style>
            <a:lnRef idx="1">
              <a:schemeClr val="accent1"/>
            </a:lnRef>
            <a:fillRef idx="0">
              <a:schemeClr val="accent1"/>
            </a:fillRef>
            <a:effectRef idx="0">
              <a:schemeClr val="accent1"/>
            </a:effectRef>
            <a:fontRef idx="minor">
              <a:schemeClr val="tx1"/>
            </a:fontRef>
          </p:style>
        </p:cxnSp>
        <p:sp>
          <p:nvSpPr>
            <p:cNvPr id="184" name="TextBox 183">
              <a:extLst>
                <a:ext uri="{FF2B5EF4-FFF2-40B4-BE49-F238E27FC236}">
                  <a16:creationId xmlns:a16="http://schemas.microsoft.com/office/drawing/2014/main" id="{05ADF34A-9A44-2729-A7B1-B34392D32740}"/>
                </a:ext>
              </a:extLst>
            </p:cNvPr>
            <p:cNvSpPr txBox="1">
              <a:spLocks/>
            </p:cNvSpPr>
            <p:nvPr/>
          </p:nvSpPr>
          <p:spPr>
            <a:xfrm>
              <a:off x="11051527" y="5561347"/>
              <a:ext cx="896794"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Xylan</a:t>
              </a:r>
              <a:endParaRPr lang="ko-KR" altLang="en-US" sz="900" dirty="0">
                <a:latin typeface="Palatino Linotype" panose="02040502050505030304" pitchFamily="18" charset="0"/>
                <a:ea typeface="Palatino Linotype" charset="0"/>
              </a:endParaRPr>
            </a:p>
          </p:txBody>
        </p:sp>
        <p:cxnSp>
          <p:nvCxnSpPr>
            <p:cNvPr id="185" name="직선 연결선 184">
              <a:extLst>
                <a:ext uri="{FF2B5EF4-FFF2-40B4-BE49-F238E27FC236}">
                  <a16:creationId xmlns:a16="http://schemas.microsoft.com/office/drawing/2014/main" id="{C5030E94-E84D-CBAF-3A06-886621C86685}"/>
                </a:ext>
              </a:extLst>
            </p:cNvPr>
            <p:cNvCxnSpPr/>
            <p:nvPr/>
          </p:nvCxnSpPr>
          <p:spPr>
            <a:xfrm flipH="1" flipV="1">
              <a:off x="10917061" y="5820223"/>
              <a:ext cx="124010" cy="1"/>
            </a:xfrm>
            <a:prstGeom prst="line">
              <a:avLst/>
            </a:prstGeom>
            <a:ln w="38100">
              <a:solidFill>
                <a:srgbClr val="F8CBAD"/>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E2AB2601-133A-3DE3-6826-6CBDD39761A6}"/>
                </a:ext>
              </a:extLst>
            </p:cNvPr>
            <p:cNvSpPr txBox="1">
              <a:spLocks/>
            </p:cNvSpPr>
            <p:nvPr/>
          </p:nvSpPr>
          <p:spPr>
            <a:xfrm>
              <a:off x="11059217" y="5713477"/>
              <a:ext cx="896794"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XGO</a:t>
              </a:r>
              <a:endParaRPr lang="ko-KR" altLang="en-US" sz="900" dirty="0">
                <a:latin typeface="Palatino Linotype" panose="02040502050505030304" pitchFamily="18" charset="0"/>
                <a:ea typeface="Palatino Linotype" charset="0"/>
              </a:endParaRPr>
            </a:p>
          </p:txBody>
        </p:sp>
        <p:cxnSp>
          <p:nvCxnSpPr>
            <p:cNvPr id="187" name="직선 연결선 186">
              <a:extLst>
                <a:ext uri="{FF2B5EF4-FFF2-40B4-BE49-F238E27FC236}">
                  <a16:creationId xmlns:a16="http://schemas.microsoft.com/office/drawing/2014/main" id="{FCE6E4FE-40FA-2FDA-9DD0-08A710B9E580}"/>
                </a:ext>
              </a:extLst>
            </p:cNvPr>
            <p:cNvCxnSpPr/>
            <p:nvPr/>
          </p:nvCxnSpPr>
          <p:spPr>
            <a:xfrm flipH="1" flipV="1">
              <a:off x="10918192" y="5954806"/>
              <a:ext cx="124010" cy="1"/>
            </a:xfrm>
            <a:prstGeom prst="line">
              <a:avLst/>
            </a:prstGeom>
            <a:ln w="38100">
              <a:solidFill>
                <a:srgbClr val="FCAAFC"/>
              </a:solidFill>
            </a:ln>
          </p:spPr>
          <p:style>
            <a:lnRef idx="1">
              <a:schemeClr val="accent1"/>
            </a:lnRef>
            <a:fillRef idx="0">
              <a:schemeClr val="accent1"/>
            </a:fillRef>
            <a:effectRef idx="0">
              <a:schemeClr val="accent1"/>
            </a:effectRef>
            <a:fontRef idx="minor">
              <a:schemeClr val="tx1"/>
            </a:fontRef>
          </p:style>
        </p:cxnSp>
        <p:sp>
          <p:nvSpPr>
            <p:cNvPr id="188" name="TextBox 187">
              <a:extLst>
                <a:ext uri="{FF2B5EF4-FFF2-40B4-BE49-F238E27FC236}">
                  <a16:creationId xmlns:a16="http://schemas.microsoft.com/office/drawing/2014/main" id="{7A86EC26-5EE5-29EC-6DF1-31FA2C7479C0}"/>
                </a:ext>
              </a:extLst>
            </p:cNvPr>
            <p:cNvSpPr txBox="1">
              <a:spLocks/>
            </p:cNvSpPr>
            <p:nvPr/>
          </p:nvSpPr>
          <p:spPr>
            <a:xfrm>
              <a:off x="11063523" y="5838086"/>
              <a:ext cx="896794" cy="241753"/>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Pectin</a:t>
              </a:r>
              <a:endParaRPr lang="ko-KR" altLang="en-US" sz="900" dirty="0">
                <a:latin typeface="Palatino Linotype" panose="02040502050505030304" pitchFamily="18" charset="0"/>
                <a:ea typeface="Palatino Linotype" charset="0"/>
              </a:endParaRPr>
            </a:p>
          </p:txBody>
        </p:sp>
        <p:sp>
          <p:nvSpPr>
            <p:cNvPr id="189" name="모서리가 둥근 직사각형 34">
              <a:extLst>
                <a:ext uri="{FF2B5EF4-FFF2-40B4-BE49-F238E27FC236}">
                  <a16:creationId xmlns:a16="http://schemas.microsoft.com/office/drawing/2014/main" id="{BA3B5391-7E25-124B-DB45-50D211D2358C}"/>
                </a:ext>
              </a:extLst>
            </p:cNvPr>
            <p:cNvSpPr>
              <a:spLocks/>
            </p:cNvSpPr>
            <p:nvPr/>
          </p:nvSpPr>
          <p:spPr>
            <a:xfrm>
              <a:off x="10906202" y="5260485"/>
              <a:ext cx="130163" cy="142548"/>
            </a:xfrm>
            <a:prstGeom prst="roundRect">
              <a:avLst/>
            </a:prstGeom>
            <a:solidFill>
              <a:srgbClr val="CADE52"/>
            </a:solidFill>
            <a:ln w="12700" cap="flat" cmpd="sng">
              <a:solidFill>
                <a:schemeClr val="bg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oAutofit/>
            </a:bodyPr>
            <a:lstStyle/>
            <a:p>
              <a:pPr marL="0" indent="0" algn="ctr" defTabSz="914400" eaLnBrk="1" latinLnBrk="1" hangingPunct="1">
                <a:lnSpc>
                  <a:spcPct val="100000"/>
                </a:lnSpc>
                <a:spcBef>
                  <a:spcPts val="0"/>
                </a:spcBef>
                <a:spcAft>
                  <a:spcPts val="0"/>
                </a:spcAft>
                <a:buFontTx/>
                <a:buNone/>
              </a:pPr>
              <a:endParaRPr lang="ko-KR" altLang="en-US" sz="900">
                <a:latin typeface="맑은 고딕" charset="0"/>
                <a:ea typeface="맑은 고딕" charset="0"/>
              </a:endParaRPr>
            </a:p>
          </p:txBody>
        </p:sp>
        <p:sp>
          <p:nvSpPr>
            <p:cNvPr id="190" name="TextBox 189">
              <a:extLst>
                <a:ext uri="{FF2B5EF4-FFF2-40B4-BE49-F238E27FC236}">
                  <a16:creationId xmlns:a16="http://schemas.microsoft.com/office/drawing/2014/main" id="{03409AF2-CE4F-5E41-8CC7-4648F2C16259}"/>
                </a:ext>
              </a:extLst>
            </p:cNvPr>
            <p:cNvSpPr txBox="1">
              <a:spLocks/>
            </p:cNvSpPr>
            <p:nvPr/>
          </p:nvSpPr>
          <p:spPr>
            <a:xfrm>
              <a:off x="11040890" y="5138835"/>
              <a:ext cx="896794" cy="386806"/>
            </a:xfrm>
            <a:prstGeom prst="rect">
              <a:avLst/>
            </a:prstGeom>
            <a:noFill/>
          </p:spPr>
          <p:txBody>
            <a:bodyPr vert="horz" wrap="square" lIns="91440" tIns="45720" rIns="91440" bIns="45720" numCol="1" anchor="t">
              <a:spAutoFit/>
            </a:bodyPr>
            <a:lstStyle/>
            <a:p>
              <a:pPr marL="0" indent="0" algn="l" defTabSz="914400" eaLnBrk="1" latinLnBrk="1" hangingPunct="1">
                <a:lnSpc>
                  <a:spcPct val="100000"/>
                </a:lnSpc>
                <a:spcBef>
                  <a:spcPts val="0"/>
                </a:spcBef>
                <a:spcAft>
                  <a:spcPts val="0"/>
                </a:spcAft>
                <a:buFontTx/>
                <a:buNone/>
              </a:pPr>
              <a:r>
                <a:rPr lang="en-US" altLang="ko-KR" sz="900">
                  <a:latin typeface="Palatino Linotype" panose="02040502050505030304" pitchFamily="18" charset="0"/>
                  <a:ea typeface="Palatino Linotype" charset="0"/>
                </a:rPr>
                <a:t>Secondary cell wall</a:t>
              </a:r>
              <a:endParaRPr lang="ko-KR" altLang="en-US" sz="900" dirty="0">
                <a:latin typeface="Palatino Linotype" panose="02040502050505030304" pitchFamily="18" charset="0"/>
                <a:ea typeface="Palatino Linotype" charset="0"/>
              </a:endParaRPr>
            </a:p>
          </p:txBody>
        </p:sp>
        <p:sp>
          <p:nvSpPr>
            <p:cNvPr id="191" name="직사각형 190">
              <a:extLst>
                <a:ext uri="{FF2B5EF4-FFF2-40B4-BE49-F238E27FC236}">
                  <a16:creationId xmlns:a16="http://schemas.microsoft.com/office/drawing/2014/main" id="{F0191732-3D1B-FD0A-06C8-CB4AC9C21BB2}"/>
                </a:ext>
              </a:extLst>
            </p:cNvPr>
            <p:cNvSpPr/>
            <p:nvPr/>
          </p:nvSpPr>
          <p:spPr>
            <a:xfrm rot="10800000">
              <a:off x="10375118" y="3959202"/>
              <a:ext cx="44216" cy="50186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nvGrpSpPr>
            <p:cNvPr id="192" name="그룹 191">
              <a:extLst>
                <a:ext uri="{FF2B5EF4-FFF2-40B4-BE49-F238E27FC236}">
                  <a16:creationId xmlns:a16="http://schemas.microsoft.com/office/drawing/2014/main" id="{CD0737DA-6D03-3178-B731-0545D29B7994}"/>
                </a:ext>
              </a:extLst>
            </p:cNvPr>
            <p:cNvGrpSpPr/>
            <p:nvPr/>
          </p:nvGrpSpPr>
          <p:grpSpPr>
            <a:xfrm>
              <a:off x="10383300" y="3777334"/>
              <a:ext cx="326547" cy="42877"/>
              <a:chOff x="6270992" y="3669382"/>
              <a:chExt cx="451574" cy="54142"/>
            </a:xfrm>
          </p:grpSpPr>
          <p:sp>
            <p:nvSpPr>
              <p:cNvPr id="193" name="직사각형 192">
                <a:extLst>
                  <a:ext uri="{FF2B5EF4-FFF2-40B4-BE49-F238E27FC236}">
                    <a16:creationId xmlns:a16="http://schemas.microsoft.com/office/drawing/2014/main" id="{0C003EC5-0CEC-902A-42DE-AC80F410E26F}"/>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94" name="직사각형 193">
                <a:extLst>
                  <a:ext uri="{FF2B5EF4-FFF2-40B4-BE49-F238E27FC236}">
                    <a16:creationId xmlns:a16="http://schemas.microsoft.com/office/drawing/2014/main" id="{C02E4D13-9BC7-A116-74F9-4843A75BD128}"/>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grpSp>
          <p:nvGrpSpPr>
            <p:cNvPr id="195" name="그룹 194">
              <a:extLst>
                <a:ext uri="{FF2B5EF4-FFF2-40B4-BE49-F238E27FC236}">
                  <a16:creationId xmlns:a16="http://schemas.microsoft.com/office/drawing/2014/main" id="{DC075B0C-D9E1-7462-163B-2595E3A74FB9}"/>
                </a:ext>
              </a:extLst>
            </p:cNvPr>
            <p:cNvGrpSpPr/>
            <p:nvPr/>
          </p:nvGrpSpPr>
          <p:grpSpPr>
            <a:xfrm>
              <a:off x="10386004" y="3511077"/>
              <a:ext cx="326547" cy="42877"/>
              <a:chOff x="6270992" y="3669382"/>
              <a:chExt cx="451574" cy="54142"/>
            </a:xfrm>
          </p:grpSpPr>
          <p:sp>
            <p:nvSpPr>
              <p:cNvPr id="196" name="직사각형 195">
                <a:extLst>
                  <a:ext uri="{FF2B5EF4-FFF2-40B4-BE49-F238E27FC236}">
                    <a16:creationId xmlns:a16="http://schemas.microsoft.com/office/drawing/2014/main" id="{4DE9BE81-28CB-9034-4003-A3D158114F5B}"/>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197" name="직사각형 196">
                <a:extLst>
                  <a:ext uri="{FF2B5EF4-FFF2-40B4-BE49-F238E27FC236}">
                    <a16:creationId xmlns:a16="http://schemas.microsoft.com/office/drawing/2014/main" id="{D82AE7D5-36C6-CC4D-A522-98CE86BF0707}"/>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grpSp>
          <p:nvGrpSpPr>
            <p:cNvPr id="198" name="그룹 197">
              <a:extLst>
                <a:ext uri="{FF2B5EF4-FFF2-40B4-BE49-F238E27FC236}">
                  <a16:creationId xmlns:a16="http://schemas.microsoft.com/office/drawing/2014/main" id="{DA53F79A-D806-D9B7-0F06-69240BA70920}"/>
                </a:ext>
              </a:extLst>
            </p:cNvPr>
            <p:cNvGrpSpPr/>
            <p:nvPr/>
          </p:nvGrpSpPr>
          <p:grpSpPr>
            <a:xfrm>
              <a:off x="10367060" y="4600290"/>
              <a:ext cx="326547" cy="42877"/>
              <a:chOff x="6270992" y="3669382"/>
              <a:chExt cx="451574" cy="54142"/>
            </a:xfrm>
          </p:grpSpPr>
          <p:sp>
            <p:nvSpPr>
              <p:cNvPr id="199" name="직사각형 198">
                <a:extLst>
                  <a:ext uri="{FF2B5EF4-FFF2-40B4-BE49-F238E27FC236}">
                    <a16:creationId xmlns:a16="http://schemas.microsoft.com/office/drawing/2014/main" id="{1C7231E6-050F-F19A-92B1-714421FBD2B3}"/>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200" name="직사각형 199">
                <a:extLst>
                  <a:ext uri="{FF2B5EF4-FFF2-40B4-BE49-F238E27FC236}">
                    <a16:creationId xmlns:a16="http://schemas.microsoft.com/office/drawing/2014/main" id="{865CCCE6-5931-D4DE-3522-6849164D11B1}"/>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grpSp>
          <p:nvGrpSpPr>
            <p:cNvPr id="201" name="그룹 200">
              <a:extLst>
                <a:ext uri="{FF2B5EF4-FFF2-40B4-BE49-F238E27FC236}">
                  <a16:creationId xmlns:a16="http://schemas.microsoft.com/office/drawing/2014/main" id="{B5C712D8-64DE-3A1D-76E6-EDEE8B452729}"/>
                </a:ext>
              </a:extLst>
            </p:cNvPr>
            <p:cNvGrpSpPr/>
            <p:nvPr/>
          </p:nvGrpSpPr>
          <p:grpSpPr>
            <a:xfrm>
              <a:off x="10383192" y="4178402"/>
              <a:ext cx="326547" cy="42877"/>
              <a:chOff x="6270992" y="3669382"/>
              <a:chExt cx="451574" cy="54142"/>
            </a:xfrm>
          </p:grpSpPr>
          <p:sp>
            <p:nvSpPr>
              <p:cNvPr id="202" name="직사각형 201">
                <a:extLst>
                  <a:ext uri="{FF2B5EF4-FFF2-40B4-BE49-F238E27FC236}">
                    <a16:creationId xmlns:a16="http://schemas.microsoft.com/office/drawing/2014/main" id="{FBE66662-3E93-7899-C57D-21B466AD8E54}"/>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203" name="직사각형 202">
                <a:extLst>
                  <a:ext uri="{FF2B5EF4-FFF2-40B4-BE49-F238E27FC236}">
                    <a16:creationId xmlns:a16="http://schemas.microsoft.com/office/drawing/2014/main" id="{2CD5CF07-A08B-292F-5B42-B7269F12C18F}"/>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grpSp>
          <p:nvGrpSpPr>
            <p:cNvPr id="204" name="그룹 203">
              <a:extLst>
                <a:ext uri="{FF2B5EF4-FFF2-40B4-BE49-F238E27FC236}">
                  <a16:creationId xmlns:a16="http://schemas.microsoft.com/office/drawing/2014/main" id="{9C10F19D-0CE2-79CC-5532-4513AADE661B}"/>
                </a:ext>
              </a:extLst>
            </p:cNvPr>
            <p:cNvGrpSpPr/>
            <p:nvPr/>
          </p:nvGrpSpPr>
          <p:grpSpPr>
            <a:xfrm>
              <a:off x="10377448" y="4913443"/>
              <a:ext cx="326547" cy="42877"/>
              <a:chOff x="6270992" y="3669382"/>
              <a:chExt cx="451574" cy="54142"/>
            </a:xfrm>
          </p:grpSpPr>
          <p:sp>
            <p:nvSpPr>
              <p:cNvPr id="205" name="직사각형 204">
                <a:extLst>
                  <a:ext uri="{FF2B5EF4-FFF2-40B4-BE49-F238E27FC236}">
                    <a16:creationId xmlns:a16="http://schemas.microsoft.com/office/drawing/2014/main" id="{D3F8CC2A-9411-8C4F-B084-899A8A3EAA0F}"/>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206" name="직사각형 205">
                <a:extLst>
                  <a:ext uri="{FF2B5EF4-FFF2-40B4-BE49-F238E27FC236}">
                    <a16:creationId xmlns:a16="http://schemas.microsoft.com/office/drawing/2014/main" id="{3138F844-F364-4EDC-A12E-00DB04A09A69}"/>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grpSp>
          <p:nvGrpSpPr>
            <p:cNvPr id="207" name="그룹 206">
              <a:extLst>
                <a:ext uri="{FF2B5EF4-FFF2-40B4-BE49-F238E27FC236}">
                  <a16:creationId xmlns:a16="http://schemas.microsoft.com/office/drawing/2014/main" id="{85AC5EED-6CDC-CAF1-80F3-4043697C6C7E}"/>
                </a:ext>
              </a:extLst>
            </p:cNvPr>
            <p:cNvGrpSpPr/>
            <p:nvPr/>
          </p:nvGrpSpPr>
          <p:grpSpPr>
            <a:xfrm>
              <a:off x="10379308" y="5223905"/>
              <a:ext cx="326547" cy="42877"/>
              <a:chOff x="6270992" y="3669382"/>
              <a:chExt cx="451574" cy="54142"/>
            </a:xfrm>
          </p:grpSpPr>
          <p:sp>
            <p:nvSpPr>
              <p:cNvPr id="208" name="직사각형 207">
                <a:extLst>
                  <a:ext uri="{FF2B5EF4-FFF2-40B4-BE49-F238E27FC236}">
                    <a16:creationId xmlns:a16="http://schemas.microsoft.com/office/drawing/2014/main" id="{73FB0A0C-DB5A-582B-BFA8-C9885ECC9189}"/>
                  </a:ext>
                </a:extLst>
              </p:cNvPr>
              <p:cNvSpPr/>
              <p:nvPr/>
            </p:nvSpPr>
            <p:spPr>
              <a:xfrm rot="1828412">
                <a:off x="6270992" y="3677805"/>
                <a:ext cx="445822" cy="45719"/>
              </a:xfrm>
              <a:prstGeom prst="rect">
                <a:avLst/>
              </a:prstGeom>
              <a:solidFill>
                <a:srgbClr val="FCAAFC"/>
              </a:solidFill>
              <a:ln>
                <a:solidFill>
                  <a:srgbClr val="FCAA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sp>
            <p:nvSpPr>
              <p:cNvPr id="209" name="직사각형 208">
                <a:extLst>
                  <a:ext uri="{FF2B5EF4-FFF2-40B4-BE49-F238E27FC236}">
                    <a16:creationId xmlns:a16="http://schemas.microsoft.com/office/drawing/2014/main" id="{E8396858-5CCF-6AF6-E771-D5CECDBF21B6}"/>
                  </a:ext>
                </a:extLst>
              </p:cNvPr>
              <p:cNvSpPr/>
              <p:nvPr/>
            </p:nvSpPr>
            <p:spPr>
              <a:xfrm rot="20100154">
                <a:off x="6276744" y="3669382"/>
                <a:ext cx="445822" cy="45719"/>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sp>
          <p:nvSpPr>
            <p:cNvPr id="210" name="직사각형 209">
              <a:extLst>
                <a:ext uri="{FF2B5EF4-FFF2-40B4-BE49-F238E27FC236}">
                  <a16:creationId xmlns:a16="http://schemas.microsoft.com/office/drawing/2014/main" id="{EF220733-A613-4576-640D-75F622E35B9D}"/>
                </a:ext>
              </a:extLst>
            </p:cNvPr>
            <p:cNvSpPr/>
            <p:nvPr/>
          </p:nvSpPr>
          <p:spPr>
            <a:xfrm rot="10800000">
              <a:off x="10383610" y="5302634"/>
              <a:ext cx="44216" cy="50186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a:p>
          </p:txBody>
        </p:sp>
      </p:grpSp>
      <p:sp>
        <p:nvSpPr>
          <p:cNvPr id="211" name="TextBox 210">
            <a:extLst>
              <a:ext uri="{FF2B5EF4-FFF2-40B4-BE49-F238E27FC236}">
                <a16:creationId xmlns:a16="http://schemas.microsoft.com/office/drawing/2014/main" id="{47BDA98C-F965-4D7C-B27E-35C97BEA629A}"/>
              </a:ext>
            </a:extLst>
          </p:cNvPr>
          <p:cNvSpPr txBox="1"/>
          <p:nvPr/>
        </p:nvSpPr>
        <p:spPr>
          <a:xfrm>
            <a:off x="155624" y="6055694"/>
            <a:ext cx="8851070" cy="276999"/>
          </a:xfrm>
          <a:prstGeom prst="rect">
            <a:avLst/>
          </a:prstGeom>
          <a:noFill/>
        </p:spPr>
        <p:txBody>
          <a:bodyPr wrap="square" rtlCol="0">
            <a:spAutoFit/>
          </a:bodyPr>
          <a:lstStyle/>
          <a:p>
            <a:r>
              <a:rPr lang="en-US" altLang="ko-KR" sz="1200" dirty="0">
                <a:latin typeface="Palatino Linotype" panose="02040502050505030304" pitchFamily="18" charset="0"/>
              </a:rPr>
              <a:t>Figure S2. Localization and metabolic function of genes analyzed in this study</a:t>
            </a:r>
            <a:endParaRPr lang="ko-KR" altLang="en-US" sz="1200" dirty="0">
              <a:latin typeface="Palatino Linotype" panose="02040502050505030304" pitchFamily="18" charset="0"/>
            </a:endParaRPr>
          </a:p>
        </p:txBody>
      </p:sp>
    </p:spTree>
    <p:extLst>
      <p:ext uri="{BB962C8B-B14F-4D97-AF65-F5344CB8AC3E}">
        <p14:creationId xmlns:p14="http://schemas.microsoft.com/office/powerpoint/2010/main" val="217205636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TotalTime>
  <Words>4962</Words>
  <Application>Microsoft Office PowerPoint</Application>
  <PresentationFormat>Widescreen</PresentationFormat>
  <Paragraphs>1231</Paragraphs>
  <Slides>22</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바탕</vt:lpstr>
      <vt:lpstr>맑은 고딕</vt:lpstr>
      <vt:lpstr>Times New Roman Uni</vt:lpstr>
      <vt:lpstr>等线</vt:lpstr>
      <vt:lpstr>Arial</vt:lpstr>
      <vt:lpstr>Palatino Linotype</vt:lpstr>
      <vt:lpstr>Times New Roman</vt:lpstr>
      <vt:lpstr>Wingdings 2</vt:lpstr>
      <vt:lpstr>Office 테마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Blue</dc:creator>
  <cp:lastModifiedBy>MDPI</cp:lastModifiedBy>
  <cp:revision>27</cp:revision>
  <dcterms:created xsi:type="dcterms:W3CDTF">2022-02-11T03:28:46Z</dcterms:created>
  <dcterms:modified xsi:type="dcterms:W3CDTF">2022-08-11T01:17:39Z</dcterms:modified>
</cp:coreProperties>
</file>