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746AF-2667-434C-AF83-BDF294649AC9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7B9-4C07-4F4B-B2AA-1ED0B3DD4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701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746AF-2667-434C-AF83-BDF294649AC9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7B9-4C07-4F4B-B2AA-1ED0B3DD4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627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746AF-2667-434C-AF83-BDF294649AC9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7B9-4C07-4F4B-B2AA-1ED0B3DD4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40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746AF-2667-434C-AF83-BDF294649AC9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7B9-4C07-4F4B-B2AA-1ED0B3DD4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20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746AF-2667-434C-AF83-BDF294649AC9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7B9-4C07-4F4B-B2AA-1ED0B3DD4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75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746AF-2667-434C-AF83-BDF294649AC9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7B9-4C07-4F4B-B2AA-1ED0B3DD4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56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746AF-2667-434C-AF83-BDF294649AC9}" type="datetimeFigureOut">
              <a:rPr lang="en-US" smtClean="0"/>
              <a:t>8/29/22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7B9-4C07-4F4B-B2AA-1ED0B3DD4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695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746AF-2667-434C-AF83-BDF294649AC9}" type="datetimeFigureOut">
              <a:rPr lang="en-US" smtClean="0"/>
              <a:t>8/29/22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7B9-4C07-4F4B-B2AA-1ED0B3DD4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052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746AF-2667-434C-AF83-BDF294649AC9}" type="datetimeFigureOut">
              <a:rPr lang="en-US" smtClean="0"/>
              <a:t>8/29/22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7B9-4C07-4F4B-B2AA-1ED0B3DD4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866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746AF-2667-434C-AF83-BDF294649AC9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7B9-4C07-4F4B-B2AA-1ED0B3DD4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02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746AF-2667-434C-AF83-BDF294649AC9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7B9-4C07-4F4B-B2AA-1ED0B3DD4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746AF-2667-434C-AF83-BDF294649AC9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917B9-4C07-4F4B-B2AA-1ED0B3DD4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516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Supplementary Figures </a:t>
            </a:r>
          </a:p>
        </p:txBody>
      </p:sp>
    </p:spTree>
    <p:extLst>
      <p:ext uri="{BB962C8B-B14F-4D97-AF65-F5344CB8AC3E}">
        <p14:creationId xmlns:p14="http://schemas.microsoft.com/office/powerpoint/2010/main" val="601849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237491" y="125096"/>
            <a:ext cx="6072350" cy="3298955"/>
            <a:chOff x="3701086" y="52917"/>
            <a:chExt cx="5039999" cy="3131943"/>
          </a:xfrm>
        </p:grpSpPr>
        <p:pic>
          <p:nvPicPr>
            <p:cNvPr id="24" name="Picture 23" descr="VD_ Drugs G235.tiff"/>
            <p:cNvPicPr>
              <a:picLocks noChangeAspect="1"/>
            </p:cNvPicPr>
            <p:nvPr/>
          </p:nvPicPr>
          <p:blipFill rotWithShape="1">
            <a:blip r:embed="rId2" cstate="print"/>
            <a:srcRect l="8288" r="6519" b="11744"/>
            <a:stretch/>
          </p:blipFill>
          <p:spPr>
            <a:xfrm>
              <a:off x="3846124" y="52917"/>
              <a:ext cx="4894961" cy="3131943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4313910" y="78023"/>
              <a:ext cx="1256533" cy="51300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List of all identified proteins in LBMD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(n = 235)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800108" y="52917"/>
              <a:ext cx="1616659" cy="51300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Down regulated effect of AOD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(n = 13)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1086" y="2383413"/>
              <a:ext cx="1665717" cy="37050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Up regulated effect of PPI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(n = 1)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293285" y="2388947"/>
              <a:ext cx="1447800" cy="37050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Up regulated effect of AOD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(n = 10)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18" y="3549706"/>
            <a:ext cx="5901224" cy="3308294"/>
            <a:chOff x="4516799" y="-346778"/>
            <a:chExt cx="4037058" cy="2547703"/>
          </a:xfrm>
        </p:grpSpPr>
        <p:pic>
          <p:nvPicPr>
            <p:cNvPr id="4" name="Picture 3" descr="VD Gender effect.tiff"/>
            <p:cNvPicPr>
              <a:picLocks noChangeAspect="1"/>
            </p:cNvPicPr>
            <p:nvPr/>
          </p:nvPicPr>
          <p:blipFill rotWithShape="1">
            <a:blip r:embed="rId3" cstate="print"/>
            <a:srcRect r="6335"/>
            <a:stretch/>
          </p:blipFill>
          <p:spPr>
            <a:xfrm>
              <a:off x="4550874" y="-210968"/>
              <a:ext cx="3807494" cy="241189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516799" y="-346778"/>
              <a:ext cx="1118488" cy="5451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2way ANOVA p(</a:t>
              </a:r>
              <a:r>
                <a:rPr lang="en-US" sz="10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Corr</a:t>
              </a:r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(LBMD)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Cut-off =0.05  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(n = 156)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085648" y="1655785"/>
              <a:ext cx="1462076" cy="5451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2way ANOVA p(</a:t>
              </a:r>
              <a:r>
                <a:rPr lang="en-US" sz="10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Corr</a:t>
              </a:r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(LBMD</a:t>
              </a:r>
              <a:r>
                <a:rPr lang="en-US" sz="1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+ Sex)</a:t>
              </a:r>
              <a:endPara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Cut-off =0.05 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(n = 37)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427875" y="-346778"/>
              <a:ext cx="1125982" cy="5451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2way ANOVA p(</a:t>
              </a:r>
              <a:r>
                <a:rPr lang="en-US" sz="10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Corr</a:t>
              </a:r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(Sex) 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Cut-off =0.05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(n = 14)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417884" y="3699539"/>
            <a:ext cx="5639145" cy="2953562"/>
            <a:chOff x="4832903" y="3944847"/>
            <a:chExt cx="4876351" cy="278476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3441" y="4278562"/>
              <a:ext cx="3548445" cy="2305994"/>
            </a:xfrm>
            <a:prstGeom prst="rect">
              <a:avLst/>
            </a:prstGeom>
          </p:spPr>
        </p:pic>
        <p:grpSp>
          <p:nvGrpSpPr>
            <p:cNvPr id="30" name="Group 29"/>
            <p:cNvGrpSpPr/>
            <p:nvPr/>
          </p:nvGrpSpPr>
          <p:grpSpPr>
            <a:xfrm>
              <a:off x="4832903" y="3944847"/>
              <a:ext cx="4876351" cy="2784760"/>
              <a:chOff x="4448631" y="1873492"/>
              <a:chExt cx="5239835" cy="3128087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4448631" y="1873492"/>
                <a:ext cx="1358692" cy="7497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2way ANOVA p(</a:t>
                </a:r>
                <a:r>
                  <a:rPr lang="en-US" sz="10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</a:t>
                </a:r>
                <a:r>
                  <a:rPr 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(LBMD)</a:t>
                </a:r>
              </a:p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Cut-off =0.05 </a:t>
                </a:r>
              </a:p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(n = 123)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904198" y="1905516"/>
                <a:ext cx="1784268" cy="7497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2way ANOVA p(</a:t>
                </a:r>
                <a:r>
                  <a:rPr lang="en-US" sz="10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</a:t>
                </a:r>
                <a:r>
                  <a:rPr 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(LBMD+T2DM)</a:t>
                </a:r>
              </a:p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Cut-off =0.05 </a:t>
                </a:r>
              </a:p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(n = 0)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560818" y="4414845"/>
                <a:ext cx="1784268" cy="58673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2way ANOVA p(</a:t>
                </a:r>
                <a:r>
                  <a:rPr lang="en-US" sz="10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</a:t>
                </a:r>
                <a:r>
                  <a:rPr 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(T2DM)</a:t>
                </a:r>
              </a:p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Cut-off =0.05 </a:t>
                </a:r>
              </a:p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(n = 0)</a:t>
                </a: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5972342" y="265590"/>
            <a:ext cx="6219658" cy="3433949"/>
            <a:chOff x="392584" y="231404"/>
            <a:chExt cx="4740232" cy="2586912"/>
          </a:xfrm>
        </p:grpSpPr>
        <p:pic>
          <p:nvPicPr>
            <p:cNvPr id="8" name="Picture 7" descr="VD_Thyroid disorder 2way ANOVA.tiff"/>
            <p:cNvPicPr>
              <a:picLocks noChangeAspect="1"/>
            </p:cNvPicPr>
            <p:nvPr/>
          </p:nvPicPr>
          <p:blipFill rotWithShape="1">
            <a:blip r:embed="rId5" cstate="print"/>
            <a:srcRect l="12145" r="11203"/>
            <a:stretch/>
          </p:blipFill>
          <p:spPr>
            <a:xfrm>
              <a:off x="682065" y="231404"/>
              <a:ext cx="4397969" cy="2586912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392584" y="231404"/>
              <a:ext cx="1481735" cy="5332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2way ANOVA p(</a:t>
              </a:r>
              <a:r>
                <a:rPr lang="en-US" sz="10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Corr</a:t>
              </a:r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(LBMD)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Cut-off =0.05 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(n = 158)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830018" y="238324"/>
              <a:ext cx="1302798" cy="5332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2way ANOVA p(</a:t>
              </a:r>
              <a:r>
                <a:rPr lang="en-US" sz="10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Corr</a:t>
              </a:r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(LBMD + Thyroid Disease)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Cut-off =0.05 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(n = 1)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514675" y="2254488"/>
              <a:ext cx="1529950" cy="5332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2way ANOVA p(</a:t>
              </a:r>
              <a:r>
                <a:rPr lang="en-US" sz="10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Corr</a:t>
              </a:r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(Thyroid Disorder)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Cut-off =0.05 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(n = 4)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7162800" y="2743200"/>
            <a:ext cx="762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-26049" y="144104"/>
            <a:ext cx="5545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963377" y="-28107"/>
            <a:ext cx="49628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6801" y="3084740"/>
            <a:ext cx="36420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369355" y="3207850"/>
            <a:ext cx="36420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634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2479" y="1203481"/>
            <a:ext cx="964350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Proteomic panels connected to LBMD independent of confounders ( medications,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thyroid diseases (TD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sex, and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type-2 diabetes mellitus (T2DM) 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Venn diagram showing overlapping between all detected proteins (n=235) and the panel of proteins dysregulated by the effect of medications (AOD, and PPI), 212 proteins were found to be medications- independent.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Venn diagram showing the TD-independent panel of proteins (n=154).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Venn diagram showing the sex-independent panel of proteins (n=122).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Venn diagram showing the T2DM-independent panel of proteins (n =123). These panels were determined after performing Two-way ANOVA analysis following Benjamin Hochberg FDR (p-value &lt;0.05) as multiple testing correction on the total quantifiable proteins (n=235).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AOD: Anti-osteoporotic drugs, PPI: proton pump inhibitor drugs,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LBMD: low bone mineral density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997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386</Words>
  <Application>Microsoft Macintosh PowerPoint</Application>
  <PresentationFormat>Widescreen</PresentationFormat>
  <Paragraphs>47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Supplementary Figures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Anas Rahman</cp:lastModifiedBy>
  <cp:revision>13</cp:revision>
  <dcterms:created xsi:type="dcterms:W3CDTF">2022-03-28T07:53:49Z</dcterms:created>
  <dcterms:modified xsi:type="dcterms:W3CDTF">2022-08-29T07:07:08Z</dcterms:modified>
</cp:coreProperties>
</file>