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81"/>
  </p:normalViewPr>
  <p:slideViewPr>
    <p:cSldViewPr snapToGrid="0" snapToObjects="1" showGuides="1">
      <p:cViewPr varScale="1">
        <p:scale>
          <a:sx n="83" d="100"/>
          <a:sy n="83" d="100"/>
        </p:scale>
        <p:origin x="658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B22100-1E68-BA77-6441-E15C3A32A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A8A2E2D-026E-011D-285A-BA76C198B5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FDDB76-446D-8A95-F6CE-A3F58C918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C2B4C7-903E-308A-699E-A7D9C48E8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855DDA-2DFC-CF2B-C868-449EA5ECF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049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8D021F-3002-AFB1-0EB2-FDA344FDC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F508221-3C05-1543-DF20-B624E0B038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532189-F1B2-AAC4-BAFB-B9A03C8F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89CAE9-934C-C6E6-12A6-E7A43C03C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6FA69D-C3B6-DB14-3FEF-E6B14C888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4580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15BBDE7-80DA-A8D9-30AB-F1DBA467A3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A035E3-4AFF-EE1C-CA1C-79603C9D5B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A110A-6801-9DEF-3F9D-7EBF4217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7D99B0-B056-FC54-62C3-60125A16D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50186D-430F-9705-17B1-17E5A83A6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61740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BB3DCC-37C1-3BDF-CCE6-3DA3D59F5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47563D-494C-9D16-9FD6-A38742FFE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193FC4-7150-EAD7-22C8-6BC5ACF50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07C18E-467F-BC3F-E50D-F5BA1EC4C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392DFE-CB71-A204-250C-EFCB96DB7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1907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0E7663-1D02-0DCB-698C-68FBEF60A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38146D-7786-E624-0E17-1392C4CA4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4408A0-4F6F-5006-8F37-DA795AD3F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C93F5F-BB9A-167F-4050-44057996A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17E378-A295-8A7C-EF8B-2B5A316E2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5682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278740-DB0B-3584-C17E-CFA8F5F78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8B836-C807-F86E-DA40-11980C67AA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2A1D698-4F19-31B6-EEA7-A4C5C1B99B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FC8E7B8-F43F-AA48-53AD-75143EED4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00BFAA3-9FD9-A2DA-A7C6-7687A5801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C8926E-D673-FA08-C675-CCFADCBA8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5751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CB1B6E-4A99-0F30-C189-68365E074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FD7E657-296B-3109-6517-52A7819D6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95143EF-4301-1F07-6543-A1871F6A5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E3F6EA2-26FB-C8CC-B678-B27AD184E8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46DFAF3-474D-98A4-2200-9E9A7E0B51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DB379C1-C435-D4D7-E0B2-76F3476EC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5AB155C-B87F-8E5F-F617-4232FD540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C24BE66-A34C-DCC9-DA14-0637D9BC5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641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C419C7-102A-DCB3-65F5-93FA559C1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7887A49-E1C5-9F0D-02FB-F53853A85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E502F85-2F69-C7E4-E524-9545FFB99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5A2D026-E44F-C20C-70CB-4E1540FA2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8587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73692B7-56BF-F723-84FE-A71CACB90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0469BB5-1CC9-FFA5-EDCE-BCC5C31D7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9DDBDD4-753C-930C-E2CD-6E1EB89B7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259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6EFE30-8205-CFDA-83F7-C27383EB3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1CB3D5-1C05-782E-5740-B7D8B425F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94B9DA-BCDD-BA19-5AA8-05FD8DDD65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190139F-65B6-9590-D8C8-E4D28D2CE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4B74B91-DC27-08C7-1788-9AEE5A50B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FE7921-503D-E391-286F-91749F20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8856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8EBC70-3873-3F5F-5561-B89A6329F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BE02E0-5E0F-58FF-38FF-C75F2B000D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4424EF-A30A-6682-95DB-B3FFD6AC3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64A578-3404-2826-1475-DB85E4821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ADFCF4-EFA0-FAAD-D735-E12DAC912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E2435D-3B93-E21E-F191-C2419BA1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0819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7795C03-791A-8167-CE52-3D7BDAD77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524C4A2-60CB-3A6F-DBE2-04EA0DB66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573C80-FBA8-C71F-2079-E4BF45136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A55CF-F23D-3D4B-B165-F1AB34F4CF80}" type="datetimeFigureOut">
              <a:rPr lang="es-ES_tradnl" smtClean="0"/>
              <a:t>12/09/2022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625E33-1E1F-28DC-AD42-DB7188659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7F30FD-FD01-3899-8993-4D5B03149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02857-90F8-AA49-923A-E8E0E5F7BA2A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845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CuadroTexto"/>
          <p:cNvSpPr txBox="1"/>
          <p:nvPr/>
        </p:nvSpPr>
        <p:spPr>
          <a:xfrm>
            <a:off x="2278374" y="2974438"/>
            <a:ext cx="71300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Schematic representation of the experimental study design. </a:t>
            </a:r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Feces will be collected daily from this point.</a:t>
            </a: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B3C821AE-68ED-094E-A9BF-4121E9D02E75}"/>
              </a:ext>
            </a:extLst>
          </p:cNvPr>
          <p:cNvGrpSpPr/>
          <p:nvPr/>
        </p:nvGrpSpPr>
        <p:grpSpPr>
          <a:xfrm>
            <a:off x="1857438" y="813128"/>
            <a:ext cx="8199003" cy="2039808"/>
            <a:chOff x="333437" y="813128"/>
            <a:chExt cx="8199003" cy="2039808"/>
          </a:xfrm>
        </p:grpSpPr>
        <p:sp>
          <p:nvSpPr>
            <p:cNvPr id="2" name="1 CuadroTexto"/>
            <p:cNvSpPr txBox="1"/>
            <p:nvPr/>
          </p:nvSpPr>
          <p:spPr>
            <a:xfrm>
              <a:off x="333437" y="1432533"/>
              <a:ext cx="7040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Mice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reception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715736" y="1484122"/>
              <a:ext cx="6960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Antibiotic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cocktail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4611631" y="1487780"/>
              <a:ext cx="184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25 Conector recto"/>
            <p:cNvCxnSpPr>
              <a:cxnSpLocks/>
            </p:cNvCxnSpPr>
            <p:nvPr/>
          </p:nvCxnSpPr>
          <p:spPr>
            <a:xfrm>
              <a:off x="626478" y="2305447"/>
              <a:ext cx="6452281" cy="6864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 de flecha"/>
            <p:cNvCxnSpPr/>
            <p:nvPr/>
          </p:nvCxnSpPr>
          <p:spPr>
            <a:xfrm flipH="1">
              <a:off x="627619" y="1959448"/>
              <a:ext cx="1" cy="259077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>
              <a:off x="628796" y="2238772"/>
              <a:ext cx="0" cy="1440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/>
            <p:nvPr/>
          </p:nvCxnSpPr>
          <p:spPr>
            <a:xfrm>
              <a:off x="2063748" y="2238772"/>
              <a:ext cx="0" cy="1440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/>
            <p:nvPr/>
          </p:nvCxnSpPr>
          <p:spPr>
            <a:xfrm>
              <a:off x="4896897" y="2247553"/>
              <a:ext cx="0" cy="1440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/>
            <p:nvPr/>
          </p:nvCxnSpPr>
          <p:spPr>
            <a:xfrm flipH="1">
              <a:off x="2063748" y="1955556"/>
              <a:ext cx="1" cy="259077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 flipH="1">
              <a:off x="4896896" y="1955131"/>
              <a:ext cx="1" cy="259077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 de flecha"/>
            <p:cNvCxnSpPr/>
            <p:nvPr/>
          </p:nvCxnSpPr>
          <p:spPr>
            <a:xfrm flipH="1">
              <a:off x="5560489" y="1945787"/>
              <a:ext cx="1" cy="259077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>
              <a:off x="5560489" y="2247553"/>
              <a:ext cx="0" cy="1440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>
              <a:cxnSpLocks/>
            </p:cNvCxnSpPr>
            <p:nvPr/>
          </p:nvCxnSpPr>
          <p:spPr>
            <a:xfrm>
              <a:off x="7083541" y="2247553"/>
              <a:ext cx="0" cy="1440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CuadroTexto"/>
            <p:cNvSpPr txBox="1"/>
            <p:nvPr/>
          </p:nvSpPr>
          <p:spPr>
            <a:xfrm>
              <a:off x="899592" y="2391271"/>
              <a:ext cx="81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1 </a:t>
              </a:r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week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adaptation</a:t>
              </a:r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6111557" y="2391271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1 </a:t>
              </a:r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week</a:t>
              </a:r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4930660" y="2391271"/>
              <a:ext cx="5565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2 </a:t>
              </a:r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days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2952696" y="2391271"/>
              <a:ext cx="683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3 </a:t>
              </a:r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weeks</a:t>
              </a:r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4" name="43 CuadroTexto"/>
            <p:cNvSpPr txBox="1"/>
            <p:nvPr/>
          </p:nvSpPr>
          <p:spPr>
            <a:xfrm>
              <a:off x="6724335" y="1458450"/>
              <a:ext cx="708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Final</a:t>
              </a:r>
            </a:p>
            <a:p>
              <a:pPr algn="ctr"/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collection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44 Rectángulo"/>
            <p:cNvSpPr/>
            <p:nvPr/>
          </p:nvSpPr>
          <p:spPr>
            <a:xfrm>
              <a:off x="7519021" y="813128"/>
              <a:ext cx="1013419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7030A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Feces</a:t>
              </a:r>
            </a:p>
            <a:p>
              <a:r>
                <a:rPr lang="en-US" sz="1200" dirty="0">
                  <a:solidFill>
                    <a:srgbClr val="7030A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Small intestine</a:t>
              </a:r>
            </a:p>
            <a:p>
              <a:r>
                <a:rPr lang="en-US" sz="1200" dirty="0">
                  <a:solidFill>
                    <a:srgbClr val="7030A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    Content</a:t>
              </a:r>
            </a:p>
            <a:p>
              <a:r>
                <a:rPr lang="en-US" sz="1200" dirty="0">
                  <a:solidFill>
                    <a:srgbClr val="7030A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    Tissue</a:t>
              </a:r>
            </a:p>
            <a:p>
              <a:r>
                <a:rPr lang="en-US" sz="1200" dirty="0">
                  <a:solidFill>
                    <a:srgbClr val="7030A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Large intestine</a:t>
              </a:r>
            </a:p>
            <a:p>
              <a:r>
                <a:rPr lang="en-US" sz="1200" dirty="0">
                  <a:solidFill>
                    <a:srgbClr val="7030A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     Content</a:t>
              </a:r>
            </a:p>
            <a:p>
              <a:r>
                <a:rPr lang="en-US" sz="1200" dirty="0">
                  <a:solidFill>
                    <a:srgbClr val="7030A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     Tissue</a:t>
              </a:r>
            </a:p>
            <a:p>
              <a:r>
                <a:rPr lang="en-US" sz="1200" dirty="0">
                  <a:solidFill>
                    <a:srgbClr val="7030A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Blood </a:t>
              </a:r>
            </a:p>
          </p:txBody>
        </p:sp>
        <p:cxnSp>
          <p:nvCxnSpPr>
            <p:cNvPr id="35" name="34 Conector recto de flecha"/>
            <p:cNvCxnSpPr/>
            <p:nvPr/>
          </p:nvCxnSpPr>
          <p:spPr>
            <a:xfrm flipH="1">
              <a:off x="7080888" y="1946843"/>
              <a:ext cx="1" cy="259077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58 Grupo"/>
            <p:cNvGrpSpPr/>
            <p:nvPr/>
          </p:nvGrpSpPr>
          <p:grpSpPr>
            <a:xfrm>
              <a:off x="7400404" y="971437"/>
              <a:ext cx="400968" cy="1260000"/>
              <a:chOff x="7564585" y="851005"/>
              <a:chExt cx="400968" cy="1260000"/>
            </a:xfrm>
          </p:grpSpPr>
          <p:cxnSp>
            <p:nvCxnSpPr>
              <p:cNvPr id="47" name="46 Conector recto"/>
              <p:cNvCxnSpPr/>
              <p:nvPr/>
            </p:nvCxnSpPr>
            <p:spPr>
              <a:xfrm>
                <a:off x="7627875" y="851005"/>
                <a:ext cx="0" cy="126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47 Conector recto"/>
              <p:cNvCxnSpPr/>
              <p:nvPr/>
            </p:nvCxnSpPr>
            <p:spPr>
              <a:xfrm>
                <a:off x="7621937" y="852371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48 Conector recto"/>
              <p:cNvCxnSpPr/>
              <p:nvPr/>
            </p:nvCxnSpPr>
            <p:spPr>
              <a:xfrm>
                <a:off x="7848376" y="1197894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49 Conector recto"/>
              <p:cNvCxnSpPr/>
              <p:nvPr/>
            </p:nvCxnSpPr>
            <p:spPr>
              <a:xfrm>
                <a:off x="7621937" y="1016161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50 Conector recto"/>
              <p:cNvCxnSpPr/>
              <p:nvPr/>
            </p:nvCxnSpPr>
            <p:spPr>
              <a:xfrm>
                <a:off x="7857553" y="1375274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>
                <a:off x="7625604" y="1585891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>
                <a:off x="7855980" y="1758318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>
                <a:off x="7855980" y="1925933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7626601" y="2109943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7564585" y="1585547"/>
                <a:ext cx="10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59 CuadroTexto"/>
            <p:cNvSpPr txBox="1"/>
            <p:nvPr/>
          </p:nvSpPr>
          <p:spPr>
            <a:xfrm>
              <a:off x="5431287" y="2360889"/>
              <a:ext cx="2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s-ES"/>
              </a:defPPr>
              <a:lvl1pPr>
                <a:defRPr>
                  <a:solidFill>
                    <a:srgbClr val="009900"/>
                  </a:solidFill>
                </a:defRPr>
              </a:lvl1pPr>
            </a:lstStyle>
            <a:p>
              <a:r>
                <a:rPr lang="es-ES" dirty="0">
                  <a:latin typeface="Arial Narrow" panose="020B0606020202030204" pitchFamily="34" charset="0"/>
                </a:rPr>
                <a:t>*</a:t>
              </a:r>
            </a:p>
          </p:txBody>
        </p:sp>
        <p:sp>
          <p:nvSpPr>
            <p:cNvPr id="58" name="4 CuadroTexto">
              <a:extLst>
                <a:ext uri="{FF2B5EF4-FFF2-40B4-BE49-F238E27FC236}">
                  <a16:creationId xmlns:a16="http://schemas.microsoft.com/office/drawing/2014/main" id="{63A7CBCB-3EA8-7C48-A0DA-8AFACBEC30CD}"/>
                </a:ext>
              </a:extLst>
            </p:cNvPr>
            <p:cNvSpPr txBox="1"/>
            <p:nvPr/>
          </p:nvSpPr>
          <p:spPr>
            <a:xfrm>
              <a:off x="4221164" y="1463801"/>
              <a:ext cx="10134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Fecal </a:t>
              </a:r>
            </a:p>
            <a:p>
              <a:pPr algn="ctr"/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transplantation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4 CuadroTexto">
              <a:extLst>
                <a:ext uri="{FF2B5EF4-FFF2-40B4-BE49-F238E27FC236}">
                  <a16:creationId xmlns:a16="http://schemas.microsoft.com/office/drawing/2014/main" id="{DCE693BA-C5A1-704A-844A-BC4FCFC0AED0}"/>
                </a:ext>
              </a:extLst>
            </p:cNvPr>
            <p:cNvSpPr txBox="1"/>
            <p:nvPr/>
          </p:nvSpPr>
          <p:spPr>
            <a:xfrm>
              <a:off x="5215683" y="1444364"/>
              <a:ext cx="6896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Viral</a:t>
              </a:r>
            </a:p>
            <a:p>
              <a:pPr algn="ctr"/>
              <a:r>
                <a:rPr lang="es-ES" sz="1200" dirty="0"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  <a:r>
                <a:rPr lang="es-ES" sz="1200" dirty="0" err="1">
                  <a:latin typeface="Arial Narrow" panose="020B0606020202030204" pitchFamily="34" charset="0"/>
                  <a:cs typeface="Arial" panose="020B0604020202020204" pitchFamily="34" charset="0"/>
                </a:rPr>
                <a:t>infection</a:t>
              </a:r>
              <a:endParaRPr lang="es-ES" sz="12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0800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56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MDPI-76</cp:lastModifiedBy>
  <cp:revision>3</cp:revision>
  <dcterms:created xsi:type="dcterms:W3CDTF">2022-08-23T08:13:19Z</dcterms:created>
  <dcterms:modified xsi:type="dcterms:W3CDTF">2022-09-12T09:15:12Z</dcterms:modified>
</cp:coreProperties>
</file>